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7.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8.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9.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0.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11.xml" ContentType="application/vnd.openxmlformats-officedocument.theme+xml"/>
  <Override PartName="/ppt/slideLayouts/slideLayout35.xml" ContentType="application/vnd.openxmlformats-officedocument.presentationml.slideLayout+xml"/>
  <Override PartName="/ppt/theme/theme1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 id="2147483668" r:id="rId3"/>
    <p:sldMasterId id="2147483670" r:id="rId4"/>
    <p:sldMasterId id="2147483672" r:id="rId5"/>
    <p:sldMasterId id="2147483689" r:id="rId6"/>
    <p:sldMasterId id="2147483693" r:id="rId7"/>
    <p:sldMasterId id="2147483697" r:id="rId8"/>
    <p:sldMasterId id="2147483701" r:id="rId9"/>
    <p:sldMasterId id="2147483705" r:id="rId10"/>
    <p:sldMasterId id="2147483709" r:id="rId11"/>
    <p:sldMasterId id="2147483713" r:id="rId12"/>
    <p:sldMasterId id="2147483715" r:id="rId13"/>
  </p:sldMasterIdLst>
  <p:notesMasterIdLst>
    <p:notesMasterId r:id="rId45"/>
  </p:notesMasterIdLst>
  <p:sldIdLst>
    <p:sldId id="351" r:id="rId14"/>
    <p:sldId id="257" r:id="rId15"/>
    <p:sldId id="338" r:id="rId16"/>
    <p:sldId id="371" r:id="rId17"/>
    <p:sldId id="339" r:id="rId18"/>
    <p:sldId id="343" r:id="rId19"/>
    <p:sldId id="346" r:id="rId20"/>
    <p:sldId id="347" r:id="rId21"/>
    <p:sldId id="352" r:id="rId22"/>
    <p:sldId id="353" r:id="rId23"/>
    <p:sldId id="354" r:id="rId24"/>
    <p:sldId id="355" r:id="rId25"/>
    <p:sldId id="356" r:id="rId26"/>
    <p:sldId id="357" r:id="rId27"/>
    <p:sldId id="358" r:id="rId28"/>
    <p:sldId id="348" r:id="rId29"/>
    <p:sldId id="349" r:id="rId30"/>
    <p:sldId id="350" r:id="rId31"/>
    <p:sldId id="363" r:id="rId32"/>
    <p:sldId id="361" r:id="rId33"/>
    <p:sldId id="362" r:id="rId34"/>
    <p:sldId id="364" r:id="rId35"/>
    <p:sldId id="365" r:id="rId36"/>
    <p:sldId id="366" r:id="rId37"/>
    <p:sldId id="367" r:id="rId38"/>
    <p:sldId id="368" r:id="rId39"/>
    <p:sldId id="369" r:id="rId40"/>
    <p:sldId id="370" r:id="rId41"/>
    <p:sldId id="372" r:id="rId42"/>
    <p:sldId id="342" r:id="rId43"/>
    <p:sldId id="345" r:id="rId4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01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0"/>
        <c:ser>
          <c:idx val="0"/>
          <c:order val="0"/>
          <c:tx>
            <c:strRef>
              <c:f>Sheet1!$B$1</c:f>
              <c:strCache>
                <c:ptCount val="1"/>
                <c:pt idx="0">
                  <c:v>Pharmacy Utilizers</c:v>
                </c:pt>
              </c:strCache>
            </c:strRef>
          </c:tx>
          <c:spPr>
            <a:solidFill>
              <a:schemeClr val="accent1"/>
            </a:solidFill>
            <a:ln w="9525" cap="flat">
              <a:solidFill>
                <a:srgbClr val="F9F9F9"/>
              </a:solidFill>
              <a:prstDash val="solid"/>
              <a:round/>
            </a:ln>
            <a:effectLst>
              <a:outerShdw blurRad="38100" dist="23000" dir="5400000" algn="bl">
                <a:srgbClr val="000000">
                  <a:alpha val="35000"/>
                </a:srgbClr>
              </a:outerShdw>
            </a:effectLst>
          </c:spPr>
          <c:dPt>
            <c:idx val="0"/>
            <c:bubble3D val="0"/>
            <c:spPr>
              <a:solidFill>
                <a:srgbClr val="C8940C"/>
              </a:solidFill>
              <a:effectLst>
                <a:outerShdw blurRad="38100" dist="23000" dir="5400000" algn="bl">
                  <a:srgbClr val="000000">
                    <a:alpha val="35000"/>
                  </a:srgbClr>
                </a:outerShdw>
              </a:effectLst>
            </c:spPr>
          </c:dPt>
          <c:dPt>
            <c:idx val="1"/>
            <c:bubble3D val="0"/>
            <c:spPr>
              <a:solidFill>
                <a:srgbClr val="F2B411"/>
              </a:solidFill>
              <a:effectLst>
                <a:outerShdw blurRad="38100" dist="23000" dir="5400000" algn="bl">
                  <a:srgbClr val="000000">
                    <a:alpha val="35000"/>
                  </a:srgbClr>
                </a:outerShdw>
              </a:effectLst>
            </c:spPr>
          </c:dPt>
          <c:dPt>
            <c:idx val="2"/>
            <c:bubble3D val="0"/>
            <c:spPr>
              <a:solidFill>
                <a:srgbClr val="F7D2A0"/>
              </a:solidFill>
              <a:effectLst>
                <a:outerShdw blurRad="38100" dist="23000" dir="5400000" algn="bl">
                  <a:srgbClr val="000000">
                    <a:alpha val="35000"/>
                  </a:srgbClr>
                </a:outerShdw>
              </a:effectLst>
            </c:spPr>
          </c:dPt>
          <c:dLbls>
            <c:dLbl>
              <c:idx val="0"/>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2"/>
              <c:layout>
                <c:manualLayout>
                  <c:x val="7.1408169094544418E-3"/>
                  <c:y val="-6.3856960408684549E-2"/>
                </c:manualLayout>
              </c:layout>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Non-Diabetics</c:v>
                </c:pt>
                <c:pt idx="1">
                  <c:v>Low Risk Diabetics</c:v>
                </c:pt>
                <c:pt idx="2">
                  <c:v>High Risk Diabetics</c:v>
                </c:pt>
              </c:strCache>
            </c:strRef>
          </c:cat>
          <c:val>
            <c:numRef>
              <c:f>Sheet1!$B$2:$B$4</c:f>
              <c:numCache>
                <c:formatCode>General</c:formatCode>
                <c:ptCount val="3"/>
                <c:pt idx="0">
                  <c:v>94.121071012805587</c:v>
                </c:pt>
                <c:pt idx="1">
                  <c:v>3.7252619324796274</c:v>
                </c:pt>
                <c:pt idx="2">
                  <c:v>2.1536670547147847</c:v>
                </c:pt>
              </c:numCache>
            </c:numRef>
          </c:val>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b"/>
      <c:overlay val="0"/>
    </c:legend>
    <c:plotVisOnly val="1"/>
    <c:dispBlanksAs val="span"/>
    <c:showDLblsOverMax val="1"/>
  </c:chart>
  <c:spPr>
    <a:noFill/>
    <a:ln w="12700" cap="flat">
      <a:noFill/>
      <a:miter lim="400000"/>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0"/>
        <c:ser>
          <c:idx val="0"/>
          <c:order val="0"/>
          <c:tx>
            <c:strRef>
              <c:f>Sheet1!$B$1</c:f>
              <c:strCache>
                <c:ptCount val="1"/>
                <c:pt idx="0">
                  <c:v>Pharmacy plan paid</c:v>
                </c:pt>
              </c:strCache>
            </c:strRef>
          </c:tx>
          <c:spPr>
            <a:solidFill>
              <a:schemeClr val="accent1"/>
            </a:solidFill>
            <a:ln w="9525" cap="flat">
              <a:solidFill>
                <a:srgbClr val="F9F9F9"/>
              </a:solidFill>
              <a:prstDash val="solid"/>
              <a:round/>
            </a:ln>
            <a:effectLst>
              <a:outerShdw blurRad="38100" dist="23000" dir="5400000" algn="bl">
                <a:srgbClr val="000000">
                  <a:alpha val="35000"/>
                </a:srgbClr>
              </a:outerShdw>
            </a:effectLst>
          </c:spPr>
          <c:dPt>
            <c:idx val="0"/>
            <c:bubble3D val="0"/>
            <c:spPr>
              <a:solidFill>
                <a:srgbClr val="C8940C"/>
              </a:solidFill>
              <a:effectLst>
                <a:outerShdw blurRad="38100" dist="23000" dir="5400000" algn="bl">
                  <a:srgbClr val="000000">
                    <a:alpha val="35000"/>
                  </a:srgbClr>
                </a:outerShdw>
              </a:effectLst>
            </c:spPr>
          </c:dPt>
          <c:dPt>
            <c:idx val="1"/>
            <c:bubble3D val="0"/>
            <c:spPr>
              <a:solidFill>
                <a:srgbClr val="F2B411"/>
              </a:solidFill>
              <a:effectLst>
                <a:outerShdw blurRad="38100" dist="23000" dir="5400000" algn="bl">
                  <a:srgbClr val="000000">
                    <a:alpha val="35000"/>
                  </a:srgbClr>
                </a:outerShdw>
              </a:effectLst>
            </c:spPr>
          </c:dPt>
          <c:dPt>
            <c:idx val="2"/>
            <c:bubble3D val="0"/>
            <c:spPr>
              <a:solidFill>
                <a:srgbClr val="F7D2A0"/>
              </a:solidFill>
              <a:effectLst>
                <a:outerShdw blurRad="38100" dist="23000" dir="5400000" algn="bl">
                  <a:srgbClr val="000000">
                    <a:alpha val="35000"/>
                  </a:srgbClr>
                </a:outerShdw>
              </a:effectLst>
            </c:spPr>
          </c:dPt>
          <c:dLbls>
            <c:dLbl>
              <c:idx val="0"/>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2"/>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Non-Diabetics</c:v>
                </c:pt>
                <c:pt idx="1">
                  <c:v>Low Risk Diabetics</c:v>
                </c:pt>
                <c:pt idx="2">
                  <c:v>High Risk Diabetics</c:v>
                </c:pt>
              </c:strCache>
            </c:strRef>
          </c:cat>
          <c:val>
            <c:numRef>
              <c:f>Sheet1!$B$2:$B$4</c:f>
              <c:numCache>
                <c:formatCode>General</c:formatCode>
                <c:ptCount val="3"/>
                <c:pt idx="0">
                  <c:v>73.667644276502841</c:v>
                </c:pt>
                <c:pt idx="1">
                  <c:v>15.659280574022983</c:v>
                </c:pt>
                <c:pt idx="2">
                  <c:v>10.673075149474172</c:v>
                </c:pt>
              </c:numCache>
            </c:numRef>
          </c:val>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b"/>
      <c:overlay val="0"/>
    </c:legend>
    <c:plotVisOnly val="1"/>
    <c:dispBlanksAs val="span"/>
    <c:showDLblsOverMax val="1"/>
  </c:chart>
  <c:spPr>
    <a:noFill/>
    <a:ln w="12700" cap="flat">
      <a:noFill/>
      <a:miter lim="400000"/>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Annual Pharmacy Plan Paid</c:v>
                </c:pt>
              </c:strCache>
            </c:strRef>
          </c:tx>
          <c:spPr>
            <a:solidFill>
              <a:srgbClr val="C8940C"/>
            </a:solidFill>
            <a:effectLst>
              <a:outerShdw blurRad="38100" dist="23000" dir="5400000" algn="bl">
                <a:srgbClr val="000000">
                  <a:alpha val="35000"/>
                </a:srgbClr>
              </a:outerShdw>
            </a:effectLst>
          </c:spPr>
          <c:invertIfNegative val="1"/>
          <c:dPt>
            <c:idx val="0"/>
            <c:invertIfNegative val="1"/>
            <c:bubble3D val="0"/>
          </c:dPt>
          <c:dPt>
            <c:idx val="1"/>
            <c:invertIfNegative val="1"/>
            <c:bubble3D val="0"/>
            <c:spPr>
              <a:solidFill>
                <a:srgbClr val="F2B411"/>
              </a:solidFill>
              <a:effectLst>
                <a:outerShdw blurRad="38100" dist="23000" dir="5400000" algn="bl">
                  <a:srgbClr val="000000">
                    <a:alpha val="35000"/>
                  </a:srgbClr>
                </a:outerShdw>
              </a:effectLst>
            </c:spPr>
          </c:dPt>
          <c:dPt>
            <c:idx val="2"/>
            <c:invertIfNegative val="1"/>
            <c:bubble3D val="0"/>
            <c:spPr>
              <a:solidFill>
                <a:srgbClr val="F7D2A0"/>
              </a:solidFill>
              <a:effectLst>
                <a:outerShdw blurRad="38100" dist="23000" dir="5400000" algn="bl">
                  <a:srgbClr val="000000">
                    <a:alpha val="35000"/>
                  </a:srgbClr>
                </a:outerShdw>
              </a:effectLst>
            </c:spPr>
          </c:dPt>
          <c:dLbls>
            <c:numFmt formatCode="\$#,###" sourceLinked="0"/>
            <c:spPr>
              <a:noFill/>
              <a:ln>
                <a:noFill/>
              </a:ln>
              <a:effectLst/>
            </c:spPr>
            <c:txPr>
              <a:bodyPr/>
              <a:lstStyle/>
              <a:p>
                <a:pPr>
                  <a:defRPr sz="900" b="0" i="0" u="none" strike="noStrike">
                    <a:solidFill>
                      <a:srgbClr val="55565A"/>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Non-Diabetics</c:v>
                </c:pt>
                <c:pt idx="1">
                  <c:v>Low Risk Diabetics</c:v>
                </c:pt>
                <c:pt idx="2">
                  <c:v>High Risk Diabetics</c:v>
                </c:pt>
              </c:strCache>
            </c:strRef>
          </c:cat>
          <c:val>
            <c:numRef>
              <c:f>Sheet1!$B$2:$B$4</c:f>
              <c:numCache>
                <c:formatCode>General</c:formatCode>
                <c:ptCount val="3"/>
                <c:pt idx="0">
                  <c:v>1388</c:v>
                </c:pt>
                <c:pt idx="1">
                  <c:v>7454</c:v>
                </c:pt>
                <c:pt idx="2">
                  <c:v>8788</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38100" dist="23000" dir="5400000" algn="bl">
                      <a:srgbClr val="000000">
                        <a:alpha val="35000"/>
                      </a:srgbClr>
                    </a:outerShdw>
                  </a:effectLst>
                </c14:spPr>
              </c14:invertSolidFillFmt>
            </c:ext>
          </c:extLst>
        </c:ser>
        <c:dLbls>
          <c:dLblPos val="outEnd"/>
          <c:showLegendKey val="0"/>
          <c:showVal val="1"/>
          <c:showCatName val="0"/>
          <c:showSerName val="0"/>
          <c:showPercent val="0"/>
          <c:showBubbleSize val="0"/>
        </c:dLbls>
        <c:gapWidth val="150"/>
        <c:axId val="296114688"/>
        <c:axId val="296101136"/>
      </c:barChart>
      <c:catAx>
        <c:axId val="296114688"/>
        <c:scaling>
          <c:orientation val="minMax"/>
        </c:scaling>
        <c:delete val="0"/>
        <c:axPos val="b"/>
        <c:numFmt formatCode="General" sourceLinked="0"/>
        <c:majorTickMark val="out"/>
        <c:minorTickMark val="none"/>
        <c:tickLblPos val="low"/>
        <c:spPr>
          <a:ln w="12700" cap="flat">
            <a:noFill/>
            <a:prstDash val="solid"/>
            <a:round/>
          </a:ln>
        </c:spPr>
        <c:txPr>
          <a:bodyPr/>
          <a:lstStyle/>
          <a:p>
            <a:pPr>
              <a:defRPr sz="1200" b="0" i="0" u="none" strike="noStrike">
                <a:solidFill>
                  <a:srgbClr val="000000"/>
                </a:solidFill>
                <a:latin typeface="Arial"/>
              </a:defRPr>
            </a:pPr>
            <a:endParaRPr lang="en-US"/>
          </a:p>
        </c:txPr>
        <c:crossAx val="296101136"/>
        <c:crosses val="autoZero"/>
        <c:auto val="1"/>
        <c:lblAlgn val="ctr"/>
        <c:lblOffset val="100"/>
        <c:noMultiLvlLbl val="1"/>
      </c:catAx>
      <c:valAx>
        <c:axId val="296101136"/>
        <c:scaling>
          <c:orientation val="minMax"/>
        </c:scaling>
        <c:delete val="1"/>
        <c:axPos val="l"/>
        <c:numFmt formatCode="General" sourceLinked="0"/>
        <c:majorTickMark val="out"/>
        <c:minorTickMark val="none"/>
        <c:tickLblPos val="nextTo"/>
        <c:crossAx val="296114688"/>
        <c:crosses val="autoZero"/>
        <c:crossBetween val="between"/>
      </c:valAx>
      <c:spPr>
        <a:noFill/>
        <a:ln>
          <a:noFill/>
        </a:ln>
        <a:effectLst/>
      </c:spPr>
    </c:plotArea>
    <c:plotVisOnly val="1"/>
    <c:dispBlanksAs val="span"/>
    <c:showDLblsOverMax val="1"/>
  </c:chart>
  <c:spPr>
    <a:noFill/>
    <a:ln w="12700" cap="flat">
      <a:noFill/>
      <a:miter lim="400000"/>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0"/>
        <c:ser>
          <c:idx val="0"/>
          <c:order val="0"/>
          <c:tx>
            <c:strRef>
              <c:f>Sheet1!$B$1</c:f>
              <c:strCache>
                <c:ptCount val="1"/>
                <c:pt idx="0">
                  <c:v>Diabetics in current period vs. prior period</c:v>
                </c:pt>
              </c:strCache>
            </c:strRef>
          </c:tx>
          <c:spPr>
            <a:solidFill>
              <a:schemeClr val="accent1"/>
            </a:solidFill>
            <a:ln w="9525" cap="flat">
              <a:solidFill>
                <a:srgbClr val="F9F9F9"/>
              </a:solidFill>
              <a:prstDash val="solid"/>
              <a:round/>
            </a:ln>
            <a:effectLst>
              <a:outerShdw blurRad="38100" dist="23000" dir="5400000" algn="bl">
                <a:srgbClr val="000000">
                  <a:alpha val="35000"/>
                </a:srgbClr>
              </a:outerShdw>
            </a:effectLst>
          </c:spPr>
          <c:dPt>
            <c:idx val="0"/>
            <c:bubble3D val="0"/>
            <c:spPr>
              <a:solidFill>
                <a:srgbClr val="BE8D0B"/>
              </a:solidFill>
              <a:effectLst>
                <a:outerShdw blurRad="38100" dist="23000" dir="5400000" algn="bl">
                  <a:srgbClr val="000000">
                    <a:alpha val="35000"/>
                  </a:srgbClr>
                </a:outerShdw>
              </a:effectLst>
            </c:spPr>
          </c:dPt>
          <c:dPt>
            <c:idx val="1"/>
            <c:bubble3D val="0"/>
            <c:spPr>
              <a:solidFill>
                <a:srgbClr val="E2A80F"/>
              </a:solidFill>
              <a:effectLst>
                <a:outerShdw blurRad="38100" dist="23000" dir="5400000" algn="bl">
                  <a:srgbClr val="000000">
                    <a:alpha val="35000"/>
                  </a:srgbClr>
                </a:outerShdw>
              </a:effectLst>
            </c:spPr>
          </c:dPt>
          <c:dPt>
            <c:idx val="2"/>
            <c:bubble3D val="0"/>
            <c:spPr>
              <a:solidFill>
                <a:srgbClr val="F3BD75"/>
              </a:solidFill>
              <a:effectLst>
                <a:outerShdw blurRad="38100" dist="23000" dir="5400000" algn="bl">
                  <a:srgbClr val="000000">
                    <a:alpha val="35000"/>
                  </a:srgbClr>
                </a:outerShdw>
              </a:effectLst>
            </c:spPr>
          </c:dPt>
          <c:dPt>
            <c:idx val="3"/>
            <c:bubble3D val="0"/>
            <c:spPr>
              <a:solidFill>
                <a:srgbClr val="F8D8AE"/>
              </a:solidFill>
              <a:effectLst>
                <a:outerShdw blurRad="38100" dist="23000" dir="5400000" algn="bl">
                  <a:srgbClr val="000000">
                    <a:alpha val="35000"/>
                  </a:srgbClr>
                </a:outerShdw>
              </a:effectLst>
            </c:spPr>
          </c:dPt>
          <c:dLbls>
            <c:dLbl>
              <c:idx val="0"/>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1"/>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2"/>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dLbl>
              <c:idx val="3"/>
              <c:numFmt formatCode="0%" sourceLinked="0"/>
              <c:spPr/>
              <c:txPr>
                <a:bodyPr/>
                <a:lstStyle/>
                <a:p>
                  <a:pPr>
                    <a:defRPr sz="1000" b="0" i="0" u="none" strike="noStrike">
                      <a:solidFill>
                        <a:srgbClr val="55565A"/>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Unclassified</c:v>
                </c:pt>
                <c:pt idx="1">
                  <c:v>New Diabetics</c:v>
                </c:pt>
                <c:pt idx="2">
                  <c:v>Stable Therapy</c:v>
                </c:pt>
                <c:pt idx="3">
                  <c:v>Therapy Change</c:v>
                </c:pt>
              </c:strCache>
            </c:strRef>
          </c:cat>
          <c:val>
            <c:numRef>
              <c:f>Sheet1!$B$2:$B$5</c:f>
              <c:numCache>
                <c:formatCode>General</c:formatCode>
                <c:ptCount val="4"/>
                <c:pt idx="0">
                  <c:v>31</c:v>
                </c:pt>
                <c:pt idx="1">
                  <c:v>9</c:v>
                </c:pt>
                <c:pt idx="2">
                  <c:v>55</c:v>
                </c:pt>
                <c:pt idx="3">
                  <c:v>5</c:v>
                </c:pt>
              </c:numCache>
            </c:numRef>
          </c:val>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b"/>
      <c:overlay val="0"/>
    </c:legend>
    <c:plotVisOnly val="1"/>
    <c:dispBlanksAs val="span"/>
    <c:showDLblsOverMax val="1"/>
  </c:chart>
  <c:spPr>
    <a:noFill/>
    <a:ln w="12700" cap="flat">
      <a:noFill/>
      <a:miter lim="400000"/>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Non-Diabetics</c:v>
                </c:pt>
              </c:strCache>
            </c:strRef>
          </c:tx>
          <c:spPr>
            <a:solidFill>
              <a:srgbClr val="C8940C"/>
            </a:solidFill>
            <a:effectLst>
              <a:outerShdw blurRad="38100" dist="23000" dir="5400000" algn="bl">
                <a:srgbClr val="000000">
                  <a:alpha val="35000"/>
                </a:srgbClr>
              </a:outerShdw>
            </a:effectLst>
          </c:spPr>
          <c:invertIfNegative val="1"/>
          <c:dLbls>
            <c:numFmt formatCode="#%" sourceLinked="0"/>
            <c:spPr>
              <a:noFill/>
              <a:ln>
                <a:noFill/>
              </a:ln>
              <a:effectLst/>
            </c:spPr>
            <c:txPr>
              <a:bodyPr/>
              <a:lstStyle/>
              <a:p>
                <a:pPr>
                  <a:defRPr sz="800" b="0" i="0" u="none" strike="noStrike">
                    <a:solidFill>
                      <a:srgbClr val="55565A"/>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CHF</c:v>
                </c:pt>
                <c:pt idx="1">
                  <c:v>DEPRESSION</c:v>
                </c:pt>
                <c:pt idx="2">
                  <c:v>HYPERLIPIDEMIA</c:v>
                </c:pt>
                <c:pt idx="3">
                  <c:v>HYPERTENSION</c:v>
                </c:pt>
              </c:strCache>
            </c:strRef>
          </c:cat>
          <c:val>
            <c:numRef>
              <c:f>Sheet1!$B$2:$B$5</c:f>
              <c:numCache>
                <c:formatCode>General</c:formatCode>
                <c:ptCount val="4"/>
                <c:pt idx="0">
                  <c:v>0</c:v>
                </c:pt>
                <c:pt idx="1">
                  <c:v>0.2</c:v>
                </c:pt>
                <c:pt idx="2">
                  <c:v>0.11</c:v>
                </c:pt>
                <c:pt idx="3">
                  <c:v>0.21</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38100" dist="23000" dir="5400000" algn="bl">
                      <a:srgbClr val="000000">
                        <a:alpha val="35000"/>
                      </a:srgbClr>
                    </a:outerShdw>
                  </a:effectLst>
                </c14:spPr>
              </c14:invertSolidFillFmt>
            </c:ext>
          </c:extLst>
        </c:ser>
        <c:ser>
          <c:idx val="1"/>
          <c:order val="1"/>
          <c:tx>
            <c:strRef>
              <c:f>Sheet1!$C$1</c:f>
              <c:strCache>
                <c:ptCount val="1"/>
                <c:pt idx="0">
                  <c:v>Low Risk Diabetics</c:v>
                </c:pt>
              </c:strCache>
            </c:strRef>
          </c:tx>
          <c:spPr>
            <a:solidFill>
              <a:srgbClr val="F2B411"/>
            </a:solidFill>
            <a:effectLst>
              <a:outerShdw blurRad="38100" dist="23000" dir="5400000" algn="bl">
                <a:srgbClr val="000000">
                  <a:alpha val="35000"/>
                </a:srgbClr>
              </a:outerShdw>
            </a:effectLst>
          </c:spPr>
          <c:invertIfNegative val="1"/>
          <c:dLbls>
            <c:numFmt formatCode="#%" sourceLinked="0"/>
            <c:spPr>
              <a:noFill/>
              <a:ln>
                <a:noFill/>
              </a:ln>
              <a:effectLst/>
            </c:spPr>
            <c:txPr>
              <a:bodyPr/>
              <a:lstStyle/>
              <a:p>
                <a:pPr>
                  <a:defRPr sz="800" b="0" i="0" u="none" strike="noStrike">
                    <a:solidFill>
                      <a:srgbClr val="55565A"/>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CHF</c:v>
                </c:pt>
                <c:pt idx="1">
                  <c:v>DEPRESSION</c:v>
                </c:pt>
                <c:pt idx="2">
                  <c:v>HYPERLIPIDEMIA</c:v>
                </c:pt>
                <c:pt idx="3">
                  <c:v>HYPERTENSION</c:v>
                </c:pt>
              </c:strCache>
            </c:strRef>
          </c:cat>
          <c:val>
            <c:numRef>
              <c:f>Sheet1!$C$2:$C$5</c:f>
              <c:numCache>
                <c:formatCode>General</c:formatCode>
                <c:ptCount val="4"/>
                <c:pt idx="0">
                  <c:v>0.08</c:v>
                </c:pt>
                <c:pt idx="1">
                  <c:v>0.2</c:v>
                </c:pt>
                <c:pt idx="2">
                  <c:v>0.52</c:v>
                </c:pt>
                <c:pt idx="3">
                  <c:v>0.66</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38100" dist="23000" dir="5400000" algn="bl">
                      <a:srgbClr val="000000">
                        <a:alpha val="35000"/>
                      </a:srgbClr>
                    </a:outerShdw>
                  </a:effectLst>
                </c14:spPr>
              </c14:invertSolidFillFmt>
            </c:ext>
          </c:extLst>
        </c:ser>
        <c:ser>
          <c:idx val="2"/>
          <c:order val="2"/>
          <c:tx>
            <c:strRef>
              <c:f>Sheet1!$D$1</c:f>
              <c:strCache>
                <c:ptCount val="1"/>
                <c:pt idx="0">
                  <c:v>High Risk Diabetics</c:v>
                </c:pt>
              </c:strCache>
            </c:strRef>
          </c:tx>
          <c:spPr>
            <a:solidFill>
              <a:srgbClr val="F7D2A0"/>
            </a:solidFill>
            <a:effectLst>
              <a:outerShdw blurRad="38100" dist="23000" dir="5400000" algn="bl">
                <a:srgbClr val="000000">
                  <a:alpha val="35000"/>
                </a:srgbClr>
              </a:outerShdw>
            </a:effectLst>
          </c:spPr>
          <c:invertIfNegative val="1"/>
          <c:dLbls>
            <c:numFmt formatCode="#%" sourceLinked="0"/>
            <c:spPr>
              <a:noFill/>
              <a:ln>
                <a:noFill/>
              </a:ln>
              <a:effectLst/>
            </c:spPr>
            <c:txPr>
              <a:bodyPr/>
              <a:lstStyle/>
              <a:p>
                <a:pPr>
                  <a:defRPr sz="800" b="0" i="0" u="none" strike="noStrike">
                    <a:solidFill>
                      <a:srgbClr val="55565A"/>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CHF</c:v>
                </c:pt>
                <c:pt idx="1">
                  <c:v>DEPRESSION</c:v>
                </c:pt>
                <c:pt idx="2">
                  <c:v>HYPERLIPIDEMIA</c:v>
                </c:pt>
                <c:pt idx="3">
                  <c:v>HYPERTENSION</c:v>
                </c:pt>
              </c:strCache>
            </c:strRef>
          </c:cat>
          <c:val>
            <c:numRef>
              <c:f>Sheet1!$D$2:$D$5</c:f>
              <c:numCache>
                <c:formatCode>General</c:formatCode>
                <c:ptCount val="4"/>
                <c:pt idx="0">
                  <c:v>0.03</c:v>
                </c:pt>
                <c:pt idx="1">
                  <c:v>0.19</c:v>
                </c:pt>
                <c:pt idx="2">
                  <c:v>0.78</c:v>
                </c:pt>
                <c:pt idx="3">
                  <c:v>0.76</c:v>
                </c:pt>
              </c:numCache>
            </c:numRef>
          </c:val>
          <c:extLst>
            <c:ext xmlns:c14="http://schemas.microsoft.com/office/drawing/2007/8/2/chart" uri="{6F2FDCE9-48DA-4B69-8628-5D25D57E5C99}">
              <c14:invertSolidFillFmt>
                <c14:spPr xmlns:c14="http://schemas.microsoft.com/office/drawing/2007/8/2/chart">
                  <a:solidFill>
                    <a:srgbClr val="FFFFFF"/>
                  </a:solidFill>
                  <a:effectLst>
                    <a:outerShdw blurRad="38100" dist="23000" dir="5400000" algn="bl">
                      <a:srgbClr val="000000">
                        <a:alpha val="35000"/>
                      </a:srgbClr>
                    </a:outerShdw>
                  </a:effectLst>
                </c14:spPr>
              </c14:invertSolidFillFmt>
            </c:ext>
          </c:extLst>
        </c:ser>
        <c:dLbls>
          <c:dLblPos val="outEnd"/>
          <c:showLegendKey val="0"/>
          <c:showVal val="1"/>
          <c:showCatName val="0"/>
          <c:showSerName val="0"/>
          <c:showPercent val="0"/>
          <c:showBubbleSize val="0"/>
        </c:dLbls>
        <c:gapWidth val="50"/>
        <c:axId val="294304424"/>
        <c:axId val="5110272"/>
      </c:barChart>
      <c:catAx>
        <c:axId val="294304424"/>
        <c:scaling>
          <c:orientation val="minMax"/>
        </c:scaling>
        <c:delete val="0"/>
        <c:axPos val="b"/>
        <c:numFmt formatCode="General" sourceLinked="0"/>
        <c:majorTickMark val="out"/>
        <c:minorTickMark val="none"/>
        <c:tickLblPos val="low"/>
        <c:spPr>
          <a:ln w="12700" cap="flat">
            <a:solidFill>
              <a:srgbClr val="888888"/>
            </a:solidFill>
            <a:prstDash val="solid"/>
            <a:round/>
          </a:ln>
        </c:spPr>
        <c:txPr>
          <a:bodyPr/>
          <a:lstStyle/>
          <a:p>
            <a:pPr>
              <a:defRPr sz="800" b="0" i="0" u="none" strike="noStrike">
                <a:solidFill>
                  <a:srgbClr val="000000"/>
                </a:solidFill>
                <a:latin typeface="Arial"/>
              </a:defRPr>
            </a:pPr>
            <a:endParaRPr lang="en-US"/>
          </a:p>
        </c:txPr>
        <c:crossAx val="5110272"/>
        <c:crosses val="autoZero"/>
        <c:auto val="1"/>
        <c:lblAlgn val="ctr"/>
        <c:lblOffset val="100"/>
        <c:noMultiLvlLbl val="1"/>
      </c:catAx>
      <c:valAx>
        <c:axId val="5110272"/>
        <c:scaling>
          <c:orientation val="minMax"/>
        </c:scaling>
        <c:delete val="1"/>
        <c:axPos val="l"/>
        <c:numFmt formatCode="General" sourceLinked="0"/>
        <c:majorTickMark val="out"/>
        <c:minorTickMark val="none"/>
        <c:tickLblPos val="nextTo"/>
        <c:crossAx val="294304424"/>
        <c:crosses val="autoZero"/>
        <c:crossBetween val="between"/>
      </c:valAx>
      <c:spPr>
        <a:noFill/>
        <a:ln>
          <a:noFill/>
        </a:ln>
        <a:effectLst/>
      </c:spPr>
    </c:plotArea>
    <c:legend>
      <c:legendPos val="t"/>
      <c:overlay val="0"/>
    </c:legend>
    <c:plotVisOnly val="1"/>
    <c:dispBlanksAs val="span"/>
    <c:showDLblsOverMax val="1"/>
  </c:chart>
  <c:spPr>
    <a:noFill/>
    <a:ln w="12700" cap="flat">
      <a:noFill/>
      <a:miter lim="400000"/>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b="1" i="0" baseline="0" dirty="0" smtClean="0">
                <a:effectLst/>
              </a:rPr>
              <a:t>Yearly Client Savings per Member: </a:t>
            </a:r>
            <a:endParaRPr lang="en-US" dirty="0" smtClean="0">
              <a:effectLst/>
            </a:endParaRPr>
          </a:p>
          <a:p>
            <a:pPr>
              <a:defRPr/>
            </a:pPr>
            <a:r>
              <a:rPr lang="en-US" sz="1800" b="1" i="0" baseline="0" dirty="0" smtClean="0">
                <a:effectLst/>
              </a:rPr>
              <a:t>Preferred / Accepted vs. Non-Preferred / High Cost</a:t>
            </a:r>
          </a:p>
        </c:rich>
      </c:tx>
      <c:layout>
        <c:manualLayout>
          <c:xMode val="edge"/>
          <c:yMode val="edge"/>
          <c:x val="0.16247670906889985"/>
          <c:y val="0"/>
        </c:manualLayout>
      </c:layout>
      <c:overlay val="0"/>
    </c:title>
    <c:autoTitleDeleted val="0"/>
    <c:plotArea>
      <c:layout>
        <c:manualLayout>
          <c:layoutTarget val="inner"/>
          <c:xMode val="edge"/>
          <c:yMode val="edge"/>
          <c:x val="0.14874274539290983"/>
          <c:y val="0.22418439716312058"/>
          <c:w val="0.83428194183968651"/>
          <c:h val="0.67286619757636679"/>
        </c:manualLayout>
      </c:layout>
      <c:barChart>
        <c:barDir val="col"/>
        <c:grouping val="clustered"/>
        <c:varyColors val="0"/>
        <c:ser>
          <c:idx val="0"/>
          <c:order val="0"/>
          <c:tx>
            <c:strRef>
              <c:f>'PPT data'!$B$1</c:f>
              <c:strCache>
                <c:ptCount val="1"/>
                <c:pt idx="0">
                  <c:v>Preferred / Accepted</c:v>
                </c:pt>
              </c:strCache>
            </c:strRef>
          </c:tx>
          <c:spPr>
            <a:solidFill>
              <a:schemeClr val="accent2"/>
            </a:solidFill>
          </c:spPr>
          <c:invertIfNegative val="0"/>
          <c:dLbls>
            <c:dLbl>
              <c:idx val="0"/>
              <c:tx>
                <c:rich>
                  <a:bodyPr/>
                  <a:lstStyle/>
                  <a:p>
                    <a:pPr>
                      <a:defRPr sz="1400" b="0">
                        <a:solidFill>
                          <a:schemeClr val="bg1"/>
                        </a:solidFill>
                      </a:defRPr>
                    </a:pPr>
                    <a:r>
                      <a:rPr lang="en-US" b="1" dirty="0" smtClean="0"/>
                      <a:t>Humira</a:t>
                    </a:r>
                  </a:p>
                  <a:p>
                    <a:pPr>
                      <a:defRPr sz="1400" b="0">
                        <a:solidFill>
                          <a:schemeClr val="bg1"/>
                        </a:solidFill>
                      </a:defRPr>
                    </a:pPr>
                    <a:r>
                      <a:rPr lang="en-US" dirty="0" smtClean="0"/>
                      <a:t>$44,000.00 </a:t>
                    </a:r>
                    <a:endParaRPr lang="en-US" dirty="0"/>
                  </a:p>
                </c:rich>
              </c:tx>
              <c:spPr/>
              <c:dLblPos val="inEnd"/>
              <c:showLegendKey val="0"/>
              <c:showVal val="1"/>
              <c:showCatName val="0"/>
              <c:showSerName val="1"/>
              <c:showPercent val="0"/>
              <c:showBubbleSize val="0"/>
              <c:extLst>
                <c:ext xmlns:c15="http://schemas.microsoft.com/office/drawing/2012/chart" uri="{CE6537A1-D6FC-4f65-9D91-7224C49458BB}"/>
              </c:extLst>
            </c:dLbl>
            <c:dLbl>
              <c:idx val="1"/>
              <c:tx>
                <c:rich>
                  <a:bodyPr/>
                  <a:lstStyle/>
                  <a:p>
                    <a:pPr>
                      <a:defRPr sz="1400" b="0">
                        <a:solidFill>
                          <a:schemeClr val="bg1"/>
                        </a:solidFill>
                      </a:defRPr>
                    </a:pPr>
                    <a:r>
                      <a:rPr lang="en-US" b="1" dirty="0" smtClean="0"/>
                      <a:t>Copaxone</a:t>
                    </a:r>
                  </a:p>
                  <a:p>
                    <a:pPr>
                      <a:defRPr sz="1400" b="0">
                        <a:solidFill>
                          <a:schemeClr val="bg1"/>
                        </a:solidFill>
                      </a:defRPr>
                    </a:pPr>
                    <a:r>
                      <a:rPr lang="en-US" sz="1400" b="0" i="0" baseline="0" dirty="0" smtClean="0">
                        <a:effectLst/>
                      </a:rPr>
                      <a:t>$59,000.00 </a:t>
                    </a:r>
                    <a:endParaRPr lang="en-US" sz="1100" dirty="0">
                      <a:effectLst/>
                    </a:endParaRPr>
                  </a:p>
                </c:rich>
              </c:tx>
              <c:spPr/>
              <c:dLblPos val="inEnd"/>
              <c:showLegendKey val="0"/>
              <c:showVal val="1"/>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1400" b="0"/>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cat>
            <c:strRef>
              <c:f>'PPT data'!$A$2:$A$3</c:f>
              <c:strCache>
                <c:ptCount val="2"/>
                <c:pt idx="0">
                  <c:v>Rheumatoid Arthristis</c:v>
                </c:pt>
                <c:pt idx="1">
                  <c:v>Multiple Sclerosis</c:v>
                </c:pt>
              </c:strCache>
            </c:strRef>
          </c:cat>
          <c:val>
            <c:numRef>
              <c:f>'PPT data'!$B$2:$B$3</c:f>
              <c:numCache>
                <c:formatCode>_("$"* #,##0.00_);_("$"* \(#,##0.00\);_("$"* "-"??_);_(@_)</c:formatCode>
                <c:ptCount val="2"/>
                <c:pt idx="0">
                  <c:v>44000</c:v>
                </c:pt>
                <c:pt idx="1">
                  <c:v>59000</c:v>
                </c:pt>
              </c:numCache>
            </c:numRef>
          </c:val>
        </c:ser>
        <c:ser>
          <c:idx val="1"/>
          <c:order val="1"/>
          <c:tx>
            <c:strRef>
              <c:f>'PPT data'!$C$1</c:f>
              <c:strCache>
                <c:ptCount val="1"/>
                <c:pt idx="0">
                  <c:v>High Cost / Non-Preferred</c:v>
                </c:pt>
              </c:strCache>
            </c:strRef>
          </c:tx>
          <c:spPr>
            <a:solidFill>
              <a:schemeClr val="accent1">
                <a:lumMod val="75000"/>
              </a:schemeClr>
            </a:solidFill>
          </c:spPr>
          <c:invertIfNegative val="0"/>
          <c:dLbls>
            <c:dLbl>
              <c:idx val="0"/>
              <c:tx>
                <c:rich>
                  <a:bodyPr/>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white"/>
                        </a:solidFill>
                        <a:latin typeface="+mn-lt"/>
                        <a:ea typeface="+mn-ea"/>
                        <a:cs typeface="+mn-cs"/>
                      </a:defRPr>
                    </a:pPr>
                    <a:r>
                      <a:rPr lang="en-US" sz="1400" b="1" dirty="0" smtClean="0"/>
                      <a:t>Enbrel</a:t>
                    </a:r>
                  </a:p>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prstClr val="white"/>
                        </a:solidFill>
                        <a:latin typeface="+mn-lt"/>
                        <a:ea typeface="+mn-ea"/>
                        <a:cs typeface="+mn-cs"/>
                      </a:defRPr>
                    </a:pPr>
                    <a:r>
                      <a:rPr lang="en-US" sz="1400" b="0" i="0" baseline="0" dirty="0" smtClean="0">
                        <a:effectLst/>
                      </a:rPr>
                      <a:t>$60,000.00 </a:t>
                    </a:r>
                    <a:endParaRPr lang="en-US" sz="1100" dirty="0" smtClean="0">
                      <a:effectLst/>
                    </a:endParaRPr>
                  </a:p>
                </c:rich>
              </c:tx>
              <c:spPr/>
              <c:dLblPos val="inEnd"/>
              <c:showLegendKey val="0"/>
              <c:showVal val="1"/>
              <c:showCatName val="0"/>
              <c:showSerName val="1"/>
              <c:showPercent val="0"/>
              <c:showBubbleSize val="0"/>
              <c:extLst>
                <c:ext xmlns:c15="http://schemas.microsoft.com/office/drawing/2012/chart" uri="{CE6537A1-D6FC-4f65-9D91-7224C49458BB}"/>
              </c:extLst>
            </c:dLbl>
            <c:dLbl>
              <c:idx val="1"/>
              <c:tx>
                <c:rich>
                  <a:bodyPr/>
                  <a:lstStyle/>
                  <a:p>
                    <a:r>
                      <a:rPr lang="en-US" dirty="0" smtClean="0"/>
                      <a:t>Rebif</a:t>
                    </a:r>
                  </a:p>
                  <a:p>
                    <a:r>
                      <a:rPr lang="en-US" dirty="0" smtClean="0"/>
                      <a:t>$94,000.00 </a:t>
                    </a:r>
                    <a:endParaRPr lang="en-US" dirty="0"/>
                  </a:p>
                </c:rich>
              </c:tx>
              <c:dLblPos val="inEnd"/>
              <c:showLegendKey val="0"/>
              <c:showVal val="1"/>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1400">
                    <a:solidFill>
                      <a:schemeClr val="bg1"/>
                    </a:solidFill>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cat>
            <c:strRef>
              <c:f>'PPT data'!$A$2:$A$3</c:f>
              <c:strCache>
                <c:ptCount val="2"/>
                <c:pt idx="0">
                  <c:v>Rheumatoid Arthristis</c:v>
                </c:pt>
                <c:pt idx="1">
                  <c:v>Multiple Sclerosis</c:v>
                </c:pt>
              </c:strCache>
            </c:strRef>
          </c:cat>
          <c:val>
            <c:numRef>
              <c:f>'PPT data'!$C$2:$C$3</c:f>
              <c:numCache>
                <c:formatCode>_("$"* #,##0.00_);_("$"* \(#,##0.00\);_("$"* "-"??_);_(@_)</c:formatCode>
                <c:ptCount val="2"/>
                <c:pt idx="0">
                  <c:v>60000</c:v>
                </c:pt>
                <c:pt idx="1">
                  <c:v>94000</c:v>
                </c:pt>
              </c:numCache>
            </c:numRef>
          </c:val>
        </c:ser>
        <c:dLbls>
          <c:showLegendKey val="0"/>
          <c:showVal val="0"/>
          <c:showCatName val="0"/>
          <c:showSerName val="0"/>
          <c:showPercent val="0"/>
          <c:showBubbleSize val="0"/>
        </c:dLbls>
        <c:gapWidth val="51"/>
        <c:overlap val="-4"/>
        <c:axId val="174232120"/>
        <c:axId val="172920512"/>
      </c:barChart>
      <c:catAx>
        <c:axId val="174232120"/>
        <c:scaling>
          <c:orientation val="minMax"/>
        </c:scaling>
        <c:delete val="0"/>
        <c:axPos val="b"/>
        <c:numFmt formatCode="General" sourceLinked="0"/>
        <c:majorTickMark val="out"/>
        <c:minorTickMark val="none"/>
        <c:tickLblPos val="nextTo"/>
        <c:txPr>
          <a:bodyPr/>
          <a:lstStyle/>
          <a:p>
            <a:pPr>
              <a:defRPr sz="1600" b="1"/>
            </a:pPr>
            <a:endParaRPr lang="en-US"/>
          </a:p>
        </c:txPr>
        <c:crossAx val="172920512"/>
        <c:crosses val="autoZero"/>
        <c:auto val="1"/>
        <c:lblAlgn val="ctr"/>
        <c:lblOffset val="100"/>
        <c:noMultiLvlLbl val="0"/>
      </c:catAx>
      <c:valAx>
        <c:axId val="172920512"/>
        <c:scaling>
          <c:orientation val="minMax"/>
        </c:scaling>
        <c:delete val="0"/>
        <c:axPos val="l"/>
        <c:majorGridlines/>
        <c:numFmt formatCode="_(&quot;$&quot;* #,##0.00_);_(&quot;$&quot;* \(#,##0.00\);_(&quot;$&quot;* &quot;-&quot;??_);_(@_)" sourceLinked="1"/>
        <c:majorTickMark val="out"/>
        <c:minorTickMark val="none"/>
        <c:tickLblPos val="nextTo"/>
        <c:txPr>
          <a:bodyPr/>
          <a:lstStyle/>
          <a:p>
            <a:pPr>
              <a:defRPr sz="1400"/>
            </a:pPr>
            <a:endParaRPr lang="en-US"/>
          </a:p>
        </c:txPr>
        <c:crossAx val="174232120"/>
        <c:crosses val="autoZero"/>
        <c:crossBetween val="between"/>
      </c:valAx>
    </c:plotArea>
    <c:legend>
      <c:legendPos val="t"/>
      <c:layout>
        <c:manualLayout>
          <c:xMode val="edge"/>
          <c:yMode val="edge"/>
          <c:x val="0.16721096218794648"/>
          <c:y val="0.15035460992907801"/>
          <c:w val="0.66478581335321607"/>
          <c:h val="6.8354274864578096E-2"/>
        </c:manualLayout>
      </c:layout>
      <c:overlay val="0"/>
      <c:txPr>
        <a:bodyPr/>
        <a:lstStyle/>
        <a:p>
          <a:pPr>
            <a:defRPr sz="1200" b="1"/>
          </a:pPr>
          <a:endParaRPr lang="en-US"/>
        </a:p>
      </c:txPr>
    </c:legend>
    <c:plotVisOnly val="1"/>
    <c:dispBlanksAs val="gap"/>
    <c:showDLblsOverMax val="0"/>
  </c:chart>
  <c:spPr>
    <a:ln>
      <a:solidFill>
        <a:schemeClr val="tx1">
          <a:lumMod val="50000"/>
        </a:schemeClr>
      </a:solidFill>
    </a:ln>
  </c:spPr>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E581AA8-D555-49CE-8731-52E82D61969D}" type="datetimeFigureOut">
              <a:rPr lang="en-US" smtClean="0"/>
              <a:t>5/7/2019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86691E1-3543-4A11-8D29-7FCE71D1001D}" type="slidenum">
              <a:rPr lang="en-US" smtClean="0"/>
              <a:t>‹#›</a:t>
            </a:fld>
            <a:endParaRPr lang="en-US"/>
          </a:p>
        </p:txBody>
      </p:sp>
    </p:spTree>
    <p:extLst>
      <p:ext uri="{BB962C8B-B14F-4D97-AF65-F5344CB8AC3E}">
        <p14:creationId xmlns:p14="http://schemas.microsoft.com/office/powerpoint/2010/main" val="363705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EB410-2556-4331-A164-BAC6C290E87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25853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9</a:t>
            </a:fld>
            <a:endParaRPr lang="en-US" dirty="0">
              <a:solidFill>
                <a:prstClr val="black"/>
              </a:solidFill>
            </a:endParaRPr>
          </a:p>
        </p:txBody>
      </p:sp>
      <p:sp>
        <p:nvSpPr>
          <p:cNvPr id="8" name="Date Placeholder 7"/>
          <p:cNvSpPr>
            <a:spLocks noGrp="1"/>
          </p:cNvSpPr>
          <p:nvPr>
            <p:ph type="dt" idx="14"/>
          </p:nvPr>
        </p:nvSpPr>
        <p:spPr/>
        <p:txBody>
          <a:bodyPr/>
          <a:lstStyle/>
          <a:p>
            <a:fld id="{EF98E8C0-33D8-4565-8456-C2F08F0520F5}" type="datetime8">
              <a:rPr lang="en-US" smtClean="0">
                <a:solidFill>
                  <a:prstClr val="black"/>
                </a:solidFill>
              </a:rPr>
              <a:pPr/>
              <a:t>5/7/2019 5:22 PM</a:t>
            </a:fld>
            <a:endParaRPr lang="en-US" dirty="0">
              <a:solidFill>
                <a:prstClr val="black"/>
              </a:solidFill>
            </a:endParaRPr>
          </a:p>
        </p:txBody>
      </p:sp>
      <p:sp>
        <p:nvSpPr>
          <p:cNvPr id="9" name="Footer Placeholder 8"/>
          <p:cNvSpPr>
            <a:spLocks noGrp="1"/>
          </p:cNvSpPr>
          <p:nvPr>
            <p:ph type="ftr" sz="quarter" idx="15"/>
          </p:nvPr>
        </p:nvSpPr>
        <p:spPr/>
        <p:txBody>
          <a:bodyPr/>
          <a:lstStyle/>
          <a:p>
            <a:pPr defTabSz="932290" eaLnBrk="0" hangingPunct="0"/>
            <a:r>
              <a:rPr lang="en-US" sz="500" dirty="0">
                <a:gradFill>
                  <a:gsLst>
                    <a:gs pos="0">
                      <a:prstClr val="black"/>
                    </a:gs>
                    <a:gs pos="100000">
                      <a:prstClr val="black"/>
                    </a:gs>
                  </a:gsLst>
                  <a:lin ang="5400000" scaled="0"/>
                </a:gradFill>
                <a:cs typeface="Arial" panose="020B0604020202020204" pitchFamily="34" charset="0"/>
              </a:rPr>
              <a:t>© 2016 Optum, Inc. All rights reserved. </a:t>
            </a:r>
          </a:p>
        </p:txBody>
      </p:sp>
    </p:spTree>
    <p:extLst>
      <p:ext uri="{BB962C8B-B14F-4D97-AF65-F5344CB8AC3E}">
        <p14:creationId xmlns:p14="http://schemas.microsoft.com/office/powerpoint/2010/main" val="3751479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3588" cy="3429000"/>
          </a:xfrm>
        </p:spPr>
      </p:sp>
      <p:sp>
        <p:nvSpPr>
          <p:cNvPr id="3" name="Notes Placeholder 2"/>
          <p:cNvSpPr>
            <a:spLocks noGrp="1"/>
          </p:cNvSpPr>
          <p:nvPr>
            <p:ph type="body" idx="1"/>
          </p:nvPr>
        </p:nvSpPr>
        <p:spPr>
          <a:xfrm>
            <a:off x="685800" y="4401305"/>
            <a:ext cx="5486400" cy="4114800"/>
          </a:xfrm>
        </p:spPr>
        <p:txBody>
          <a:bodyPr/>
          <a:lstStyle/>
          <a:p>
            <a:endParaRPr lang="en-US" sz="1000" b="1" dirty="0"/>
          </a:p>
        </p:txBody>
      </p:sp>
      <p:sp>
        <p:nvSpPr>
          <p:cNvPr id="4" name="Slide Number Placeholder 3"/>
          <p:cNvSpPr>
            <a:spLocks noGrp="1"/>
          </p:cNvSpPr>
          <p:nvPr>
            <p:ph type="sldNum" sz="quarter" idx="10"/>
          </p:nvPr>
        </p:nvSpPr>
        <p:spPr/>
        <p:txBody>
          <a:bodyPr/>
          <a:lstStyle/>
          <a:p>
            <a:pPr defTabSz="907063">
              <a:defRPr/>
            </a:pPr>
            <a:fld id="{CFBA8873-2511-4549-9359-5F14CBFEAA82}" type="slidenum">
              <a:rPr lang="en-US">
                <a:solidFill>
                  <a:prstClr val="black"/>
                </a:solidFill>
              </a:rPr>
              <a:pPr defTabSz="907063">
                <a:defRPr/>
              </a:pPr>
              <a:t>10</a:t>
            </a:fld>
            <a:endParaRPr lang="en-US" dirty="0">
              <a:solidFill>
                <a:prstClr val="black"/>
              </a:solidFill>
            </a:endParaRPr>
          </a:p>
        </p:txBody>
      </p:sp>
    </p:spTree>
    <p:extLst>
      <p:ext uri="{BB962C8B-B14F-4D97-AF65-F5344CB8AC3E}">
        <p14:creationId xmlns:p14="http://schemas.microsoft.com/office/powerpoint/2010/main" val="2538673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pPr>
              <a:defRPr/>
            </a:pPr>
            <a:fld id="{56F646F6-A97E-48EB-8F11-124FBAF71D28}"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359826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defTabSz="896710">
              <a:defRPr/>
            </a:pPr>
            <a:fld id="{AC1F9C2C-05D3-49B8-A389-5E05006EF6BC}" type="slidenum">
              <a:rPr lang="en-US" smtClean="0">
                <a:solidFill>
                  <a:prstClr val="black"/>
                </a:solidFill>
              </a:rPr>
              <a:pPr defTabSz="896710">
                <a:defRPr/>
              </a:pPr>
              <a:t>12</a:t>
            </a:fld>
            <a:endParaRPr lang="en-US" dirty="0">
              <a:solidFill>
                <a:prstClr val="black"/>
              </a:solidFill>
            </a:endParaRPr>
          </a:p>
        </p:txBody>
      </p:sp>
    </p:spTree>
    <p:extLst>
      <p:ext uri="{BB962C8B-B14F-4D97-AF65-F5344CB8AC3E}">
        <p14:creationId xmlns:p14="http://schemas.microsoft.com/office/powerpoint/2010/main" val="360650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3188" y="1143000"/>
            <a:ext cx="4111625" cy="3084513"/>
          </a:xfrm>
        </p:spPr>
      </p:sp>
      <p:sp>
        <p:nvSpPr>
          <p:cNvPr id="3" name="Notes Placeholder 2"/>
          <p:cNvSpPr>
            <a:spLocks noGrp="1"/>
          </p:cNvSpPr>
          <p:nvPr>
            <p:ph type="body" idx="1"/>
          </p:nvPr>
        </p:nvSpPr>
        <p:spPr>
          <a:xfrm>
            <a:off x="992240" y="4390177"/>
            <a:ext cx="5021202" cy="263758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defTabSz="907063">
              <a:defRPr/>
            </a:pPr>
            <a:fld id="{CFBA8873-2511-4549-9359-5F14CBFEAA82}" type="slidenum">
              <a:rPr lang="en-US">
                <a:solidFill>
                  <a:prstClr val="black"/>
                </a:solidFill>
              </a:rPr>
              <a:pPr defTabSz="907063">
                <a:defRPr/>
              </a:pPr>
              <a:t>13</a:t>
            </a:fld>
            <a:endParaRPr lang="en-US" dirty="0">
              <a:solidFill>
                <a:prstClr val="black"/>
              </a:solidFill>
            </a:endParaRPr>
          </a:p>
        </p:txBody>
      </p:sp>
    </p:spTree>
    <p:extLst>
      <p:ext uri="{BB962C8B-B14F-4D97-AF65-F5344CB8AC3E}">
        <p14:creationId xmlns:p14="http://schemas.microsoft.com/office/powerpoint/2010/main" val="1153211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p:txBody>
      </p:sp>
      <p:sp>
        <p:nvSpPr>
          <p:cNvPr id="4" name="Slide Number Placeholder 3"/>
          <p:cNvSpPr>
            <a:spLocks noGrp="1"/>
          </p:cNvSpPr>
          <p:nvPr>
            <p:ph type="sldNum" sz="quarter" idx="10"/>
          </p:nvPr>
        </p:nvSpPr>
        <p:spPr/>
        <p:txBody>
          <a:bodyPr/>
          <a:lstStyle/>
          <a:p>
            <a:pPr defTabSz="896710">
              <a:defRPr/>
            </a:pPr>
            <a:fld id="{AC1F9C2C-05D3-49B8-A389-5E05006EF6BC}" type="slidenum">
              <a:rPr lang="en-US" smtClean="0">
                <a:solidFill>
                  <a:prstClr val="black"/>
                </a:solidFill>
              </a:rPr>
              <a:pPr defTabSz="896710">
                <a:defRPr/>
              </a:pPr>
              <a:t>14</a:t>
            </a:fld>
            <a:endParaRPr lang="en-US" dirty="0">
              <a:solidFill>
                <a:prstClr val="black"/>
              </a:solidFill>
            </a:endParaRPr>
          </a:p>
        </p:txBody>
      </p:sp>
    </p:spTree>
    <p:extLst>
      <p:ext uri="{BB962C8B-B14F-4D97-AF65-F5344CB8AC3E}">
        <p14:creationId xmlns:p14="http://schemas.microsoft.com/office/powerpoint/2010/main" val="3001349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09601" y="4267200"/>
            <a:ext cx="5486400" cy="4114800"/>
          </a:xfrm>
        </p:spPr>
        <p:txBody>
          <a:bodyPr/>
          <a:lstStyle/>
          <a:p>
            <a:endParaRPr lang="en-US" sz="1100" dirty="0">
              <a:solidFill>
                <a:srgbClr val="53565A"/>
              </a:solidFill>
            </a:endParaRPr>
          </a:p>
        </p:txBody>
      </p:sp>
    </p:spTree>
    <p:extLst>
      <p:ext uri="{BB962C8B-B14F-4D97-AF65-F5344CB8AC3E}">
        <p14:creationId xmlns:p14="http://schemas.microsoft.com/office/powerpoint/2010/main" val="75665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buClr>
                <a:srgbClr val="4F81BD"/>
              </a:buClr>
              <a:defRPr/>
            </a:pPr>
            <a:fld id="{10471113-24CB-4D37-87A7-83D3208E55FD}" type="slidenum">
              <a:rPr lang="en-US">
                <a:solidFill>
                  <a:prstClr val="black"/>
                </a:solidFill>
              </a:rPr>
              <a:pPr>
                <a:buClr>
                  <a:srgbClr val="4F81BD"/>
                </a:buClr>
                <a:defRPr/>
              </a:pPr>
              <a:t>19</a:t>
            </a:fld>
            <a:endParaRPr lang="en-US" dirty="0">
              <a:solidFill>
                <a:prstClr val="black"/>
              </a:solidFill>
            </a:endParaRPr>
          </a:p>
        </p:txBody>
      </p:sp>
    </p:spTree>
    <p:extLst>
      <p:ext uri="{BB962C8B-B14F-4D97-AF65-F5344CB8AC3E}">
        <p14:creationId xmlns:p14="http://schemas.microsoft.com/office/powerpoint/2010/main" val="2862688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side – 3 specialty copay card solutions</a:t>
            </a:r>
          </a:p>
          <a:p>
            <a:endParaRPr lang="en-US" dirty="0" smtClean="0"/>
          </a:p>
          <a:p>
            <a:r>
              <a:rPr lang="en-US" dirty="0" smtClean="0"/>
              <a:t>Variable copay – Set each individual</a:t>
            </a:r>
            <a:r>
              <a:rPr lang="en-US" baseline="0" dirty="0" smtClean="0"/>
              <a:t> copay depending on each of the </a:t>
            </a:r>
            <a:r>
              <a:rPr lang="en-US" baseline="0" dirty="0" err="1" smtClean="0"/>
              <a:t>manufact’s</a:t>
            </a:r>
            <a:r>
              <a:rPr lang="en-US" baseline="0" dirty="0" smtClean="0"/>
              <a:t> card maximum benefit. For example, if a member has a copay card valued at $1,000 per fill and a $100 copay based on the plan design, we can apply that extra $900 ‘leftover’ to the plan – thus saving an extra $900 on each fill.</a:t>
            </a:r>
            <a:endParaRPr lang="en-US" dirty="0" smtClean="0"/>
          </a:p>
          <a:p>
            <a:endParaRPr lang="en-US" dirty="0" smtClean="0"/>
          </a:p>
          <a:p>
            <a:r>
              <a:rPr lang="en-US" dirty="0" smtClean="0"/>
              <a:t>Right</a:t>
            </a:r>
            <a:r>
              <a:rPr lang="en-US" baseline="0" dirty="0" smtClean="0"/>
              <a:t> side</a:t>
            </a:r>
          </a:p>
          <a:p>
            <a:endParaRPr lang="en-US" baseline="0" dirty="0" smtClean="0"/>
          </a:p>
          <a:p>
            <a:r>
              <a:rPr lang="en-US" baseline="0" dirty="0" smtClean="0"/>
              <a:t>Complete therapy solutions</a:t>
            </a:r>
          </a:p>
          <a:p>
            <a:endParaRPr lang="en-US" baseline="0" dirty="0" smtClean="0"/>
          </a:p>
          <a:p>
            <a:r>
              <a:rPr lang="en-US" baseline="0" dirty="0" smtClean="0"/>
              <a:t>We have expanded the disease categories targeted by </a:t>
            </a:r>
            <a:r>
              <a:rPr lang="en-US" baseline="0" dirty="0" err="1" smtClean="0"/>
              <a:t>BriovaLive</a:t>
            </a:r>
            <a:r>
              <a:rPr lang="en-US" baseline="0" dirty="0" smtClean="0"/>
              <a:t> and </a:t>
            </a:r>
            <a:r>
              <a:rPr lang="en-US" baseline="0" dirty="0" err="1" smtClean="0"/>
              <a:t>BriovaCommunity</a:t>
            </a:r>
            <a:endParaRPr lang="en-US" dirty="0"/>
          </a:p>
        </p:txBody>
      </p:sp>
      <p:sp>
        <p:nvSpPr>
          <p:cNvPr id="4" name="Slide Number Placeholder 3"/>
          <p:cNvSpPr>
            <a:spLocks noGrp="1"/>
          </p:cNvSpPr>
          <p:nvPr>
            <p:ph type="sldNum" sz="quarter" idx="10"/>
          </p:nvPr>
        </p:nvSpPr>
        <p:spPr/>
        <p:txBody>
          <a:bodyPr/>
          <a:lstStyle/>
          <a:p>
            <a:pPr>
              <a:defRPr/>
            </a:pPr>
            <a:fld id="{62F4E7DF-3597-4D40-ADBB-50B9323C7B68}"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42085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921D08-6AD4-41DA-8223-B3E0F9EACF2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40519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a:t>
            </a:r>
            <a:r>
              <a:rPr lang="en-US" baseline="0" dirty="0" smtClean="0"/>
              <a:t> Accumulator solution will provide options: the amount not added to accumulators can apply to both the deductible and MOOP or Just the MOOP.  </a:t>
            </a:r>
            <a:r>
              <a:rPr lang="en-US" dirty="0" smtClean="0"/>
              <a:t> </a:t>
            </a:r>
          </a:p>
          <a:p>
            <a:r>
              <a:rPr lang="en-US" dirty="0" smtClean="0"/>
              <a:t>Also the amount not added to the accumulator can extent beyond manufacturer copay card coupons, to address all secondary and all tertiary coverages.</a:t>
            </a:r>
          </a:p>
          <a:p>
            <a:endParaRPr lang="en-US" dirty="0"/>
          </a:p>
        </p:txBody>
      </p:sp>
      <p:sp>
        <p:nvSpPr>
          <p:cNvPr id="4" name="Slide Number Placeholder 3"/>
          <p:cNvSpPr>
            <a:spLocks noGrp="1"/>
          </p:cNvSpPr>
          <p:nvPr>
            <p:ph type="sldNum" sz="quarter" idx="10"/>
          </p:nvPr>
        </p:nvSpPr>
        <p:spPr/>
        <p:txBody>
          <a:bodyPr/>
          <a:lstStyle/>
          <a:p>
            <a:fld id="{8299DD14-5712-45D5-B639-CAE22F8928B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26438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buClr>
                <a:srgbClr val="4F81BD"/>
              </a:buClr>
              <a:defRPr/>
            </a:pPr>
            <a:fld id="{10471113-24CB-4D37-87A7-83D3208E55FD}" type="slidenum">
              <a:rPr lang="en-US">
                <a:solidFill>
                  <a:prstClr val="black"/>
                </a:solidFill>
              </a:rPr>
              <a:pPr>
                <a:buClr>
                  <a:srgbClr val="4F81BD"/>
                </a:buClr>
                <a:defRPr/>
              </a:pPr>
              <a:t>23</a:t>
            </a:fld>
            <a:endParaRPr lang="en-US" dirty="0">
              <a:solidFill>
                <a:prstClr val="black"/>
              </a:solidFill>
            </a:endParaRPr>
          </a:p>
        </p:txBody>
      </p:sp>
    </p:spTree>
    <p:extLst>
      <p:ext uri="{BB962C8B-B14F-4D97-AF65-F5344CB8AC3E}">
        <p14:creationId xmlns:p14="http://schemas.microsoft.com/office/powerpoint/2010/main" val="286268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smtClean="0"/>
          </a:p>
          <a:p>
            <a:r>
              <a:rPr lang="en-US" i="1" dirty="0" smtClean="0"/>
              <a:t>Most cards are accepted, but when there are clearly other lower cost clinically viable options available, the program will not accept a copay card when these conditions apply.</a:t>
            </a:r>
          </a:p>
          <a:p>
            <a:endParaRPr lang="en-US" i="1" dirty="0" smtClean="0"/>
          </a:p>
          <a:p>
            <a:r>
              <a:rPr lang="en-US" i="1" dirty="0" smtClean="0"/>
              <a:t>Note: Because some members may not choose the preferred drug option and may seek reimbursement directly through the manufacturer, we cannot precisely measure the impact of the Preferred copay Card Acceptance program. However, it does place the administrative responsibility on the manufacturer.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15B96B7-0106-4DC3-A6A3-AAE214D8E07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087988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42 drugs total.</a:t>
            </a:r>
          </a:p>
          <a:p>
            <a:r>
              <a:rPr lang="en-US" dirty="0" smtClean="0"/>
              <a:t>Some preferred drugs are in the same therapeutic class, and there are in some cases, more than one preferred drug option.</a:t>
            </a:r>
          </a:p>
          <a:p>
            <a:endParaRPr lang="en-US" dirty="0"/>
          </a:p>
        </p:txBody>
      </p:sp>
      <p:sp>
        <p:nvSpPr>
          <p:cNvPr id="4" name="Slide Number Placeholder 3"/>
          <p:cNvSpPr>
            <a:spLocks noGrp="1"/>
          </p:cNvSpPr>
          <p:nvPr>
            <p:ph type="sldNum" sz="quarter" idx="10"/>
          </p:nvPr>
        </p:nvSpPr>
        <p:spPr/>
        <p:txBody>
          <a:bodyPr/>
          <a:lstStyle/>
          <a:p>
            <a:fld id="{43C823FB-6F52-42DD-8620-303024E1C3BE}"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945500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dirty="0">
              <a:latin typeface="Arial"/>
              <a:ea typeface="Arial Unicode MS"/>
            </a:endParaRPr>
          </a:p>
        </p:txBody>
      </p:sp>
      <p:sp>
        <p:nvSpPr>
          <p:cNvPr id="4" name="Slide Number Placeholder 3"/>
          <p:cNvSpPr>
            <a:spLocks noGrp="1"/>
          </p:cNvSpPr>
          <p:nvPr>
            <p:ph type="sldNum" sz="quarter" idx="10"/>
          </p:nvPr>
        </p:nvSpPr>
        <p:spPr/>
        <p:txBody>
          <a:bodyPr/>
          <a:lstStyle/>
          <a:p>
            <a:pPr>
              <a:defRPr/>
            </a:pPr>
            <a:fld id="{CFBA8873-2511-4549-9359-5F14CBFEAA82}" type="slidenum">
              <a:rPr lang="en-US">
                <a:solidFill>
                  <a:prstClr val="black"/>
                </a:solidFill>
              </a:rPr>
              <a:pPr>
                <a:defRPr/>
              </a:pPr>
              <a:t>28</a:t>
            </a:fld>
            <a:endParaRPr lang="en-US" dirty="0">
              <a:solidFill>
                <a:prstClr val="black"/>
              </a:solidFill>
            </a:endParaRPr>
          </a:p>
        </p:txBody>
      </p:sp>
    </p:spTree>
    <p:extLst>
      <p:ext uri="{BB962C8B-B14F-4D97-AF65-F5344CB8AC3E}">
        <p14:creationId xmlns:p14="http://schemas.microsoft.com/office/powerpoint/2010/main" val="1706194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2.xml"/><Relationship Id="rId4" Type="http://schemas.openxmlformats.org/officeDocument/2006/relationships/image" Target="../media/image12.gif"/></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 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49209" y="6447223"/>
            <a:ext cx="7772400" cy="546100"/>
          </a:xfrm>
        </p:spPr>
        <p:txBody>
          <a:bodyPr>
            <a:noAutofit/>
          </a:bodyPr>
          <a:lstStyle>
            <a:lvl1pPr marL="0" indent="0" algn="l">
              <a:spcBef>
                <a:spcPts val="0"/>
              </a:spcBef>
              <a:spcAft>
                <a:spcPts val="300"/>
              </a:spcAft>
              <a:buNone/>
              <a:defRPr sz="1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1722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533400" y="8382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4454742"/>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 Blan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0" name="Straight Connector 9"/>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602884473"/>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extBox 1"/>
          <p:cNvSpPr txBox="1"/>
          <p:nvPr userDrawn="1"/>
        </p:nvSpPr>
        <p:spPr>
          <a:xfrm>
            <a:off x="4577924" y="1127797"/>
            <a:ext cx="914400" cy="914400"/>
          </a:xfrm>
          <a:prstGeom prst="rect">
            <a:avLst/>
          </a:prstGeom>
          <a:noFill/>
        </p:spPr>
        <p:txBody>
          <a:bodyPr wrap="none" lIns="0" tIns="0" rIns="0" bIns="0" rtlCol="0">
            <a:noAutofit/>
          </a:bodyPr>
          <a:lstStyle/>
          <a:p>
            <a:endParaRPr lang="en-US" dirty="0" err="1" smtClean="0">
              <a:latin typeface="Arial" pitchFamily="34" charset="0"/>
              <a:cs typeface="Arial" pitchFamily="34" charset="0"/>
            </a:endParaRPr>
          </a:p>
        </p:txBody>
      </p:sp>
      <p:sp>
        <p:nvSpPr>
          <p:cNvPr id="4" name="TextBox 3"/>
          <p:cNvSpPr txBox="1"/>
          <p:nvPr userDrawn="1"/>
        </p:nvSpPr>
        <p:spPr>
          <a:xfrm>
            <a:off x="1014157" y="1146751"/>
            <a:ext cx="914400" cy="914400"/>
          </a:xfrm>
          <a:prstGeom prst="rect">
            <a:avLst/>
          </a:prstGeom>
          <a:noFill/>
        </p:spPr>
        <p:txBody>
          <a:bodyPr wrap="none" lIns="0" tIns="0" rIns="0" bIns="0" rtlCol="0">
            <a:noAutofit/>
          </a:bodyPr>
          <a:lstStyle/>
          <a:p>
            <a:endParaRPr lang="en-US" dirty="0" err="1" smtClean="0">
              <a:latin typeface="Arial" pitchFamily="34" charset="0"/>
              <a:cs typeface="Arial" pitchFamily="34" charset="0"/>
            </a:endParaRPr>
          </a:p>
        </p:txBody>
      </p:sp>
      <p:sp>
        <p:nvSpPr>
          <p:cNvPr id="6" name="Title 1"/>
          <p:cNvSpPr>
            <a:spLocks noGrp="1"/>
          </p:cNvSpPr>
          <p:nvPr>
            <p:ph type="title"/>
          </p:nvPr>
        </p:nvSpPr>
        <p:spPr>
          <a:xfrm>
            <a:off x="457200" y="274638"/>
            <a:ext cx="8229600" cy="43497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887501059"/>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Box 2"/>
          <p:cNvSpPr txBox="1"/>
          <p:nvPr userDrawn="1"/>
        </p:nvSpPr>
        <p:spPr>
          <a:xfrm>
            <a:off x="893379" y="-746234"/>
            <a:ext cx="914400" cy="914400"/>
          </a:xfrm>
          <a:prstGeom prst="rect">
            <a:avLst/>
          </a:prstGeom>
          <a:noFill/>
        </p:spPr>
        <p:txBody>
          <a:bodyPr wrap="none" lIns="0" tIns="0" rIns="0" bIns="0" rtlCol="0">
            <a:noAutofit/>
          </a:bodyPr>
          <a:lstStyle/>
          <a:p>
            <a:endParaRPr lang="en-US" dirty="0" err="1" smtClean="0">
              <a:latin typeface="Arial" pitchFamily="34" charset="0"/>
              <a:cs typeface="Arial" pitchFamily="34" charset="0"/>
            </a:endParaRPr>
          </a:p>
        </p:txBody>
      </p:sp>
      <p:sp>
        <p:nvSpPr>
          <p:cNvPr id="5" name="Title 4"/>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212562063"/>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Divider Slide | orange sub">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048338509"/>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Slide | orange sub">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2407930032"/>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Slide | photo">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8" y="2415961"/>
            <a:ext cx="7841151" cy="1223319"/>
          </a:xfrm>
          <a:prstGeom prst="rect">
            <a:avLst/>
          </a:prstGeom>
        </p:spPr>
        <p:txBody>
          <a:bodyPr>
            <a:noAutofit/>
          </a:bodyPr>
          <a:lstStyle>
            <a:lvl1pPr algn="l">
              <a:defRPr sz="32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8442917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Slide 2">
    <p:spTree>
      <p:nvGrpSpPr>
        <p:cNvPr id="1" name=""/>
        <p:cNvGrpSpPr/>
        <p:nvPr/>
      </p:nvGrpSpPr>
      <p:grpSpPr>
        <a:xfrm>
          <a:off x="0" y="0"/>
          <a:ext cx="0" cy="0"/>
          <a:chOff x="0" y="0"/>
          <a:chExt cx="0" cy="0"/>
        </a:xfrm>
      </p:grpSpPr>
      <p:cxnSp>
        <p:nvCxnSpPr>
          <p:cNvPr id="5" name="Straight Connector 4"/>
          <p:cNvCxnSpPr/>
          <p:nvPr userDrawn="1"/>
        </p:nvCxnSpPr>
        <p:spPr>
          <a:xfrm flipV="1">
            <a:off x="464427" y="602313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1430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4178388854"/>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4243311" y="6555406"/>
            <a:ext cx="4900689" cy="302593"/>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00" b="0" dirty="0" smtClean="0">
                <a:solidFill>
                  <a:schemeClr val="bg1">
                    <a:lumMod val="50000"/>
                  </a:schemeClr>
                </a:solidFill>
              </a:rPr>
              <a:t>Confidential property of Optum. Do not distribute or reproduce without express permission from Optum.</a:t>
            </a:r>
            <a:endParaRPr lang="en-US" dirty="0">
              <a:solidFill>
                <a:schemeClr val="bg1">
                  <a:lumMod val="50000"/>
                </a:schemeClr>
              </a:solidFill>
            </a:endParaRPr>
          </a:p>
        </p:txBody>
      </p:sp>
      <p:cxnSp>
        <p:nvCxnSpPr>
          <p:cNvPr id="5" name="Straight Connector 4"/>
          <p:cNvCxnSpPr/>
          <p:nvPr userDrawn="1"/>
        </p:nvCxnSpPr>
        <p:spPr>
          <a:xfrm flipV="1">
            <a:off x="464427" y="602313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flipV="1">
            <a:off x="464427" y="1078315"/>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934941219"/>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77412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43759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36190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0_Title, sub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lgn="r">
              <a:defRPr/>
            </a:lvl1pPr>
          </a:lstStyle>
          <a:p>
            <a:fld id="{F18F5FCC-583C-47C6-9953-2F6AD74D46AE}" type="slidenum">
              <a:rPr smtClean="0">
                <a:solidFill>
                  <a:srgbClr val="55565A"/>
                </a:solidFill>
              </a:rPr>
              <a:pPr/>
              <a:t>‹#›</a:t>
            </a:fld>
            <a:endParaRPr dirty="0">
              <a:solidFill>
                <a:srgbClr val="55565A"/>
              </a:solidFill>
            </a:endParaRPr>
          </a:p>
        </p:txBody>
      </p:sp>
      <p:sp>
        <p:nvSpPr>
          <p:cNvPr id="5" name="Text Placeholder 4"/>
          <p:cNvSpPr>
            <a:spLocks noGrp="1"/>
          </p:cNvSpPr>
          <p:nvPr>
            <p:ph type="body" sz="quarter" idx="13"/>
          </p:nvPr>
        </p:nvSpPr>
        <p:spPr>
          <a:xfrm>
            <a:off x="463167" y="914400"/>
            <a:ext cx="8404709" cy="403225"/>
          </a:xfrm>
        </p:spPr>
        <p:txBody>
          <a:bodyPr anchor="b"/>
          <a:lstStyle>
            <a:lvl1pPr>
              <a:defRPr>
                <a:solidFill>
                  <a:schemeClr val="accent4"/>
                </a:solidFill>
              </a:defRPr>
            </a:lvl1pPr>
          </a:lstStyle>
          <a:p>
            <a:pPr lvl="0"/>
            <a:r>
              <a:rPr lang="en-US" smtClean="0"/>
              <a:t>Click to edit Master text styles</a:t>
            </a:r>
          </a:p>
        </p:txBody>
      </p:sp>
      <p:sp>
        <p:nvSpPr>
          <p:cNvPr id="3" name="Title 2"/>
          <p:cNvSpPr>
            <a:spLocks noGrp="1"/>
          </p:cNvSpPr>
          <p:nvPr>
            <p:ph type="title"/>
          </p:nvPr>
        </p:nvSpPr>
        <p:spPr/>
        <p:txBody>
          <a:bodyPr/>
          <a:lstStyle/>
          <a:p>
            <a:r>
              <a:rPr lang="en-US" dirty="0" smtClean="0"/>
              <a:t>Click to edit Master title style</a:t>
            </a:r>
            <a:endParaRPr lang="en-US" dirty="0"/>
          </a:p>
        </p:txBody>
      </p:sp>
      <p:cxnSp>
        <p:nvCxnSpPr>
          <p:cNvPr id="8" name="Straight Connector 7"/>
          <p:cNvCxnSpPr/>
          <p:nvPr/>
        </p:nvCxnSpPr>
        <p:spPr>
          <a:xfrm>
            <a:off x="457200" y="1423377"/>
            <a:ext cx="84010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392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double line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lgn="r">
              <a:defRPr/>
            </a:lvl1pPr>
          </a:lstStyle>
          <a:p>
            <a:fld id="{F18F5FCC-583C-47C6-9953-2F6AD74D46AE}" type="slidenum">
              <a:rPr smtClean="0">
                <a:solidFill>
                  <a:srgbClr val="55565A"/>
                </a:solidFill>
              </a:rPr>
              <a:pPr/>
              <a:t>‹#›</a:t>
            </a:fld>
            <a:endParaRPr dirty="0">
              <a:solidFill>
                <a:srgbClr val="55565A"/>
              </a:solidFill>
            </a:endParaRPr>
          </a:p>
        </p:txBody>
      </p:sp>
      <p:sp>
        <p:nvSpPr>
          <p:cNvPr id="3" name="Title 2"/>
          <p:cNvSpPr>
            <a:spLocks noGrp="1"/>
          </p:cNvSpPr>
          <p:nvPr>
            <p:ph type="title" hasCustomPrompt="1"/>
          </p:nvPr>
        </p:nvSpPr>
        <p:spPr>
          <a:xfrm>
            <a:off x="461388" y="473242"/>
            <a:ext cx="8396863" cy="923330"/>
          </a:xfrm>
        </p:spPr>
        <p:txBody>
          <a:bodyPr anchor="t">
            <a:spAutoFit/>
          </a:bodyPr>
          <a:lstStyle>
            <a:lvl1pPr>
              <a:defRPr baseline="0"/>
            </a:lvl1pPr>
          </a:lstStyle>
          <a:p>
            <a:r>
              <a:rPr lang="en-US" dirty="0" smtClean="0"/>
              <a:t>Click to edit Master title style</a:t>
            </a:r>
            <a:br>
              <a:rPr lang="en-US" dirty="0" smtClean="0"/>
            </a:br>
            <a:r>
              <a:rPr lang="en-US" dirty="0" smtClean="0"/>
              <a:t>Use this for longer slide titles that need 2 lines</a:t>
            </a:r>
            <a:endParaRPr lang="en-US" dirty="0"/>
          </a:p>
        </p:txBody>
      </p:sp>
      <p:cxnSp>
        <p:nvCxnSpPr>
          <p:cNvPr id="8" name="Straight Connector 7"/>
          <p:cNvCxnSpPr/>
          <p:nvPr userDrawn="1"/>
        </p:nvCxnSpPr>
        <p:spPr>
          <a:xfrm>
            <a:off x="457200" y="1423377"/>
            <a:ext cx="84010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218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or section divider - accent 1B">
    <p:spTree>
      <p:nvGrpSpPr>
        <p:cNvPr id="1" name=""/>
        <p:cNvGrpSpPr/>
        <p:nvPr/>
      </p:nvGrpSpPr>
      <p:grpSpPr>
        <a:xfrm>
          <a:off x="0" y="0"/>
          <a:ext cx="0" cy="0"/>
          <a:chOff x="0" y="0"/>
          <a:chExt cx="0" cy="0"/>
        </a:xfrm>
      </p:grpSpPr>
      <p:sp>
        <p:nvSpPr>
          <p:cNvPr id="13" name="Rectangle 12"/>
          <p:cNvSpPr/>
          <p:nvPr userDrawn="1"/>
        </p:nvSpPr>
        <p:spPr bwMode="auto">
          <a:xfrm>
            <a:off x="4495800" y="6412840"/>
            <a:ext cx="4267200" cy="29278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31" tIns="146264" rIns="182831" bIns="146264" numCol="1" spcCol="0" rtlCol="0" fromWordArt="0" anchor="t" anchorCtr="0" forceAA="0" compatLnSpc="1">
            <a:prstTxWarp prst="textNoShape">
              <a:avLst/>
            </a:prstTxWarp>
            <a:noAutofit/>
          </a:bodyPr>
          <a:lstStyle/>
          <a:p>
            <a:pPr algn="ctr" defTabSz="932221"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11" name="Rectangle 10"/>
          <p:cNvSpPr/>
          <p:nvPr userDrawn="1"/>
        </p:nvSpPr>
        <p:spPr bwMode="auto">
          <a:xfrm>
            <a:off x="5648272" y="-1"/>
            <a:ext cx="3495732" cy="685800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48" tIns="143397" rIns="179248" bIns="143397" numCol="1" spcCol="0" rtlCol="0" fromWordArt="0" anchor="t" anchorCtr="0" forceAA="0" compatLnSpc="1">
            <a:prstTxWarp prst="textNoShape">
              <a:avLst/>
            </a:prstTxWarp>
            <a:noAutofit/>
          </a:bodyPr>
          <a:lstStyle/>
          <a:p>
            <a:pPr algn="ctr" defTabSz="913949"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Arial" panose="020B0604020202020204" pitchFamily="34" charset="0"/>
            </a:endParaRPr>
          </a:p>
        </p:txBody>
      </p:sp>
      <p:sp>
        <p:nvSpPr>
          <p:cNvPr id="5" name="Text Placeholder 4"/>
          <p:cNvSpPr>
            <a:spLocks noGrp="1"/>
          </p:cNvSpPr>
          <p:nvPr>
            <p:ph type="body" sz="quarter" idx="12" hasCustomPrompt="1"/>
          </p:nvPr>
        </p:nvSpPr>
        <p:spPr>
          <a:xfrm>
            <a:off x="893391" y="3877274"/>
            <a:ext cx="4364412" cy="1794661"/>
          </a:xfrm>
          <a:prstGeom prst="rect">
            <a:avLst/>
          </a:prstGeom>
          <a:noFill/>
        </p:spPr>
        <p:txBody>
          <a:bodyPr lIns="0" tIns="107549" rIns="0" bIns="107549">
            <a:noAutofit/>
          </a:bodyPr>
          <a:lstStyle>
            <a:lvl1pPr marL="0" indent="0">
              <a:spcBef>
                <a:spcPts val="0"/>
              </a:spcBef>
              <a:buNone/>
              <a:defRPr sz="2800" spc="0" baseline="0">
                <a:solidFill>
                  <a:schemeClr val="accent3"/>
                </a:solidFill>
                <a:latin typeface="+mj-lt"/>
              </a:defRPr>
            </a:lvl1pPr>
          </a:lstStyle>
          <a:p>
            <a:pPr lvl="0"/>
            <a:r>
              <a:rPr lang="en-US" dirty="0"/>
              <a:t>Speaker Name</a:t>
            </a:r>
          </a:p>
        </p:txBody>
      </p:sp>
      <p:sp>
        <p:nvSpPr>
          <p:cNvPr id="9" name="Title 1"/>
          <p:cNvSpPr>
            <a:spLocks noGrp="1"/>
          </p:cNvSpPr>
          <p:nvPr>
            <p:ph type="title" hasCustomPrompt="1"/>
          </p:nvPr>
        </p:nvSpPr>
        <p:spPr>
          <a:xfrm>
            <a:off x="893391" y="1187621"/>
            <a:ext cx="4364412" cy="2689656"/>
          </a:xfrm>
          <a:noFill/>
        </p:spPr>
        <p:txBody>
          <a:bodyPr lIns="0" tIns="89624" rIns="0" bIns="89624" anchor="b" anchorCtr="0"/>
          <a:lstStyle>
            <a:lvl1pPr>
              <a:lnSpc>
                <a:spcPct val="90000"/>
              </a:lnSpc>
              <a:defRPr sz="4800" spc="0" baseline="0">
                <a:gradFill>
                  <a:gsLst>
                    <a:gs pos="72566">
                      <a:schemeClr val="tx2"/>
                    </a:gs>
                    <a:gs pos="35000">
                      <a:schemeClr val="tx2"/>
                    </a:gs>
                  </a:gsLst>
                  <a:lin ang="5400000" scaled="0"/>
                </a:gradFill>
              </a:defRPr>
            </a:lvl1pPr>
          </a:lstStyle>
          <a:p>
            <a:r>
              <a:rPr lang="en-US" dirty="0"/>
              <a:t>Presentation title</a:t>
            </a:r>
          </a:p>
        </p:txBody>
      </p:sp>
      <p:sp>
        <p:nvSpPr>
          <p:cNvPr id="2" name="Slide Number Placeholder 1"/>
          <p:cNvSpPr>
            <a:spLocks noGrp="1"/>
          </p:cNvSpPr>
          <p:nvPr>
            <p:ph type="sldNum" sz="quarter" idx="13"/>
          </p:nvPr>
        </p:nvSpPr>
        <p:spPr/>
        <p:txBody>
          <a:bodyPr/>
          <a:lstStyle>
            <a:lvl1pPr>
              <a:defRPr>
                <a:solidFill>
                  <a:schemeClr val="bg1"/>
                </a:solidFill>
              </a:defRPr>
            </a:lvl1pPr>
          </a:lstStyle>
          <a:p>
            <a:pPr algn="r"/>
            <a:fld id="{F18F5FCC-583C-47C6-9953-2F6AD74D46AE}" type="slidenum">
              <a:rPr smtClean="0">
                <a:solidFill>
                  <a:srgbClr val="FFFFFF"/>
                </a:solidFill>
              </a:rPr>
              <a:pPr algn="r"/>
              <a:t>‹#›</a:t>
            </a:fld>
            <a:endParaRPr dirty="0">
              <a:solidFill>
                <a:srgbClr val="FFFFFF"/>
              </a:solidFill>
            </a:endParaRPr>
          </a:p>
        </p:txBody>
      </p:sp>
      <p:pic>
        <p:nvPicPr>
          <p:cNvPr id="8" name="Picture 2" descr="A:\Assets\Logos\OPTUM_Logos\~OptumRx Logos\OPTUMRx_®_RGB.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25202" y="5891212"/>
            <a:ext cx="1828714" cy="53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302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ma14="http://schemas.microsoft.com/office/mac/drawingml/2011/main" xmlns="" val="0"/>
            </a:ext>
          </a:extLst>
        </p:spPr>
        <p:txBody>
          <a:bodyPr/>
          <a:lstStyle>
            <a:lvl1pPr>
              <a:defRPr sz="800"/>
            </a:lvl1pPr>
          </a:lstStyle>
          <a:p>
            <a:fld id="{F7021451-1387-4CA6-816F-3879F97B5CBC}" type="slidenum">
              <a:rPr smtClean="0">
                <a:solidFill>
                  <a:srgbClr val="55565A"/>
                </a:solidFill>
              </a:rPr>
              <a:pPr/>
              <a:t>‹#›</a:t>
            </a:fld>
            <a:endParaRPr>
              <a:solidFill>
                <a:srgbClr val="55565A"/>
              </a:solidFill>
            </a:endParaRPr>
          </a:p>
        </p:txBody>
      </p:sp>
    </p:spTree>
    <p:extLst>
      <p:ext uri="{BB962C8B-B14F-4D97-AF65-F5344CB8AC3E}">
        <p14:creationId xmlns:p14="http://schemas.microsoft.com/office/powerpoint/2010/main" val="2342461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61429450"/>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CC23F87-BB01-4A12-88CD-6275FBA037B3}" type="datetimeFigureOut">
              <a:rPr lang="en-US" smtClean="0">
                <a:solidFill>
                  <a:srgbClr val="53565A"/>
                </a:solidFill>
              </a:rPr>
              <a:pPr/>
              <a:t>5/7/2019</a:t>
            </a:fld>
            <a:endParaRPr lang="en-US">
              <a:solidFill>
                <a:srgbClr val="53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3565A"/>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0736628-D67D-46BD-8076-79DCE5904624}" type="slidenum">
              <a:rPr lang="en-US" smtClean="0">
                <a:solidFill>
                  <a:srgbClr val="53565A"/>
                </a:solidFill>
              </a:rPr>
              <a:pPr/>
              <a:t>‹#›</a:t>
            </a:fld>
            <a:endParaRPr lang="en-US">
              <a:solidFill>
                <a:srgbClr val="53565A"/>
              </a:solidFill>
            </a:endParaRPr>
          </a:p>
        </p:txBody>
      </p:sp>
    </p:spTree>
    <p:extLst>
      <p:ext uri="{BB962C8B-B14F-4D97-AF65-F5344CB8AC3E}">
        <p14:creationId xmlns:p14="http://schemas.microsoft.com/office/powerpoint/2010/main" val="2732752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70"/>
            <a:ext cx="2057400" cy="365125"/>
          </a:xfrm>
          <a:prstGeom prst="rect">
            <a:avLst/>
          </a:prstGeom>
        </p:spPr>
        <p:txBody>
          <a:bodyPr/>
          <a:lstStyle/>
          <a:p>
            <a:fld id="{D9FF9836-4A04-A546-AAA6-55A7478C6F14}" type="datetime1">
              <a:rPr lang="en-US" smtClean="0">
                <a:solidFill>
                  <a:srgbClr val="55565A">
                    <a:tint val="75000"/>
                  </a:srgbClr>
                </a:solidFill>
              </a:rPr>
              <a:pPr/>
              <a:t>5/7/2019</a:t>
            </a:fld>
            <a:endParaRPr lang="en-US" dirty="0">
              <a:solidFill>
                <a:srgbClr val="55565A">
                  <a:tint val="75000"/>
                </a:srgbClr>
              </a:solidFill>
            </a:endParaRPr>
          </a:p>
        </p:txBody>
      </p:sp>
      <p:sp>
        <p:nvSpPr>
          <p:cNvPr id="4" name="Footer Placeholder 3"/>
          <p:cNvSpPr>
            <a:spLocks noGrp="1"/>
          </p:cNvSpPr>
          <p:nvPr>
            <p:ph type="ftr" sz="quarter" idx="11"/>
          </p:nvPr>
        </p:nvSpPr>
        <p:spPr>
          <a:xfrm>
            <a:off x="3100388" y="6486987"/>
            <a:ext cx="5314950" cy="365125"/>
          </a:xfrm>
          <a:prstGeom prst="rect">
            <a:avLst/>
          </a:prstGeom>
        </p:spPr>
        <p:txBody>
          <a:bodyPr/>
          <a:lstStyle/>
          <a:p>
            <a:r>
              <a:rPr lang="en-US" smtClean="0">
                <a:solidFill>
                  <a:srgbClr val="55565A">
                    <a:tint val="75000"/>
                  </a:srgbClr>
                </a:solidFill>
              </a:rPr>
              <a:t>Confidential property of Optum. Do not distribute or reproduce without express permission from Optum.</a:t>
            </a:r>
            <a:endParaRPr lang="en-US" dirty="0">
              <a:solidFill>
                <a:srgbClr val="55565A">
                  <a:tint val="75000"/>
                </a:srgbClr>
              </a:solidFill>
            </a:endParaRPr>
          </a:p>
        </p:txBody>
      </p:sp>
      <p:sp>
        <p:nvSpPr>
          <p:cNvPr id="5" name="Slide Number Placeholder 4"/>
          <p:cNvSpPr>
            <a:spLocks noGrp="1"/>
          </p:cNvSpPr>
          <p:nvPr>
            <p:ph type="sldNum" sz="quarter" idx="12"/>
          </p:nvPr>
        </p:nvSpPr>
        <p:spPr>
          <a:xfrm>
            <a:off x="8448675" y="6486987"/>
            <a:ext cx="406854" cy="365125"/>
          </a:xfrm>
          <a:prstGeom prst="rect">
            <a:avLst/>
          </a:prstGeom>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
        <p:nvSpPr>
          <p:cNvPr id="7" name="Text Placeholder 7">
            <a:extLst>
              <a:ext uri="{FF2B5EF4-FFF2-40B4-BE49-F238E27FC236}">
                <a16:creationId xmlns="" xmlns:a16="http://schemas.microsoft.com/office/drawing/2014/main" id="{E35FC4DD-34A5-4677-832D-B024EEC6EE03}"/>
              </a:ext>
            </a:extLst>
          </p:cNvPr>
          <p:cNvSpPr>
            <a:spLocks noGrp="1"/>
          </p:cNvSpPr>
          <p:nvPr>
            <p:ph type="body" sz="quarter" idx="13" hasCustomPrompt="1"/>
          </p:nvPr>
        </p:nvSpPr>
        <p:spPr>
          <a:xfrm>
            <a:off x="371476" y="1118287"/>
            <a:ext cx="8486775" cy="492125"/>
          </a:xfrm>
          <a:prstGeom prst="rect">
            <a:avLst/>
          </a:prstGeom>
        </p:spPr>
        <p:txBody>
          <a:bodyPr/>
          <a:lstStyle>
            <a:lvl1pPr>
              <a:defRPr sz="1800">
                <a:solidFill>
                  <a:schemeClr val="accent4"/>
                </a:solidFill>
              </a:defRPr>
            </a:lvl1pPr>
          </a:lstStyle>
          <a:p>
            <a:pPr lvl="0"/>
            <a:r>
              <a:rPr lang="en-US" dirty="0"/>
              <a:t>Use this space for one line subhead if needed</a:t>
            </a:r>
          </a:p>
        </p:txBody>
      </p:sp>
    </p:spTree>
    <p:extLst>
      <p:ext uri="{BB962C8B-B14F-4D97-AF65-F5344CB8AC3E}">
        <p14:creationId xmlns:p14="http://schemas.microsoft.com/office/powerpoint/2010/main" val="453250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233858724"/>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CC23F87-BB01-4A12-88CD-6275FBA037B3}" type="datetimeFigureOut">
              <a:rPr lang="en-US" smtClean="0">
                <a:solidFill>
                  <a:srgbClr val="53565A"/>
                </a:solidFill>
              </a:rPr>
              <a:pPr/>
              <a:t>5/7/2019</a:t>
            </a:fld>
            <a:endParaRPr lang="en-US">
              <a:solidFill>
                <a:srgbClr val="53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3565A"/>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0736628-D67D-46BD-8076-79DCE5904624}" type="slidenum">
              <a:rPr lang="en-US" smtClean="0">
                <a:solidFill>
                  <a:srgbClr val="53565A"/>
                </a:solidFill>
              </a:rPr>
              <a:pPr/>
              <a:t>‹#›</a:t>
            </a:fld>
            <a:endParaRPr lang="en-US">
              <a:solidFill>
                <a:srgbClr val="53565A"/>
              </a:solidFill>
            </a:endParaRPr>
          </a:p>
        </p:txBody>
      </p:sp>
    </p:spTree>
    <p:extLst>
      <p:ext uri="{BB962C8B-B14F-4D97-AF65-F5344CB8AC3E}">
        <p14:creationId xmlns:p14="http://schemas.microsoft.com/office/powerpoint/2010/main" val="2230906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Type insightful headline in sentence case | 1 line</a:t>
            </a:r>
          </a:p>
        </p:txBody>
      </p:sp>
      <p:sp>
        <p:nvSpPr>
          <p:cNvPr id="3" name="Date Placeholder 2"/>
          <p:cNvSpPr>
            <a:spLocks noGrp="1"/>
          </p:cNvSpPr>
          <p:nvPr>
            <p:ph type="dt" sz="half" idx="10"/>
          </p:nvPr>
        </p:nvSpPr>
        <p:spPr>
          <a:xfrm>
            <a:off x="285750" y="7386870"/>
            <a:ext cx="2057400" cy="365125"/>
          </a:xfrm>
          <a:prstGeom prst="rect">
            <a:avLst/>
          </a:prstGeom>
        </p:spPr>
        <p:txBody>
          <a:bodyPr/>
          <a:lstStyle/>
          <a:p>
            <a:fld id="{D9FF9836-4A04-A546-AAA6-55A7478C6F14}" type="datetime1">
              <a:rPr lang="en-US" smtClean="0">
                <a:solidFill>
                  <a:srgbClr val="55565A">
                    <a:tint val="75000"/>
                  </a:srgbClr>
                </a:solidFill>
              </a:rPr>
              <a:pPr/>
              <a:t>5/7/2019</a:t>
            </a:fld>
            <a:endParaRPr lang="en-US" dirty="0">
              <a:solidFill>
                <a:srgbClr val="55565A">
                  <a:tint val="75000"/>
                </a:srgbClr>
              </a:solidFill>
            </a:endParaRPr>
          </a:p>
        </p:txBody>
      </p:sp>
      <p:sp>
        <p:nvSpPr>
          <p:cNvPr id="4" name="Footer Placeholder 3"/>
          <p:cNvSpPr>
            <a:spLocks noGrp="1"/>
          </p:cNvSpPr>
          <p:nvPr>
            <p:ph type="ftr" sz="quarter" idx="11"/>
          </p:nvPr>
        </p:nvSpPr>
        <p:spPr>
          <a:xfrm>
            <a:off x="3100388" y="6486987"/>
            <a:ext cx="5314950" cy="365125"/>
          </a:xfrm>
          <a:prstGeom prst="rect">
            <a:avLst/>
          </a:prstGeom>
        </p:spPr>
        <p:txBody>
          <a:bodyPr/>
          <a:lstStyle/>
          <a:p>
            <a:r>
              <a:rPr lang="en-US" smtClean="0">
                <a:solidFill>
                  <a:srgbClr val="55565A">
                    <a:tint val="75000"/>
                  </a:srgbClr>
                </a:solidFill>
              </a:rPr>
              <a:t>Confidential property of Optum. Do not distribute or reproduce without express permission from Optum.</a:t>
            </a:r>
            <a:endParaRPr lang="en-US" dirty="0">
              <a:solidFill>
                <a:srgbClr val="55565A">
                  <a:tint val="75000"/>
                </a:srgbClr>
              </a:solidFill>
            </a:endParaRPr>
          </a:p>
        </p:txBody>
      </p:sp>
      <p:sp>
        <p:nvSpPr>
          <p:cNvPr id="5" name="Slide Number Placeholder 4"/>
          <p:cNvSpPr>
            <a:spLocks noGrp="1"/>
          </p:cNvSpPr>
          <p:nvPr>
            <p:ph type="sldNum" sz="quarter" idx="12"/>
          </p:nvPr>
        </p:nvSpPr>
        <p:spPr>
          <a:xfrm>
            <a:off x="8448675" y="6486987"/>
            <a:ext cx="406854" cy="365125"/>
          </a:xfrm>
          <a:prstGeom prst="rect">
            <a:avLst/>
          </a:prstGeom>
        </p:spPr>
        <p:txBody>
          <a:bodyPr/>
          <a:lstStyle/>
          <a:p>
            <a:fld id="{3310D8EA-3107-4873-B9AB-DD7D3E79053A}" type="slidenum">
              <a:rPr lang="en-US" smtClean="0">
                <a:solidFill>
                  <a:srgbClr val="55565A">
                    <a:tint val="75000"/>
                  </a:srgbClr>
                </a:solidFill>
              </a:rPr>
              <a:pPr/>
              <a:t>‹#›</a:t>
            </a:fld>
            <a:endParaRPr lang="en-US" dirty="0">
              <a:solidFill>
                <a:srgbClr val="55565A">
                  <a:tint val="75000"/>
                </a:srgbClr>
              </a:solidFill>
            </a:endParaRPr>
          </a:p>
        </p:txBody>
      </p:sp>
      <p:sp>
        <p:nvSpPr>
          <p:cNvPr id="7" name="Text Placeholder 7">
            <a:extLst>
              <a:ext uri="{FF2B5EF4-FFF2-40B4-BE49-F238E27FC236}">
                <a16:creationId xmlns="" xmlns:a16="http://schemas.microsoft.com/office/drawing/2014/main" id="{E35FC4DD-34A5-4677-832D-B024EEC6EE03}"/>
              </a:ext>
            </a:extLst>
          </p:cNvPr>
          <p:cNvSpPr>
            <a:spLocks noGrp="1"/>
          </p:cNvSpPr>
          <p:nvPr>
            <p:ph type="body" sz="quarter" idx="13" hasCustomPrompt="1"/>
          </p:nvPr>
        </p:nvSpPr>
        <p:spPr>
          <a:xfrm>
            <a:off x="371476" y="1118287"/>
            <a:ext cx="8486775" cy="492125"/>
          </a:xfrm>
          <a:prstGeom prst="rect">
            <a:avLst/>
          </a:prstGeom>
        </p:spPr>
        <p:txBody>
          <a:bodyPr/>
          <a:lstStyle>
            <a:lvl1pPr>
              <a:defRPr sz="1800">
                <a:solidFill>
                  <a:schemeClr val="accent4"/>
                </a:solidFill>
              </a:defRPr>
            </a:lvl1pPr>
          </a:lstStyle>
          <a:p>
            <a:pPr lvl="0"/>
            <a:r>
              <a:rPr lang="en-US" dirty="0"/>
              <a:t>Use this space for one line subhead if needed</a:t>
            </a:r>
          </a:p>
        </p:txBody>
      </p:sp>
    </p:spTree>
    <p:extLst>
      <p:ext uri="{BB962C8B-B14F-4D97-AF65-F5344CB8AC3E}">
        <p14:creationId xmlns:p14="http://schemas.microsoft.com/office/powerpoint/2010/main" val="3886983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74860825"/>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794D7A6-4ABC-44CD-94CB-843F4E69873B}" type="datetimeFigureOut">
              <a:rPr lang="en-US" smtClean="0">
                <a:solidFill>
                  <a:srgbClr val="55565A"/>
                </a:solidFill>
              </a:rPr>
              <a:pPr/>
              <a:t>5/7/2019</a:t>
            </a:fld>
            <a:endParaRPr lang="en-US">
              <a:solidFill>
                <a:srgbClr val="55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5565A"/>
              </a:solidFill>
            </a:endParaRPr>
          </a:p>
        </p:txBody>
      </p:sp>
      <p:sp>
        <p:nvSpPr>
          <p:cNvPr id="5" name="Slide Number Placeholder 4"/>
          <p:cNvSpPr>
            <a:spLocks noGrp="1"/>
          </p:cNvSpPr>
          <p:nvPr>
            <p:ph type="sldNum" sz="quarter" idx="12"/>
          </p:nvPr>
        </p:nvSpPr>
        <p:spPr/>
        <p:txBody>
          <a:bodyPr/>
          <a:lstStyle/>
          <a:p>
            <a:fld id="{0C2216D4-AB7C-4111-A6D0-0F408247D0EC}" type="slidenum">
              <a:rPr>
                <a:solidFill>
                  <a:srgbClr val="55565A"/>
                </a:solidFill>
              </a:rPr>
              <a:pPr/>
              <a:t>‹#›</a:t>
            </a:fld>
            <a:endParaRPr>
              <a:solidFill>
                <a:srgbClr val="55565A"/>
              </a:solidFill>
            </a:endParaRPr>
          </a:p>
        </p:txBody>
      </p:sp>
    </p:spTree>
    <p:extLst>
      <p:ext uri="{BB962C8B-B14F-4D97-AF65-F5344CB8AC3E}">
        <p14:creationId xmlns:p14="http://schemas.microsoft.com/office/powerpoint/2010/main" val="2928621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3" y="960441"/>
            <a:ext cx="8228013" cy="5210175"/>
          </a:xfrm>
          <a:prstGeom prst="rect">
            <a:avLst/>
          </a:prstGeom>
        </p:spPr>
        <p:txBody>
          <a:bodyPr/>
          <a:lstStyle>
            <a:lvl1pPr marL="0" indent="0">
              <a:buNone/>
              <a:defRPr/>
            </a:lvl1pPr>
          </a:lstStyle>
          <a:p>
            <a:pPr lvl="0"/>
            <a:r>
              <a:rPr lang="en-US" smtClean="0"/>
              <a:t>Click to edit Master text styles</a:t>
            </a:r>
          </a:p>
        </p:txBody>
      </p:sp>
      <p:sp>
        <p:nvSpPr>
          <p:cNvPr id="4" name="Rectangle 6"/>
          <p:cNvSpPr>
            <a:spLocks noGrp="1" noChangeArrowheads="1"/>
          </p:cNvSpPr>
          <p:nvPr>
            <p:ph type="sldNum" sz="quarter" idx="10"/>
          </p:nvPr>
        </p:nvSpPr>
        <p:spPr>
          <a:xfrm>
            <a:off x="8382000" y="6580188"/>
            <a:ext cx="304800" cy="152400"/>
          </a:xfrm>
          <a:prstGeom prst="rect">
            <a:avLst/>
          </a:prstGeom>
          <a:ln/>
        </p:spPr>
        <p:txBody>
          <a:bodyPr/>
          <a:lstStyle>
            <a:lvl1pPr>
              <a:defRPr/>
            </a:lvl1pPr>
          </a:lstStyle>
          <a:p>
            <a:pPr>
              <a:defRPr/>
            </a:pPr>
            <a:fld id="{1A7772B1-7452-4F34-966E-3247207C3FCC}" type="slidenum">
              <a:rPr>
                <a:solidFill>
                  <a:srgbClr val="53565A"/>
                </a:solidFill>
              </a:rPr>
              <a:pPr>
                <a:defRPr/>
              </a:pPr>
              <a:t>‹#›</a:t>
            </a:fld>
            <a:endParaRPr dirty="0">
              <a:solidFill>
                <a:srgbClr val="53565A"/>
              </a:solidFill>
            </a:endParaRPr>
          </a:p>
        </p:txBody>
      </p:sp>
    </p:spTree>
    <p:extLst>
      <p:ext uri="{BB962C8B-B14F-4D97-AF65-F5344CB8AC3E}">
        <p14:creationId xmlns:p14="http://schemas.microsoft.com/office/powerpoint/2010/main" val="942965700"/>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2257824428"/>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794D7A6-4ABC-44CD-94CB-843F4E69873B}" type="datetimeFigureOut">
              <a:rPr lang="en-US" smtClean="0">
                <a:solidFill>
                  <a:srgbClr val="55565A"/>
                </a:solidFill>
              </a:rPr>
              <a:pPr/>
              <a:t>5/7/2019</a:t>
            </a:fld>
            <a:endParaRPr lang="en-US">
              <a:solidFill>
                <a:srgbClr val="55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5565A"/>
              </a:solidFill>
            </a:endParaRPr>
          </a:p>
        </p:txBody>
      </p:sp>
      <p:sp>
        <p:nvSpPr>
          <p:cNvPr id="5" name="Slide Number Placeholder 4"/>
          <p:cNvSpPr>
            <a:spLocks noGrp="1"/>
          </p:cNvSpPr>
          <p:nvPr>
            <p:ph type="sldNum" sz="quarter" idx="12"/>
          </p:nvPr>
        </p:nvSpPr>
        <p:spPr/>
        <p:txBody>
          <a:bodyPr/>
          <a:lstStyle/>
          <a:p>
            <a:fld id="{0C2216D4-AB7C-4111-A6D0-0F408247D0EC}" type="slidenum">
              <a:rPr>
                <a:solidFill>
                  <a:srgbClr val="55565A"/>
                </a:solidFill>
              </a:rPr>
              <a:pPr/>
              <a:t>‹#›</a:t>
            </a:fld>
            <a:endParaRPr>
              <a:solidFill>
                <a:srgbClr val="55565A"/>
              </a:solidFill>
            </a:endParaRPr>
          </a:p>
        </p:txBody>
      </p:sp>
    </p:spTree>
    <p:extLst>
      <p:ext uri="{BB962C8B-B14F-4D97-AF65-F5344CB8AC3E}">
        <p14:creationId xmlns:p14="http://schemas.microsoft.com/office/powerpoint/2010/main" val="3114428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3" y="960441"/>
            <a:ext cx="8228013" cy="5210175"/>
          </a:xfrm>
          <a:prstGeom prst="rect">
            <a:avLst/>
          </a:prstGeom>
        </p:spPr>
        <p:txBody>
          <a:bodyPr/>
          <a:lstStyle>
            <a:lvl1pPr marL="0" indent="0">
              <a:buNone/>
              <a:defRPr/>
            </a:lvl1pPr>
          </a:lstStyle>
          <a:p>
            <a:pPr lvl="0"/>
            <a:r>
              <a:rPr lang="en-US" smtClean="0"/>
              <a:t>Click to edit Master text styles</a:t>
            </a:r>
          </a:p>
        </p:txBody>
      </p:sp>
      <p:sp>
        <p:nvSpPr>
          <p:cNvPr id="4" name="Rectangle 6"/>
          <p:cNvSpPr>
            <a:spLocks noGrp="1" noChangeArrowheads="1"/>
          </p:cNvSpPr>
          <p:nvPr>
            <p:ph type="sldNum" sz="quarter" idx="10"/>
          </p:nvPr>
        </p:nvSpPr>
        <p:spPr>
          <a:xfrm>
            <a:off x="8382000" y="6580188"/>
            <a:ext cx="304800" cy="152400"/>
          </a:xfrm>
          <a:prstGeom prst="rect">
            <a:avLst/>
          </a:prstGeom>
          <a:ln/>
        </p:spPr>
        <p:txBody>
          <a:bodyPr/>
          <a:lstStyle>
            <a:lvl1pPr>
              <a:defRPr/>
            </a:lvl1pPr>
          </a:lstStyle>
          <a:p>
            <a:pPr>
              <a:defRPr/>
            </a:pPr>
            <a:fld id="{1A7772B1-7452-4F34-966E-3247207C3FCC}" type="slidenum">
              <a:rPr>
                <a:solidFill>
                  <a:srgbClr val="53565A"/>
                </a:solidFill>
              </a:rPr>
              <a:pPr>
                <a:defRPr/>
              </a:pPr>
              <a:t>‹#›</a:t>
            </a:fld>
            <a:endParaRPr dirty="0">
              <a:solidFill>
                <a:srgbClr val="53565A"/>
              </a:solidFill>
            </a:endParaRPr>
          </a:p>
        </p:txBody>
      </p:sp>
    </p:spTree>
    <p:extLst>
      <p:ext uri="{BB962C8B-B14F-4D97-AF65-F5344CB8AC3E}">
        <p14:creationId xmlns:p14="http://schemas.microsoft.com/office/powerpoint/2010/main" val="4188680897"/>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946027538"/>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794D7A6-4ABC-44CD-94CB-843F4E69873B}" type="datetimeFigureOut">
              <a:rPr lang="en-US" smtClean="0">
                <a:solidFill>
                  <a:srgbClr val="55565A"/>
                </a:solidFill>
              </a:rPr>
              <a:pPr/>
              <a:t>5/7/2019</a:t>
            </a:fld>
            <a:endParaRPr lang="en-US">
              <a:solidFill>
                <a:srgbClr val="55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5565A"/>
              </a:solidFill>
            </a:endParaRPr>
          </a:p>
        </p:txBody>
      </p:sp>
      <p:sp>
        <p:nvSpPr>
          <p:cNvPr id="5" name="Slide Number Placeholder 4"/>
          <p:cNvSpPr>
            <a:spLocks noGrp="1"/>
          </p:cNvSpPr>
          <p:nvPr>
            <p:ph type="sldNum" sz="quarter" idx="12"/>
          </p:nvPr>
        </p:nvSpPr>
        <p:spPr/>
        <p:txBody>
          <a:bodyPr/>
          <a:lstStyle/>
          <a:p>
            <a:fld id="{0C2216D4-AB7C-4111-A6D0-0F408247D0EC}" type="slidenum">
              <a:rPr>
                <a:solidFill>
                  <a:srgbClr val="55565A"/>
                </a:solidFill>
              </a:rPr>
              <a:pPr/>
              <a:t>‹#›</a:t>
            </a:fld>
            <a:endParaRPr>
              <a:solidFill>
                <a:srgbClr val="55565A"/>
              </a:solidFill>
            </a:endParaRPr>
          </a:p>
        </p:txBody>
      </p:sp>
    </p:spTree>
    <p:extLst>
      <p:ext uri="{BB962C8B-B14F-4D97-AF65-F5344CB8AC3E}">
        <p14:creationId xmlns:p14="http://schemas.microsoft.com/office/powerpoint/2010/main" val="102391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3" y="960441"/>
            <a:ext cx="8228013" cy="5210175"/>
          </a:xfrm>
          <a:prstGeom prst="rect">
            <a:avLst/>
          </a:prstGeom>
        </p:spPr>
        <p:txBody>
          <a:bodyPr/>
          <a:lstStyle>
            <a:lvl1pPr marL="0" indent="0">
              <a:buNone/>
              <a:defRPr/>
            </a:lvl1pPr>
          </a:lstStyle>
          <a:p>
            <a:pPr lvl="0"/>
            <a:r>
              <a:rPr lang="en-US" smtClean="0"/>
              <a:t>Click to edit Master text styles</a:t>
            </a:r>
          </a:p>
        </p:txBody>
      </p:sp>
      <p:sp>
        <p:nvSpPr>
          <p:cNvPr id="4" name="Rectangle 6"/>
          <p:cNvSpPr>
            <a:spLocks noGrp="1" noChangeArrowheads="1"/>
          </p:cNvSpPr>
          <p:nvPr>
            <p:ph type="sldNum" sz="quarter" idx="10"/>
          </p:nvPr>
        </p:nvSpPr>
        <p:spPr>
          <a:xfrm>
            <a:off x="8382000" y="6580188"/>
            <a:ext cx="304800" cy="152400"/>
          </a:xfrm>
          <a:prstGeom prst="rect">
            <a:avLst/>
          </a:prstGeom>
          <a:ln/>
        </p:spPr>
        <p:txBody>
          <a:bodyPr/>
          <a:lstStyle>
            <a:lvl1pPr>
              <a:defRPr/>
            </a:lvl1pPr>
          </a:lstStyle>
          <a:p>
            <a:pPr>
              <a:defRPr/>
            </a:pPr>
            <a:fld id="{1A7772B1-7452-4F34-966E-3247207C3FCC}" type="slidenum">
              <a:rPr>
                <a:solidFill>
                  <a:srgbClr val="53565A"/>
                </a:solidFill>
              </a:rPr>
              <a:pPr>
                <a:defRPr/>
              </a:pPr>
              <a:t>‹#›</a:t>
            </a:fld>
            <a:endParaRPr dirty="0">
              <a:solidFill>
                <a:srgbClr val="53565A"/>
              </a:solidFill>
            </a:endParaRPr>
          </a:p>
        </p:txBody>
      </p:sp>
    </p:spTree>
    <p:extLst>
      <p:ext uri="{BB962C8B-B14F-4D97-AF65-F5344CB8AC3E}">
        <p14:creationId xmlns:p14="http://schemas.microsoft.com/office/powerpoint/2010/main" val="2381754189"/>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Title - Blank">
    <p:spTree>
      <p:nvGrpSpPr>
        <p:cNvPr id="1" name=""/>
        <p:cNvGrpSpPr/>
        <p:nvPr/>
      </p:nvGrpSpPr>
      <p:grpSpPr>
        <a:xfrm>
          <a:off x="0" y="0"/>
          <a:ext cx="0" cy="0"/>
          <a:chOff x="0" y="0"/>
          <a:chExt cx="0" cy="0"/>
        </a:xfrm>
      </p:grpSpPr>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dirty="0" smtClean="0"/>
              <a:t>Click to edit Master title style</a:t>
            </a:r>
            <a:endParaRPr lang="en-US" dirty="0"/>
          </a:p>
        </p:txBody>
      </p:sp>
      <p:cxnSp>
        <p:nvCxnSpPr>
          <p:cNvPr id="7" name="Straight Connector 6"/>
          <p:cNvCxnSpPr/>
          <p:nvPr userDrawn="1"/>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2152824090"/>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794D7A6-4ABC-44CD-94CB-843F4E69873B}" type="datetimeFigureOut">
              <a:rPr lang="en-US" smtClean="0">
                <a:solidFill>
                  <a:srgbClr val="55565A"/>
                </a:solidFill>
              </a:rPr>
              <a:pPr/>
              <a:t>5/7/2019</a:t>
            </a:fld>
            <a:endParaRPr lang="en-US">
              <a:solidFill>
                <a:srgbClr val="55565A"/>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55565A"/>
              </a:solidFill>
            </a:endParaRPr>
          </a:p>
        </p:txBody>
      </p:sp>
      <p:sp>
        <p:nvSpPr>
          <p:cNvPr id="5" name="Slide Number Placeholder 4"/>
          <p:cNvSpPr>
            <a:spLocks noGrp="1"/>
          </p:cNvSpPr>
          <p:nvPr>
            <p:ph type="sldNum" sz="quarter" idx="12"/>
          </p:nvPr>
        </p:nvSpPr>
        <p:spPr/>
        <p:txBody>
          <a:bodyPr/>
          <a:lstStyle/>
          <a:p>
            <a:fld id="{0C2216D4-AB7C-4111-A6D0-0F408247D0EC}" type="slidenum">
              <a:rPr>
                <a:solidFill>
                  <a:srgbClr val="55565A"/>
                </a:solidFill>
              </a:rPr>
              <a:pPr/>
              <a:t>‹#›</a:t>
            </a:fld>
            <a:endParaRPr>
              <a:solidFill>
                <a:srgbClr val="55565A"/>
              </a:solidFill>
            </a:endParaRPr>
          </a:p>
        </p:txBody>
      </p:sp>
    </p:spTree>
    <p:extLst>
      <p:ext uri="{BB962C8B-B14F-4D97-AF65-F5344CB8AC3E}">
        <p14:creationId xmlns:p14="http://schemas.microsoft.com/office/powerpoint/2010/main" val="3305468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3" y="960441"/>
            <a:ext cx="8228013" cy="5210175"/>
          </a:xfrm>
          <a:prstGeom prst="rect">
            <a:avLst/>
          </a:prstGeom>
        </p:spPr>
        <p:txBody>
          <a:bodyPr/>
          <a:lstStyle>
            <a:lvl1pPr marL="0" indent="0">
              <a:buNone/>
              <a:defRPr/>
            </a:lvl1pPr>
          </a:lstStyle>
          <a:p>
            <a:pPr lvl="0"/>
            <a:r>
              <a:rPr lang="en-US" smtClean="0"/>
              <a:t>Click to edit Master text styles</a:t>
            </a:r>
          </a:p>
        </p:txBody>
      </p:sp>
      <p:sp>
        <p:nvSpPr>
          <p:cNvPr id="4" name="Rectangle 6"/>
          <p:cNvSpPr>
            <a:spLocks noGrp="1" noChangeArrowheads="1"/>
          </p:cNvSpPr>
          <p:nvPr>
            <p:ph type="sldNum" sz="quarter" idx="10"/>
          </p:nvPr>
        </p:nvSpPr>
        <p:spPr>
          <a:xfrm>
            <a:off x="8382000" y="6580188"/>
            <a:ext cx="304800" cy="152400"/>
          </a:xfrm>
          <a:prstGeom prst="rect">
            <a:avLst/>
          </a:prstGeom>
          <a:ln/>
        </p:spPr>
        <p:txBody>
          <a:bodyPr/>
          <a:lstStyle>
            <a:lvl1pPr>
              <a:defRPr/>
            </a:lvl1pPr>
          </a:lstStyle>
          <a:p>
            <a:pPr>
              <a:defRPr/>
            </a:pPr>
            <a:fld id="{1A7772B1-7452-4F34-966E-3247207C3FCC}" type="slidenum">
              <a:rPr>
                <a:solidFill>
                  <a:srgbClr val="53565A"/>
                </a:solidFill>
              </a:rPr>
              <a:pPr>
                <a:defRPr/>
              </a:pPr>
              <a:t>‹#›</a:t>
            </a:fld>
            <a:endParaRPr dirty="0">
              <a:solidFill>
                <a:srgbClr val="53565A"/>
              </a:solidFill>
            </a:endParaRPr>
          </a:p>
        </p:txBody>
      </p:sp>
    </p:spTree>
    <p:extLst>
      <p:ext uri="{BB962C8B-B14F-4D97-AF65-F5344CB8AC3E}">
        <p14:creationId xmlns:p14="http://schemas.microsoft.com/office/powerpoint/2010/main" val="4279059388"/>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3_Title - Blank">
    <p:spTree>
      <p:nvGrpSpPr>
        <p:cNvPr id="1" name=""/>
        <p:cNvGrpSpPr/>
        <p:nvPr/>
      </p:nvGrpSpPr>
      <p:grpSpPr>
        <a:xfrm>
          <a:off x="0" y="0"/>
          <a:ext cx="0" cy="0"/>
          <a:chOff x="0" y="0"/>
          <a:chExt cx="0" cy="0"/>
        </a:xfrm>
      </p:grpSpPr>
      <p:pic>
        <p:nvPicPr>
          <p:cNvPr id="10" name="Picture 9" descr="texture_3.jpg"/>
          <p:cNvPicPr>
            <a:picLocks noChangeAspect="1"/>
          </p:cNvPicPr>
          <p:nvPr userDrawn="1"/>
        </p:nvPicPr>
        <p:blipFill rotWithShape="1">
          <a:blip r:embed="rId2">
            <a:extLst>
              <a:ext uri="{28A0092B-C50C-407E-A947-70E740481C1C}">
                <a14:useLocalDpi xmlns:a14="http://schemas.microsoft.com/office/drawing/2010/main" val="0"/>
              </a:ext>
            </a:extLst>
          </a:blip>
          <a:srcRect r="22424"/>
          <a:stretch/>
        </p:blipFill>
        <p:spPr>
          <a:xfrm>
            <a:off x="1838336" y="0"/>
            <a:ext cx="7315200" cy="6172200"/>
          </a:xfrm>
          <a:prstGeom prst="rect">
            <a:avLst/>
          </a:prstGeom>
        </p:spPr>
      </p:pic>
      <p:sp>
        <p:nvSpPr>
          <p:cNvPr id="7" name="Rectangle 6"/>
          <p:cNvSpPr/>
          <p:nvPr userDrawn="1"/>
        </p:nvSpPr>
        <p:spPr>
          <a:xfrm>
            <a:off x="905330" y="0"/>
            <a:ext cx="8248206" cy="6172200"/>
          </a:xfrm>
          <a:prstGeom prst="rect">
            <a:avLst/>
          </a:prstGeom>
          <a:gradFill flip="none" rotWithShape="1">
            <a:gsLst>
              <a:gs pos="43000">
                <a:srgbClr val="FFFFFF">
                  <a:alpha val="50000"/>
                </a:srgbClr>
              </a:gs>
              <a:gs pos="24000">
                <a:schemeClr val="bg1"/>
              </a:gs>
              <a:gs pos="53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3" rIns="91421" bIns="45713" rtlCol="0" anchor="ctr"/>
          <a:lstStyle/>
          <a:p>
            <a:pPr algn="ctr" defTabSz="914185"/>
            <a:endParaRPr lang="en-US" sz="1600" dirty="0">
              <a:solidFill>
                <a:prstClr val="white"/>
              </a:solidFill>
            </a:endParaRPr>
          </a:p>
        </p:txBody>
      </p:sp>
      <p:sp>
        <p:nvSpPr>
          <p:cNvPr id="9" name="Rectangle 8"/>
          <p:cNvSpPr/>
          <p:nvPr userDrawn="1"/>
        </p:nvSpPr>
        <p:spPr>
          <a:xfrm>
            <a:off x="1" y="6172200"/>
            <a:ext cx="9153535" cy="685800"/>
          </a:xfrm>
          <a:prstGeom prst="rect">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lIns="45711" tIns="45711" rIns="45711" bIns="45711" rtlCol="0" anchor="ctr"/>
          <a:lstStyle/>
          <a:p>
            <a:pPr algn="ctr" defTabSz="914185"/>
            <a:endParaRPr lang="en-US" sz="2300" dirty="0">
              <a:solidFill>
                <a:prstClr val="white"/>
              </a:solidFill>
              <a:latin typeface="Arial Black" panose="020B0A04020102020204" pitchFamily="34" charset="0"/>
            </a:endParaRP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11769" y="2571750"/>
            <a:ext cx="3929949" cy="1219200"/>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0001" y="305801"/>
            <a:ext cx="1735542" cy="451241"/>
          </a:xfrm>
          <a:prstGeom prst="rect">
            <a:avLst/>
          </a:prstGeom>
        </p:spPr>
      </p:pic>
    </p:spTree>
    <p:extLst>
      <p:ext uri="{BB962C8B-B14F-4D97-AF65-F5344CB8AC3E}">
        <p14:creationId xmlns:p14="http://schemas.microsoft.com/office/powerpoint/2010/main" val="2756950785"/>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 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
        <p:nvSpPr>
          <p:cNvPr id="2" name="Title 1"/>
          <p:cNvSpPr>
            <a:spLocks noGrp="1"/>
          </p:cNvSpPr>
          <p:nvPr>
            <p:ph type="ctrTitle"/>
          </p:nvPr>
        </p:nvSpPr>
        <p:spPr>
          <a:xfrm>
            <a:off x="367512" y="6157062"/>
            <a:ext cx="7772400" cy="348724"/>
          </a:xfrm>
          <a:prstGeom prst="rect">
            <a:avLst/>
          </a:prstGeom>
        </p:spPr>
        <p:txBody>
          <a:bodyPr anchor="t">
            <a:noAutofit/>
          </a:bodyPr>
          <a:lstStyle>
            <a:lvl1pPr algn="l">
              <a:defRPr sz="1400" b="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49209" y="6447223"/>
            <a:ext cx="7772400" cy="546100"/>
          </a:xfrm>
        </p:spPr>
        <p:txBody>
          <a:bodyPr>
            <a:noAutofit/>
          </a:bodyPr>
          <a:lstStyle>
            <a:lvl1pPr marL="0" indent="0" algn="l">
              <a:spcBef>
                <a:spcPts val="0"/>
              </a:spcBef>
              <a:spcAft>
                <a:spcPts val="300"/>
              </a:spcAft>
              <a:buNone/>
              <a:defRPr sz="1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1722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533400" y="8382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303772"/>
      </p:ext>
    </p:extLst>
  </p:cSld>
  <p:clrMapOvr>
    <a:masterClrMapping/>
  </p:clrMapOvr>
  <p:transition>
    <p:fade/>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1_Title - Blan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0" name="Straight Connector 9"/>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074401468"/>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extBox 1"/>
          <p:cNvSpPr txBox="1"/>
          <p:nvPr userDrawn="1"/>
        </p:nvSpPr>
        <p:spPr>
          <a:xfrm>
            <a:off x="4577924" y="1127797"/>
            <a:ext cx="914400" cy="914400"/>
          </a:xfrm>
          <a:prstGeom prst="rect">
            <a:avLst/>
          </a:prstGeom>
          <a:noFill/>
        </p:spPr>
        <p:txBody>
          <a:bodyPr wrap="none" lIns="0" tIns="0" rIns="0" bIns="0" rtlCol="0">
            <a:noAutofit/>
          </a:bodyPr>
          <a:lstStyle/>
          <a:p>
            <a:endParaRPr lang="en-US" dirty="0" err="1" smtClean="0">
              <a:solidFill>
                <a:srgbClr val="53565A"/>
              </a:solidFill>
              <a:cs typeface="Arial" pitchFamily="34" charset="0"/>
            </a:endParaRPr>
          </a:p>
        </p:txBody>
      </p:sp>
      <p:sp>
        <p:nvSpPr>
          <p:cNvPr id="4" name="TextBox 3"/>
          <p:cNvSpPr txBox="1"/>
          <p:nvPr userDrawn="1"/>
        </p:nvSpPr>
        <p:spPr>
          <a:xfrm>
            <a:off x="1014157" y="1146751"/>
            <a:ext cx="914400" cy="914400"/>
          </a:xfrm>
          <a:prstGeom prst="rect">
            <a:avLst/>
          </a:prstGeom>
          <a:noFill/>
        </p:spPr>
        <p:txBody>
          <a:bodyPr wrap="none" lIns="0" tIns="0" rIns="0" bIns="0" rtlCol="0">
            <a:noAutofit/>
          </a:bodyPr>
          <a:lstStyle/>
          <a:p>
            <a:endParaRPr lang="en-US" dirty="0" err="1" smtClean="0">
              <a:solidFill>
                <a:srgbClr val="53565A"/>
              </a:solidFill>
              <a:cs typeface="Arial" pitchFamily="34" charset="0"/>
            </a:endParaRPr>
          </a:p>
        </p:txBody>
      </p:sp>
      <p:sp>
        <p:nvSpPr>
          <p:cNvPr id="6" name="Title 1"/>
          <p:cNvSpPr>
            <a:spLocks noGrp="1"/>
          </p:cNvSpPr>
          <p:nvPr>
            <p:ph type="title"/>
          </p:nvPr>
        </p:nvSpPr>
        <p:spPr>
          <a:xfrm>
            <a:off x="457200" y="274638"/>
            <a:ext cx="8229600" cy="434975"/>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583168620"/>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Box 2"/>
          <p:cNvSpPr txBox="1"/>
          <p:nvPr userDrawn="1"/>
        </p:nvSpPr>
        <p:spPr>
          <a:xfrm>
            <a:off x="893379" y="-746234"/>
            <a:ext cx="914400" cy="914400"/>
          </a:xfrm>
          <a:prstGeom prst="rect">
            <a:avLst/>
          </a:prstGeom>
          <a:noFill/>
        </p:spPr>
        <p:txBody>
          <a:bodyPr wrap="none" lIns="0" tIns="0" rIns="0" bIns="0" rtlCol="0">
            <a:noAutofit/>
          </a:bodyPr>
          <a:lstStyle/>
          <a:p>
            <a:endParaRPr lang="en-US" dirty="0" err="1" smtClean="0">
              <a:solidFill>
                <a:srgbClr val="53565A"/>
              </a:solidFill>
              <a:cs typeface="Arial" pitchFamily="34" charset="0"/>
            </a:endParaRPr>
          </a:p>
        </p:txBody>
      </p:sp>
      <p:sp>
        <p:nvSpPr>
          <p:cNvPr id="5" name="Title 4"/>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579337799"/>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Divider Slide | orange sub">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2863824487"/>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Divider Slide | orange sub">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9" y="2415961"/>
            <a:ext cx="7772400" cy="1223319"/>
          </a:xfrm>
          <a:prstGeom prst="rect">
            <a:avLst/>
          </a:prstGeom>
        </p:spPr>
        <p:txBody>
          <a:bodyPr>
            <a:noAutofit/>
          </a:bodyPr>
          <a:lstStyle>
            <a:lvl1pPr algn="l">
              <a:defRPr sz="40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858059874"/>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Slide | photo">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750398" y="2415961"/>
            <a:ext cx="7841151" cy="1223319"/>
          </a:xfrm>
          <a:prstGeom prst="rect">
            <a:avLst/>
          </a:prstGeom>
        </p:spPr>
        <p:txBody>
          <a:bodyPr>
            <a:noAutofit/>
          </a:bodyPr>
          <a:lstStyle>
            <a:lvl1pPr algn="l">
              <a:defRPr sz="3200" b="0">
                <a:solidFill>
                  <a:schemeClr val="bg1">
                    <a:lumMod val="50000"/>
                  </a:schemeClr>
                </a:solidFill>
              </a:defRPr>
            </a:lvl1pPr>
          </a:lstStyle>
          <a:p>
            <a:r>
              <a:rPr lang="en-US" dirty="0" smtClean="0"/>
              <a:t>Click to edit </a:t>
            </a:r>
            <a:br>
              <a:rPr lang="en-US" dirty="0" smtClean="0"/>
            </a:br>
            <a:r>
              <a:rPr lang="en-US" dirty="0" smtClean="0"/>
              <a:t>Master title style</a:t>
            </a:r>
            <a:endParaRPr lang="en-US" dirty="0"/>
          </a:p>
        </p:txBody>
      </p:sp>
      <p:sp>
        <p:nvSpPr>
          <p:cNvPr id="14" name="Subtitle 2"/>
          <p:cNvSpPr>
            <a:spLocks noGrp="1"/>
          </p:cNvSpPr>
          <p:nvPr>
            <p:ph type="subTitle" idx="1"/>
          </p:nvPr>
        </p:nvSpPr>
        <p:spPr>
          <a:xfrm>
            <a:off x="845179" y="3815531"/>
            <a:ext cx="7772400" cy="546100"/>
          </a:xfrm>
        </p:spPr>
        <p:txBody>
          <a:bodyPr>
            <a:noAutofit/>
          </a:bodyPr>
          <a:lstStyle>
            <a:lvl1pPr marL="0" indent="0" algn="l">
              <a:spcBef>
                <a:spcPts val="0"/>
              </a:spcBef>
              <a:spcAft>
                <a:spcPts val="300"/>
              </a:spcAft>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11" name="Straight Connector 10"/>
          <p:cNvCxnSpPr/>
          <p:nvPr userDrawn="1"/>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V="1">
            <a:off x="464427" y="108041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3443680102"/>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vider Slide 2">
    <p:spTree>
      <p:nvGrpSpPr>
        <p:cNvPr id="1" name=""/>
        <p:cNvGrpSpPr/>
        <p:nvPr/>
      </p:nvGrpSpPr>
      <p:grpSpPr>
        <a:xfrm>
          <a:off x="0" y="0"/>
          <a:ext cx="0" cy="0"/>
          <a:chOff x="0" y="0"/>
          <a:chExt cx="0" cy="0"/>
        </a:xfrm>
      </p:grpSpPr>
      <p:cxnSp>
        <p:nvCxnSpPr>
          <p:cNvPr id="5" name="Straight Connector 4"/>
          <p:cNvCxnSpPr/>
          <p:nvPr userDrawn="1"/>
        </p:nvCxnSpPr>
        <p:spPr>
          <a:xfrm flipV="1">
            <a:off x="464427" y="602313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464427" y="11430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145490673"/>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4243311" y="6555406"/>
            <a:ext cx="4900689" cy="302593"/>
          </a:xfrm>
          <a:prstGeom prst="rect">
            <a:avLst/>
          </a:prstGeom>
        </p:spPr>
        <p:txBody>
          <a:bodyPr vert="horz" wrap="none" lIns="0" tIns="0" rIns="0" bIns="0" rtlCol="0" anchor="t"/>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00" b="0" dirty="0" smtClean="0">
                <a:solidFill>
                  <a:prstClr val="white">
                    <a:lumMod val="50000"/>
                  </a:prstClr>
                </a:solidFill>
              </a:rPr>
              <a:t>Confidential property of Optum. Do not distribute or reproduce without express permission from Optum.</a:t>
            </a:r>
            <a:endParaRPr lang="en-US" dirty="0">
              <a:solidFill>
                <a:prstClr val="white">
                  <a:lumMod val="50000"/>
                </a:prstClr>
              </a:solidFill>
            </a:endParaRPr>
          </a:p>
        </p:txBody>
      </p:sp>
      <p:cxnSp>
        <p:nvCxnSpPr>
          <p:cNvPr id="5" name="Straight Connector 4"/>
          <p:cNvCxnSpPr/>
          <p:nvPr userDrawn="1"/>
        </p:nvCxnSpPr>
        <p:spPr>
          <a:xfrm flipV="1">
            <a:off x="464427" y="6023132"/>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flipV="1">
            <a:off x="464427" y="1078315"/>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368" y="305781"/>
            <a:ext cx="1748808" cy="451241"/>
          </a:xfrm>
          <a:prstGeom prst="rect">
            <a:avLst/>
          </a:prstGeom>
        </p:spPr>
      </p:pic>
    </p:spTree>
    <p:extLst>
      <p:ext uri="{BB962C8B-B14F-4D97-AF65-F5344CB8AC3E}">
        <p14:creationId xmlns:p14="http://schemas.microsoft.com/office/powerpoint/2010/main" val="74446935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sub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382000" y="6580188"/>
            <a:ext cx="304800" cy="152400"/>
          </a:xfrm>
          <a:prstGeom prst="rect">
            <a:avLst/>
          </a:prstGeom>
        </p:spPr>
        <p:txBody>
          <a:bodyPr/>
          <a:lstStyle>
            <a:lvl1pPr algn="r">
              <a:defRPr/>
            </a:lvl1pPr>
          </a:lstStyle>
          <a:p>
            <a:fld id="{F18F5FCC-583C-47C6-9953-2F6AD74D46AE}" type="slidenum">
              <a:rPr smtClean="0">
                <a:solidFill>
                  <a:srgbClr val="55565A"/>
                </a:solidFill>
              </a:rPr>
              <a:pPr/>
              <a:t>‹#›</a:t>
            </a:fld>
            <a:endParaRPr dirty="0">
              <a:solidFill>
                <a:srgbClr val="55565A"/>
              </a:solidFill>
            </a:endParaRPr>
          </a:p>
        </p:txBody>
      </p:sp>
      <p:sp>
        <p:nvSpPr>
          <p:cNvPr id="5" name="Text Placeholder 4"/>
          <p:cNvSpPr>
            <a:spLocks noGrp="1"/>
          </p:cNvSpPr>
          <p:nvPr>
            <p:ph type="body" sz="quarter" idx="13"/>
          </p:nvPr>
        </p:nvSpPr>
        <p:spPr>
          <a:xfrm>
            <a:off x="463167" y="914400"/>
            <a:ext cx="8404709" cy="403225"/>
          </a:xfrm>
        </p:spPr>
        <p:txBody>
          <a:bodyPr anchor="b"/>
          <a:lstStyle>
            <a:lvl1pPr>
              <a:defRPr>
                <a:solidFill>
                  <a:schemeClr val="accent4"/>
                </a:solidFill>
              </a:defRPr>
            </a:lvl1pPr>
          </a:lstStyle>
          <a:p>
            <a:pPr lvl="0"/>
            <a:r>
              <a:rPr lang="en-US" smtClean="0"/>
              <a:t>Click to edit Master text styles</a:t>
            </a:r>
          </a:p>
        </p:txBody>
      </p:sp>
      <p:sp>
        <p:nvSpPr>
          <p:cNvPr id="3" name="Title 2"/>
          <p:cNvSpPr>
            <a:spLocks noGrp="1"/>
          </p:cNvSpPr>
          <p:nvPr>
            <p:ph type="title"/>
          </p:nvPr>
        </p:nvSpPr>
        <p:spPr/>
        <p:txBody>
          <a:bodyPr/>
          <a:lstStyle/>
          <a:p>
            <a:r>
              <a:rPr lang="en-US" smtClean="0"/>
              <a:t>Click to edit Master title style</a:t>
            </a:r>
            <a:endParaRPr lang="en-US"/>
          </a:p>
        </p:txBody>
      </p:sp>
      <p:cxnSp>
        <p:nvCxnSpPr>
          <p:cNvPr id="8" name="Straight Connector 7"/>
          <p:cNvCxnSpPr/>
          <p:nvPr userDrawn="1"/>
        </p:nvCxnSpPr>
        <p:spPr>
          <a:xfrm>
            <a:off x="457200" y="1423377"/>
            <a:ext cx="84010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92005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10_Title, sub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458200" y="6433445"/>
            <a:ext cx="386530" cy="247226"/>
          </a:xfrm>
          <a:prstGeom prst="rect">
            <a:avLst/>
          </a:prstGeom>
        </p:spPr>
        <p:txBody>
          <a:bodyPr/>
          <a:lstStyle>
            <a:lvl1pPr algn="r">
              <a:defRPr/>
            </a:lvl1pPr>
          </a:lstStyle>
          <a:p>
            <a:fld id="{F18F5FCC-583C-47C6-9953-2F6AD74D46AE}" type="slidenum">
              <a:rPr smtClean="0">
                <a:solidFill>
                  <a:srgbClr val="55565A"/>
                </a:solidFill>
              </a:rPr>
              <a:pPr/>
              <a:t>‹#›</a:t>
            </a:fld>
            <a:endParaRPr dirty="0">
              <a:solidFill>
                <a:srgbClr val="55565A"/>
              </a:solidFill>
            </a:endParaRPr>
          </a:p>
        </p:txBody>
      </p:sp>
      <p:sp>
        <p:nvSpPr>
          <p:cNvPr id="5" name="Text Placeholder 4"/>
          <p:cNvSpPr>
            <a:spLocks noGrp="1"/>
          </p:cNvSpPr>
          <p:nvPr>
            <p:ph type="body" sz="quarter" idx="13"/>
          </p:nvPr>
        </p:nvSpPr>
        <p:spPr>
          <a:xfrm>
            <a:off x="463167" y="914400"/>
            <a:ext cx="8404709" cy="403225"/>
          </a:xfrm>
        </p:spPr>
        <p:txBody>
          <a:bodyPr anchor="b"/>
          <a:lstStyle>
            <a:lvl1pPr>
              <a:defRPr>
                <a:solidFill>
                  <a:schemeClr val="accent4"/>
                </a:solidFill>
              </a:defRPr>
            </a:lvl1pPr>
          </a:lstStyle>
          <a:p>
            <a:pPr lvl="0"/>
            <a:r>
              <a:rPr lang="en-US" smtClean="0"/>
              <a:t>Click to edit Master text styles</a:t>
            </a:r>
          </a:p>
        </p:txBody>
      </p:sp>
      <p:sp>
        <p:nvSpPr>
          <p:cNvPr id="3" name="Title 2"/>
          <p:cNvSpPr>
            <a:spLocks noGrp="1"/>
          </p:cNvSpPr>
          <p:nvPr>
            <p:ph type="title"/>
          </p:nvPr>
        </p:nvSpPr>
        <p:spPr/>
        <p:txBody>
          <a:bodyPr/>
          <a:lstStyle/>
          <a:p>
            <a:r>
              <a:rPr lang="en-US" dirty="0" smtClean="0"/>
              <a:t>Click to edit Master title style</a:t>
            </a:r>
            <a:endParaRPr lang="en-US" dirty="0"/>
          </a:p>
        </p:txBody>
      </p:sp>
      <p:cxnSp>
        <p:nvCxnSpPr>
          <p:cNvPr id="8" name="Straight Connector 7"/>
          <p:cNvCxnSpPr/>
          <p:nvPr/>
        </p:nvCxnSpPr>
        <p:spPr>
          <a:xfrm>
            <a:off x="457200" y="1423377"/>
            <a:ext cx="840105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453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theme" Target="../theme/theme5.xml"/><Relationship Id="rId4"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4.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6.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image" Target="../media/image6.pn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image" Target="../media/image6.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2.xml"/><Relationship Id="rId1" Type="http://schemas.openxmlformats.org/officeDocument/2006/relationships/slideLayout" Target="../slideLayouts/slideLayout35.xml"/><Relationship Id="rId4" Type="http://schemas.openxmlformats.org/officeDocument/2006/relationships/image" Target="../media/image9.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jp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1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3944" y="6174622"/>
            <a:ext cx="1387578" cy="358034"/>
          </a:xfrm>
          <a:prstGeom prst="rect">
            <a:avLst/>
          </a:prstGeom>
        </p:spPr>
      </p:pic>
      <p:sp>
        <p:nvSpPr>
          <p:cNvPr id="3" name="Text Placeholder 2"/>
          <p:cNvSpPr>
            <a:spLocks noGrp="1"/>
          </p:cNvSpPr>
          <p:nvPr>
            <p:ph type="body" idx="1"/>
          </p:nvPr>
        </p:nvSpPr>
        <p:spPr>
          <a:xfrm>
            <a:off x="457199" y="1525884"/>
            <a:ext cx="8229600" cy="3821629"/>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lide Number Placeholder 5"/>
          <p:cNvSpPr txBox="1">
            <a:spLocks/>
          </p:cNvSpPr>
          <p:nvPr/>
        </p:nvSpPr>
        <p:spPr>
          <a:xfrm>
            <a:off x="8229600" y="6508153"/>
            <a:ext cx="457200" cy="209550"/>
          </a:xfrm>
          <a:prstGeom prst="rect">
            <a:avLst/>
          </a:prstGeom>
        </p:spPr>
        <p:txBody>
          <a:bodyPr vert="horz" wrap="none" lIns="0" tIns="0" rIns="0" bIns="0" rtlCol="0" anchor="ctr"/>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z="800" b="1" smtClean="0">
                <a:solidFill>
                  <a:schemeClr val="tx1"/>
                </a:solidFill>
              </a:rPr>
              <a:t>‹#›</a:t>
            </a:fld>
            <a:endParaRPr lang="en-US" sz="900" b="1" dirty="0">
              <a:solidFill>
                <a:schemeClr val="tx1"/>
              </a:solidFill>
            </a:endParaRPr>
          </a:p>
        </p:txBody>
      </p:sp>
      <p:cxnSp>
        <p:nvCxnSpPr>
          <p:cNvPr id="4" name="Straight Connector 3"/>
          <p:cNvCxnSpPr/>
          <p:nvPr/>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64427" y="11430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457200" y="274638"/>
            <a:ext cx="8229600" cy="434975"/>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extLst>
      <p:ext uri="{BB962C8B-B14F-4D97-AF65-F5344CB8AC3E}">
        <p14:creationId xmlns:p14="http://schemas.microsoft.com/office/powerpoint/2010/main" val="3723714455"/>
      </p:ext>
    </p:extLst>
  </p:cSld>
  <p:clrMap bg1="lt1" tx1="dk1" bg2="lt2" tx2="dk2" accent1="accent1" accent2="accent2" accent3="accent3" accent4="accent4" accent5="accent5" accent6="accent6" hlink="hlink" folHlink="folHlink"/>
  <p:sldLayoutIdLst>
    <p:sldLayoutId id="2147483656" r:id="rId1"/>
    <p:sldLayoutId id="2147483663" r:id="rId2"/>
    <p:sldLayoutId id="2147483650" r:id="rId3"/>
    <p:sldLayoutId id="2147483661" r:id="rId4"/>
    <p:sldLayoutId id="2147483665" r:id="rId5"/>
    <p:sldLayoutId id="2147483664" r:id="rId6"/>
    <p:sldLayoutId id="2147483662" r:id="rId7"/>
    <p:sldLayoutId id="2147483657" r:id="rId8"/>
    <p:sldLayoutId id="2147483659" r:id="rId9"/>
  </p:sldLayoutIdLst>
  <p:transition>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2000" b="0" kern="120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600"/>
        </a:spcBef>
        <a:spcAft>
          <a:spcPts val="300"/>
        </a:spcAft>
        <a:buClr>
          <a:schemeClr val="accent1"/>
        </a:buClr>
        <a:buFont typeface="Arial" pitchFamily="34" charset="0"/>
        <a:buChar char="•"/>
        <a:defRPr sz="18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300"/>
        </a:spcBef>
        <a:spcAft>
          <a:spcPts val="300"/>
        </a:spcAft>
        <a:buFont typeface="Arial" pitchFamily="34" charset="0"/>
        <a:buChar char="–"/>
        <a:defRPr sz="16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300"/>
        </a:spcBef>
        <a:spcAft>
          <a:spcPts val="300"/>
        </a:spcAft>
        <a:buClr>
          <a:schemeClr val="accent1"/>
        </a:buClr>
        <a:buFont typeface="Arial" pitchFamily="34" charset="0"/>
        <a:buChar char="•"/>
        <a:defRPr sz="1400" kern="1200">
          <a:solidFill>
            <a:schemeClr val="tx1"/>
          </a:solidFill>
          <a:latin typeface="Arial" pitchFamily="34" charset="0"/>
          <a:ea typeface="+mn-ea"/>
          <a:cs typeface="Arial" pitchFamily="34" charset="0"/>
        </a:defRPr>
      </a:lvl3pPr>
      <a:lvl4pPr marL="857250" indent="-171450" algn="l" defTabSz="914400" rtl="0" eaLnBrk="1" latinLnBrk="0" hangingPunct="1">
        <a:lnSpc>
          <a:spcPct val="95000"/>
        </a:lnSpc>
        <a:spcBef>
          <a:spcPts val="300"/>
        </a:spcBef>
        <a:spcAft>
          <a:spcPts val="300"/>
        </a:spcAft>
        <a:buFont typeface="Arial" pitchFamily="34" charset="0"/>
        <a:buChar char="–"/>
        <a:defRPr sz="14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300"/>
        </a:spcBef>
        <a:spcAft>
          <a:spcPts val="300"/>
        </a:spcAft>
        <a:buClr>
          <a:schemeClr val="accent1"/>
        </a:buClr>
        <a:buFont typeface="Arial" pitchFamily="34" charset="0"/>
        <a:buChar char="•"/>
        <a:tabLst/>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9630574"/>
      </p:ext>
    </p:extLst>
  </p:cSld>
  <p:clrMap bg1="lt1" tx1="dk1" bg2="lt2" tx2="dk2" accent1="accent1" accent2="accent2" accent3="accent3" accent4="accent4" accent5="accent5" accent6="accent6" hlink="hlink" folHlink="folHlink"/>
  <p:sldLayoutIdLst>
    <p:sldLayoutId id="2147483667"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9832334"/>
      </p:ext>
    </p:extLst>
  </p:cSld>
  <p:clrMap bg1="lt1" tx1="dk1" bg2="lt2" tx2="dk2" accent1="accent1" accent2="accent2" accent3="accent3" accent4="accent4" accent5="accent5" accent6="accent6" hlink="hlink" folHlink="folHlink"/>
  <p:sldLayoutIdLst>
    <p:sldLayoutId id="214748366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9154639"/>
      </p:ext>
    </p:extLst>
  </p:cSld>
  <p:clrMap bg1="lt1" tx1="dk1" bg2="lt2" tx2="dk2" accent1="accent1" accent2="accent2" accent3="accent3" accent4="accent4" accent5="accent5" accent6="accent6" hlink="hlink" folHlink="folHlink"/>
  <p:sldLayoutIdLst>
    <p:sldLayoutId id="214748367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1387" y="304801"/>
            <a:ext cx="8396863" cy="620358"/>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61387" y="1354138"/>
            <a:ext cx="8396863" cy="477202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458200" y="6433445"/>
            <a:ext cx="386530" cy="247226"/>
          </a:xfrm>
          <a:prstGeom prst="rect">
            <a:avLst/>
          </a:prstGeom>
        </p:spPr>
        <p:txBody>
          <a:bodyPr vert="horz" wrap="none" lIns="0" tIns="0" rIns="0" bIns="0" rtlCol="0" anchor="ctr"/>
          <a:lstStyle>
            <a:lvl1pPr>
              <a:defRPr lang="en-US" sz="800" b="0" smtClean="0">
                <a:latin typeface="Arial" pitchFamily="34" charset="0"/>
                <a:cs typeface="Arial" pitchFamily="34" charset="0"/>
              </a:defRPr>
            </a:lvl1pPr>
          </a:lstStyle>
          <a:p>
            <a:pPr algn="r"/>
            <a:fld id="{F18F5FCC-583C-47C6-9953-2F6AD74D46AE}" type="slidenum">
              <a:rPr>
                <a:solidFill>
                  <a:srgbClr val="55565A"/>
                </a:solidFill>
              </a:rPr>
              <a:pPr algn="r"/>
              <a:t>‹#›</a:t>
            </a:fld>
            <a:endParaRPr dirty="0">
              <a:solidFill>
                <a:srgbClr val="55565A"/>
              </a:solidFill>
            </a:endParaRPr>
          </a:p>
        </p:txBody>
      </p:sp>
      <p:pic>
        <p:nvPicPr>
          <p:cNvPr id="9" name="Picture 2" descr="A:\Assets\Logos\OPTUM_Logos\~OptumRx Logos\OPTUMRx_®_RGB.png"/>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68792" y="6247061"/>
            <a:ext cx="1302937" cy="38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6551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95000"/>
        </a:lnSpc>
        <a:spcBef>
          <a:spcPts val="2400"/>
        </a:spcBef>
        <a:spcAft>
          <a:spcPts val="600"/>
        </a:spcAft>
        <a:buFont typeface="Arial" panose="020B0604020202020204" pitchFamily="34" charset="0"/>
        <a:buNone/>
        <a:defRPr sz="2400" kern="1200">
          <a:solidFill>
            <a:schemeClr val="accent1"/>
          </a:solidFill>
          <a:latin typeface="+mn-lt"/>
          <a:ea typeface="+mn-ea"/>
          <a:cs typeface="+mn-cs"/>
        </a:defRPr>
      </a:lvl1pPr>
      <a:lvl2pPr marL="398463" indent="-171450" algn="l" defTabSz="914400" rtl="0" eaLnBrk="1" latinLnBrk="0" hangingPunct="1">
        <a:lnSpc>
          <a:spcPct val="95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628650" indent="-165100" algn="l" defTabSz="914400" rtl="0" eaLnBrk="1" latinLnBrk="0" hangingPunct="1">
        <a:lnSpc>
          <a:spcPct val="95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55663" indent="-171450" algn="l" defTabSz="914400" rtl="0" eaLnBrk="1" latinLnBrk="0" hangingPunct="1">
        <a:lnSpc>
          <a:spcPct val="95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39825" indent="-227013" algn="l" defTabSz="914400" rtl="0" eaLnBrk="1" latinLnBrk="0" hangingPunct="1">
        <a:lnSpc>
          <a:spcPct val="95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p:cNvSpPr txBox="1">
            <a:spLocks/>
          </p:cNvSpPr>
          <p:nvPr/>
        </p:nvSpPr>
        <p:spPr>
          <a:xfrm>
            <a:off x="8229600" y="6508153"/>
            <a:ext cx="457200" cy="209550"/>
          </a:xfrm>
          <a:prstGeom prst="rect">
            <a:avLst/>
          </a:prstGeom>
        </p:spPr>
        <p:txBody>
          <a:bodyPr vert="horz" wrap="none" lIns="0" tIns="0" rIns="0" bIns="0" rtlCol="0" anchor="ctr"/>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3" name="Title Placeholder 1"/>
          <p:cNvSpPr>
            <a:spLocks noGrp="1"/>
          </p:cNvSpPr>
          <p:nvPr>
            <p:ph type="title"/>
          </p:nvPr>
        </p:nvSpPr>
        <p:spPr>
          <a:xfrm>
            <a:off x="457200" y="341313"/>
            <a:ext cx="8229600" cy="369332"/>
          </a:xfrm>
          <a:prstGeom prst="rect">
            <a:avLst/>
          </a:prstGeom>
        </p:spPr>
        <p:txBody>
          <a:bodyPr vert="horz" lIns="91440" tIns="45720" rIns="91440" bIns="45720" rtlCol="0" anchor="t" anchorCtr="0">
            <a:spAutoFit/>
          </a:bodyPr>
          <a:lstStyle/>
          <a:p>
            <a:r>
              <a:rPr lang="en-US" dirty="0" smtClean="0"/>
              <a:t>Click to edit Master title style</a:t>
            </a:r>
            <a:endParaRPr lang="en-US" dirty="0"/>
          </a:p>
        </p:txBody>
      </p:sp>
      <p:cxnSp>
        <p:nvCxnSpPr>
          <p:cNvPr id="8" name="Straight Connector 7"/>
          <p:cNvCxnSpPr/>
          <p:nvPr/>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2359" y="6174019"/>
            <a:ext cx="1381414" cy="356443"/>
          </a:xfrm>
          <a:prstGeom prst="rect">
            <a:avLst/>
          </a:prstGeom>
        </p:spPr>
      </p:pic>
    </p:spTree>
    <p:extLst>
      <p:ext uri="{BB962C8B-B14F-4D97-AF65-F5344CB8AC3E}">
        <p14:creationId xmlns:p14="http://schemas.microsoft.com/office/powerpoint/2010/main" val="370543585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ransition>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2000" b="0" kern="1200">
          <a:solidFill>
            <a:srgbClr val="53565A"/>
          </a:solidFill>
          <a:latin typeface="Arial" pitchFamily="34" charset="0"/>
          <a:ea typeface="+mj-ea"/>
          <a:cs typeface="Arial" pitchFamily="34" charset="0"/>
        </a:defRPr>
      </a:lvl1pPr>
    </p:titleStyle>
    <p:bodyStyle>
      <a:lvl1pPr marL="171450" marR="0" indent="-171450" algn="l" defTabSz="914400" rtl="0" eaLnBrk="1" fontAlgn="auto" latinLnBrk="0" hangingPunct="1">
        <a:lnSpc>
          <a:spcPct val="95000"/>
        </a:lnSpc>
        <a:spcBef>
          <a:spcPts val="600"/>
        </a:spcBef>
        <a:spcAft>
          <a:spcPts val="300"/>
        </a:spcAft>
        <a:buClr>
          <a:srgbClr val="E87722"/>
        </a:buClr>
        <a:buSzTx/>
        <a:buFont typeface="Arial" pitchFamily="34" charset="0"/>
        <a:buChar char="•"/>
        <a:tabLst/>
        <a:defRPr sz="1800" kern="1200">
          <a:solidFill>
            <a:schemeClr val="tx1"/>
          </a:solidFill>
          <a:latin typeface="Arial" pitchFamily="34" charset="0"/>
          <a:ea typeface="+mn-ea"/>
          <a:cs typeface="Arial" pitchFamily="34" charset="0"/>
        </a:defRPr>
      </a:lvl1pPr>
      <a:lvl2pPr marL="400050" marR="0" indent="-171450" algn="l" defTabSz="914400" rtl="0" eaLnBrk="1" fontAlgn="auto" latinLnBrk="0" hangingPunct="1">
        <a:lnSpc>
          <a:spcPct val="95000"/>
        </a:lnSpc>
        <a:spcBef>
          <a:spcPts val="300"/>
        </a:spcBef>
        <a:spcAft>
          <a:spcPts val="300"/>
        </a:spcAft>
        <a:buClrTx/>
        <a:buSzTx/>
        <a:buFont typeface="Arial" pitchFamily="34" charset="0"/>
        <a:buChar char="–"/>
        <a:tabLst/>
        <a:defRPr sz="1600" kern="1200">
          <a:solidFill>
            <a:schemeClr val="tx1"/>
          </a:solidFill>
          <a:latin typeface="Arial" pitchFamily="34" charset="0"/>
          <a:ea typeface="+mn-ea"/>
          <a:cs typeface="Arial" pitchFamily="34" charset="0"/>
        </a:defRPr>
      </a:lvl2pPr>
      <a:lvl3pPr marL="571500" marR="0" indent="-114300" algn="l" defTabSz="914400" rtl="0" eaLnBrk="1" fontAlgn="auto" latinLnBrk="0" hangingPunct="1">
        <a:lnSpc>
          <a:spcPct val="95000"/>
        </a:lnSpc>
        <a:spcBef>
          <a:spcPts val="300"/>
        </a:spcBef>
        <a:spcAft>
          <a:spcPts val="300"/>
        </a:spcAft>
        <a:buClr>
          <a:srgbClr val="E87722"/>
        </a:buClr>
        <a:buSzTx/>
        <a:buFont typeface="Arial" pitchFamily="34" charset="0"/>
        <a:buChar char="•"/>
        <a:tabLst/>
        <a:defRPr sz="1400" kern="1200">
          <a:solidFill>
            <a:schemeClr val="tx1"/>
          </a:solidFill>
          <a:latin typeface="Arial" pitchFamily="34" charset="0"/>
          <a:ea typeface="+mn-ea"/>
          <a:cs typeface="Arial" pitchFamily="34" charset="0"/>
        </a:defRPr>
      </a:lvl3pPr>
      <a:lvl4pPr marL="857250" marR="0" indent="-171450" algn="l" defTabSz="914400" rtl="0" eaLnBrk="1" fontAlgn="auto" latinLnBrk="0" hangingPunct="1">
        <a:lnSpc>
          <a:spcPct val="95000"/>
        </a:lnSpc>
        <a:spcBef>
          <a:spcPts val="300"/>
        </a:spcBef>
        <a:spcAft>
          <a:spcPts val="300"/>
        </a:spcAft>
        <a:buClrTx/>
        <a:buSzTx/>
        <a:buFont typeface="Arial" pitchFamily="34" charset="0"/>
        <a:buChar char="–"/>
        <a:tabLst/>
        <a:defRPr sz="1400" kern="1200">
          <a:solidFill>
            <a:schemeClr val="tx1"/>
          </a:solidFill>
          <a:latin typeface="Arial" pitchFamily="34" charset="0"/>
          <a:ea typeface="+mn-ea"/>
          <a:cs typeface="Arial" pitchFamily="34" charset="0"/>
        </a:defRPr>
      </a:lvl4pPr>
      <a:lvl5pPr marL="1028700" marR="0" indent="-114300" algn="l" defTabSz="914400" rtl="0" eaLnBrk="1" fontAlgn="auto" latinLnBrk="0" hangingPunct="1">
        <a:lnSpc>
          <a:spcPct val="95000"/>
        </a:lnSpc>
        <a:spcBef>
          <a:spcPts val="300"/>
        </a:spcBef>
        <a:spcAft>
          <a:spcPts val="300"/>
        </a:spcAft>
        <a:buClr>
          <a:srgbClr val="E87722"/>
        </a:buClr>
        <a:buSzTx/>
        <a:buFont typeface="Arial" pitchFamily="34" charset="0"/>
        <a:buChar char="•"/>
        <a:tabLst/>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Slide Number Placeholder 5"/>
          <p:cNvSpPr txBox="1">
            <a:spLocks/>
          </p:cNvSpPr>
          <p:nvPr/>
        </p:nvSpPr>
        <p:spPr>
          <a:xfrm>
            <a:off x="8229600" y="6508153"/>
            <a:ext cx="457200" cy="209550"/>
          </a:xfrm>
          <a:prstGeom prst="rect">
            <a:avLst/>
          </a:prstGeom>
        </p:spPr>
        <p:txBody>
          <a:bodyPr vert="horz" wrap="none" lIns="0" tIns="0" rIns="0" bIns="0" rtlCol="0" anchor="ctr"/>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sp>
        <p:nvSpPr>
          <p:cNvPr id="13" name="Title Placeholder 1"/>
          <p:cNvSpPr>
            <a:spLocks noGrp="1"/>
          </p:cNvSpPr>
          <p:nvPr>
            <p:ph type="title"/>
          </p:nvPr>
        </p:nvSpPr>
        <p:spPr>
          <a:xfrm>
            <a:off x="457200" y="341313"/>
            <a:ext cx="8229600" cy="369332"/>
          </a:xfrm>
          <a:prstGeom prst="rect">
            <a:avLst/>
          </a:prstGeom>
        </p:spPr>
        <p:txBody>
          <a:bodyPr vert="horz" lIns="91440" tIns="45720" rIns="91440" bIns="45720" rtlCol="0" anchor="t" anchorCtr="0">
            <a:spAutoFit/>
          </a:bodyPr>
          <a:lstStyle/>
          <a:p>
            <a:r>
              <a:rPr lang="en-US" dirty="0" smtClean="0"/>
              <a:t>Click to edit Master title style</a:t>
            </a:r>
            <a:endParaRPr lang="en-US" dirty="0"/>
          </a:p>
        </p:txBody>
      </p:sp>
      <p:cxnSp>
        <p:nvCxnSpPr>
          <p:cNvPr id="8" name="Straight Connector 7"/>
          <p:cNvCxnSpPr/>
          <p:nvPr/>
        </p:nvCxnSpPr>
        <p:spPr>
          <a:xfrm flipV="1">
            <a:off x="464427" y="6027548"/>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427" y="1089889"/>
            <a:ext cx="8217515" cy="1"/>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2359" y="6174019"/>
            <a:ext cx="1381414" cy="356443"/>
          </a:xfrm>
          <a:prstGeom prst="rect">
            <a:avLst/>
          </a:prstGeom>
        </p:spPr>
      </p:pic>
    </p:spTree>
    <p:extLst>
      <p:ext uri="{BB962C8B-B14F-4D97-AF65-F5344CB8AC3E}">
        <p14:creationId xmlns:p14="http://schemas.microsoft.com/office/powerpoint/2010/main" val="180827710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ransition>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2000" b="0" kern="1200">
          <a:solidFill>
            <a:srgbClr val="53565A"/>
          </a:solidFill>
          <a:latin typeface="Arial" pitchFamily="34" charset="0"/>
          <a:ea typeface="+mj-ea"/>
          <a:cs typeface="Arial" pitchFamily="34" charset="0"/>
        </a:defRPr>
      </a:lvl1pPr>
    </p:titleStyle>
    <p:bodyStyle>
      <a:lvl1pPr marL="171450" marR="0" indent="-171450" algn="l" defTabSz="914400" rtl="0" eaLnBrk="1" fontAlgn="auto" latinLnBrk="0" hangingPunct="1">
        <a:lnSpc>
          <a:spcPct val="95000"/>
        </a:lnSpc>
        <a:spcBef>
          <a:spcPts val="600"/>
        </a:spcBef>
        <a:spcAft>
          <a:spcPts val="300"/>
        </a:spcAft>
        <a:buClr>
          <a:srgbClr val="E87722"/>
        </a:buClr>
        <a:buSzTx/>
        <a:buFont typeface="Arial" pitchFamily="34" charset="0"/>
        <a:buChar char="•"/>
        <a:tabLst/>
        <a:defRPr sz="1800" kern="1200">
          <a:solidFill>
            <a:schemeClr val="tx1"/>
          </a:solidFill>
          <a:latin typeface="Arial" pitchFamily="34" charset="0"/>
          <a:ea typeface="+mn-ea"/>
          <a:cs typeface="Arial" pitchFamily="34" charset="0"/>
        </a:defRPr>
      </a:lvl1pPr>
      <a:lvl2pPr marL="400050" marR="0" indent="-171450" algn="l" defTabSz="914400" rtl="0" eaLnBrk="1" fontAlgn="auto" latinLnBrk="0" hangingPunct="1">
        <a:lnSpc>
          <a:spcPct val="95000"/>
        </a:lnSpc>
        <a:spcBef>
          <a:spcPts val="300"/>
        </a:spcBef>
        <a:spcAft>
          <a:spcPts val="300"/>
        </a:spcAft>
        <a:buClrTx/>
        <a:buSzTx/>
        <a:buFont typeface="Arial" pitchFamily="34" charset="0"/>
        <a:buChar char="–"/>
        <a:tabLst/>
        <a:defRPr sz="1600" kern="1200">
          <a:solidFill>
            <a:schemeClr val="tx1"/>
          </a:solidFill>
          <a:latin typeface="Arial" pitchFamily="34" charset="0"/>
          <a:ea typeface="+mn-ea"/>
          <a:cs typeface="Arial" pitchFamily="34" charset="0"/>
        </a:defRPr>
      </a:lvl2pPr>
      <a:lvl3pPr marL="571500" marR="0" indent="-114300" algn="l" defTabSz="914400" rtl="0" eaLnBrk="1" fontAlgn="auto" latinLnBrk="0" hangingPunct="1">
        <a:lnSpc>
          <a:spcPct val="95000"/>
        </a:lnSpc>
        <a:spcBef>
          <a:spcPts val="300"/>
        </a:spcBef>
        <a:spcAft>
          <a:spcPts val="300"/>
        </a:spcAft>
        <a:buClr>
          <a:srgbClr val="E87722"/>
        </a:buClr>
        <a:buSzTx/>
        <a:buFont typeface="Arial" pitchFamily="34" charset="0"/>
        <a:buChar char="•"/>
        <a:tabLst/>
        <a:defRPr sz="1400" kern="1200">
          <a:solidFill>
            <a:schemeClr val="tx1"/>
          </a:solidFill>
          <a:latin typeface="Arial" pitchFamily="34" charset="0"/>
          <a:ea typeface="+mn-ea"/>
          <a:cs typeface="Arial" pitchFamily="34" charset="0"/>
        </a:defRPr>
      </a:lvl3pPr>
      <a:lvl4pPr marL="857250" marR="0" indent="-171450" algn="l" defTabSz="914400" rtl="0" eaLnBrk="1" fontAlgn="auto" latinLnBrk="0" hangingPunct="1">
        <a:lnSpc>
          <a:spcPct val="95000"/>
        </a:lnSpc>
        <a:spcBef>
          <a:spcPts val="300"/>
        </a:spcBef>
        <a:spcAft>
          <a:spcPts val="300"/>
        </a:spcAft>
        <a:buClrTx/>
        <a:buSzTx/>
        <a:buFont typeface="Arial" pitchFamily="34" charset="0"/>
        <a:buChar char="–"/>
        <a:tabLst/>
        <a:defRPr sz="1400" kern="1200">
          <a:solidFill>
            <a:schemeClr val="tx1"/>
          </a:solidFill>
          <a:latin typeface="Arial" pitchFamily="34" charset="0"/>
          <a:ea typeface="+mn-ea"/>
          <a:cs typeface="Arial" pitchFamily="34" charset="0"/>
        </a:defRPr>
      </a:lvl4pPr>
      <a:lvl5pPr marL="1028700" marR="0" indent="-114300" algn="l" defTabSz="914400" rtl="0" eaLnBrk="1" fontAlgn="auto" latinLnBrk="0" hangingPunct="1">
        <a:lnSpc>
          <a:spcPct val="95000"/>
        </a:lnSpc>
        <a:spcBef>
          <a:spcPts val="300"/>
        </a:spcBef>
        <a:spcAft>
          <a:spcPts val="300"/>
        </a:spcAft>
        <a:buClr>
          <a:srgbClr val="E87722"/>
        </a:buClr>
        <a:buSzTx/>
        <a:buFont typeface="Arial" pitchFamily="34" charset="0"/>
        <a:buChar char="•"/>
        <a:tabLst/>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1387" y="304801"/>
            <a:ext cx="8396863" cy="620358"/>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61387" y="1354138"/>
            <a:ext cx="8396863" cy="477202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458200" y="6433445"/>
            <a:ext cx="386530" cy="247226"/>
          </a:xfrm>
          <a:prstGeom prst="rect">
            <a:avLst/>
          </a:prstGeom>
        </p:spPr>
        <p:txBody>
          <a:bodyPr vert="horz" wrap="none" lIns="0" tIns="0" rIns="0" bIns="0" rtlCol="0" anchor="ctr"/>
          <a:lstStyle>
            <a:lvl1pPr>
              <a:defRPr lang="en-US" sz="800" b="0" smtClean="0">
                <a:latin typeface="Arial" pitchFamily="34" charset="0"/>
                <a:cs typeface="Arial" pitchFamily="34" charset="0"/>
              </a:defRPr>
            </a:lvl1pPr>
          </a:lstStyle>
          <a:p>
            <a:pPr algn="r"/>
            <a:fld id="{F18F5FCC-583C-47C6-9953-2F6AD74D46AE}" type="slidenum">
              <a:rPr>
                <a:solidFill>
                  <a:srgbClr val="55565A"/>
                </a:solidFill>
              </a:rPr>
              <a:pPr algn="r"/>
              <a:t>‹#›</a:t>
            </a:fld>
            <a:endParaRPr dirty="0">
              <a:solidFill>
                <a:srgbClr val="55565A"/>
              </a:solidFill>
            </a:endParaRPr>
          </a:p>
        </p:txBody>
      </p:sp>
      <p:pic>
        <p:nvPicPr>
          <p:cNvPr id="9" name="Picture 2" descr="A:\Assets\Logos\OPTUM_Logos\~OptumRx Logos\OPTUMRx_®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792" y="6247061"/>
            <a:ext cx="1302937" cy="38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43769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Lst>
  <p:hf hdr="0" ftr="0" dt="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95000"/>
        </a:lnSpc>
        <a:spcBef>
          <a:spcPts val="2400"/>
        </a:spcBef>
        <a:spcAft>
          <a:spcPts val="600"/>
        </a:spcAft>
        <a:buFont typeface="Arial" panose="020B0604020202020204" pitchFamily="34" charset="0"/>
        <a:buNone/>
        <a:defRPr sz="2400" kern="1200">
          <a:solidFill>
            <a:schemeClr val="accent1"/>
          </a:solidFill>
          <a:latin typeface="+mn-lt"/>
          <a:ea typeface="+mn-ea"/>
          <a:cs typeface="+mn-cs"/>
        </a:defRPr>
      </a:lvl1pPr>
      <a:lvl2pPr marL="398463" indent="-171450" algn="l" defTabSz="914400" rtl="0" eaLnBrk="1" latinLnBrk="0" hangingPunct="1">
        <a:lnSpc>
          <a:spcPct val="95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628650" indent="-165100" algn="l" defTabSz="914400" rtl="0" eaLnBrk="1" latinLnBrk="0" hangingPunct="1">
        <a:lnSpc>
          <a:spcPct val="95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55663" indent="-171450" algn="l" defTabSz="914400" rtl="0" eaLnBrk="1" latinLnBrk="0" hangingPunct="1">
        <a:lnSpc>
          <a:spcPct val="95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39825" indent="-227013" algn="l" defTabSz="914400" rtl="0" eaLnBrk="1" latinLnBrk="0" hangingPunct="1">
        <a:lnSpc>
          <a:spcPct val="95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1387" y="304801"/>
            <a:ext cx="8396863" cy="620358"/>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61387" y="1354138"/>
            <a:ext cx="8396863" cy="477202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458200" y="6433445"/>
            <a:ext cx="386530" cy="247226"/>
          </a:xfrm>
          <a:prstGeom prst="rect">
            <a:avLst/>
          </a:prstGeom>
        </p:spPr>
        <p:txBody>
          <a:bodyPr vert="horz" wrap="none" lIns="0" tIns="0" rIns="0" bIns="0" rtlCol="0" anchor="ctr"/>
          <a:lstStyle>
            <a:lvl1pPr>
              <a:defRPr lang="en-US" sz="800" b="0" smtClean="0">
                <a:latin typeface="Arial" pitchFamily="34" charset="0"/>
                <a:cs typeface="Arial" pitchFamily="34" charset="0"/>
              </a:defRPr>
            </a:lvl1pPr>
          </a:lstStyle>
          <a:p>
            <a:pPr algn="r"/>
            <a:fld id="{F18F5FCC-583C-47C6-9953-2F6AD74D46AE}" type="slidenum">
              <a:rPr>
                <a:solidFill>
                  <a:srgbClr val="55565A"/>
                </a:solidFill>
              </a:rPr>
              <a:pPr algn="r"/>
              <a:t>‹#›</a:t>
            </a:fld>
            <a:endParaRPr dirty="0">
              <a:solidFill>
                <a:srgbClr val="55565A"/>
              </a:solidFill>
            </a:endParaRPr>
          </a:p>
        </p:txBody>
      </p:sp>
      <p:pic>
        <p:nvPicPr>
          <p:cNvPr id="9" name="Picture 2" descr="A:\Assets\Logos\OPTUM_Logos\~OptumRx Logos\OPTUMRx_®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792" y="6247061"/>
            <a:ext cx="1302937" cy="38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06591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Lst>
  <p:hf hdr="0" ftr="0" dt="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95000"/>
        </a:lnSpc>
        <a:spcBef>
          <a:spcPts val="2400"/>
        </a:spcBef>
        <a:spcAft>
          <a:spcPts val="600"/>
        </a:spcAft>
        <a:buFont typeface="Arial" panose="020B0604020202020204" pitchFamily="34" charset="0"/>
        <a:buNone/>
        <a:defRPr sz="2400" kern="1200">
          <a:solidFill>
            <a:schemeClr val="accent1"/>
          </a:solidFill>
          <a:latin typeface="+mn-lt"/>
          <a:ea typeface="+mn-ea"/>
          <a:cs typeface="+mn-cs"/>
        </a:defRPr>
      </a:lvl1pPr>
      <a:lvl2pPr marL="398463" indent="-171450" algn="l" defTabSz="914400" rtl="0" eaLnBrk="1" latinLnBrk="0" hangingPunct="1">
        <a:lnSpc>
          <a:spcPct val="95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628650" indent="-165100" algn="l" defTabSz="914400" rtl="0" eaLnBrk="1" latinLnBrk="0" hangingPunct="1">
        <a:lnSpc>
          <a:spcPct val="95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55663" indent="-171450" algn="l" defTabSz="914400" rtl="0" eaLnBrk="1" latinLnBrk="0" hangingPunct="1">
        <a:lnSpc>
          <a:spcPct val="95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39825" indent="-227013" algn="l" defTabSz="914400" rtl="0" eaLnBrk="1" latinLnBrk="0" hangingPunct="1">
        <a:lnSpc>
          <a:spcPct val="95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1387" y="304801"/>
            <a:ext cx="8396863" cy="620358"/>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61387" y="1354138"/>
            <a:ext cx="8396863" cy="477202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458200" y="6433445"/>
            <a:ext cx="386530" cy="247226"/>
          </a:xfrm>
          <a:prstGeom prst="rect">
            <a:avLst/>
          </a:prstGeom>
        </p:spPr>
        <p:txBody>
          <a:bodyPr vert="horz" wrap="none" lIns="0" tIns="0" rIns="0" bIns="0" rtlCol="0" anchor="ctr"/>
          <a:lstStyle>
            <a:lvl1pPr>
              <a:defRPr lang="en-US" sz="800" b="0" smtClean="0">
                <a:latin typeface="Arial" pitchFamily="34" charset="0"/>
                <a:cs typeface="Arial" pitchFamily="34" charset="0"/>
              </a:defRPr>
            </a:lvl1pPr>
          </a:lstStyle>
          <a:p>
            <a:pPr algn="r"/>
            <a:fld id="{F18F5FCC-583C-47C6-9953-2F6AD74D46AE}" type="slidenum">
              <a:rPr>
                <a:solidFill>
                  <a:srgbClr val="55565A"/>
                </a:solidFill>
              </a:rPr>
              <a:pPr algn="r"/>
              <a:t>‹#›</a:t>
            </a:fld>
            <a:endParaRPr dirty="0">
              <a:solidFill>
                <a:srgbClr val="55565A"/>
              </a:solidFill>
            </a:endParaRPr>
          </a:p>
        </p:txBody>
      </p:sp>
      <p:pic>
        <p:nvPicPr>
          <p:cNvPr id="9" name="Picture 2" descr="A:\Assets\Logos\OPTUM_Logos\~OptumRx Logos\OPTUMRx_®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792" y="6247061"/>
            <a:ext cx="1302937" cy="38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40568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Lst>
  <p:hf hdr="0" ftr="0" dt="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95000"/>
        </a:lnSpc>
        <a:spcBef>
          <a:spcPts val="2400"/>
        </a:spcBef>
        <a:spcAft>
          <a:spcPts val="600"/>
        </a:spcAft>
        <a:buFont typeface="Arial" panose="020B0604020202020204" pitchFamily="34" charset="0"/>
        <a:buNone/>
        <a:defRPr sz="2400" kern="1200">
          <a:solidFill>
            <a:schemeClr val="accent1"/>
          </a:solidFill>
          <a:latin typeface="+mn-lt"/>
          <a:ea typeface="+mn-ea"/>
          <a:cs typeface="+mn-cs"/>
        </a:defRPr>
      </a:lvl1pPr>
      <a:lvl2pPr marL="398463" indent="-171450" algn="l" defTabSz="914400" rtl="0" eaLnBrk="1" latinLnBrk="0" hangingPunct="1">
        <a:lnSpc>
          <a:spcPct val="95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628650" indent="-165100" algn="l" defTabSz="914400" rtl="0" eaLnBrk="1" latinLnBrk="0" hangingPunct="1">
        <a:lnSpc>
          <a:spcPct val="95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55663" indent="-171450" algn="l" defTabSz="914400" rtl="0" eaLnBrk="1" latinLnBrk="0" hangingPunct="1">
        <a:lnSpc>
          <a:spcPct val="95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39825" indent="-227013" algn="l" defTabSz="914400" rtl="0" eaLnBrk="1" latinLnBrk="0" hangingPunct="1">
        <a:lnSpc>
          <a:spcPct val="95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1387" y="304801"/>
            <a:ext cx="8396863" cy="620358"/>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61387" y="1354138"/>
            <a:ext cx="8396863" cy="477202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458200" y="6433445"/>
            <a:ext cx="386530" cy="247226"/>
          </a:xfrm>
          <a:prstGeom prst="rect">
            <a:avLst/>
          </a:prstGeom>
        </p:spPr>
        <p:txBody>
          <a:bodyPr vert="horz" wrap="none" lIns="0" tIns="0" rIns="0" bIns="0" rtlCol="0" anchor="ctr"/>
          <a:lstStyle>
            <a:lvl1pPr>
              <a:defRPr lang="en-US" sz="800" b="0" smtClean="0">
                <a:latin typeface="Arial" pitchFamily="34" charset="0"/>
                <a:cs typeface="Arial" pitchFamily="34" charset="0"/>
              </a:defRPr>
            </a:lvl1pPr>
          </a:lstStyle>
          <a:p>
            <a:pPr algn="r"/>
            <a:fld id="{F18F5FCC-583C-47C6-9953-2F6AD74D46AE}" type="slidenum">
              <a:rPr>
                <a:solidFill>
                  <a:srgbClr val="55565A"/>
                </a:solidFill>
              </a:rPr>
              <a:pPr algn="r"/>
              <a:t>‹#›</a:t>
            </a:fld>
            <a:endParaRPr dirty="0">
              <a:solidFill>
                <a:srgbClr val="55565A"/>
              </a:solidFill>
            </a:endParaRPr>
          </a:p>
        </p:txBody>
      </p:sp>
      <p:pic>
        <p:nvPicPr>
          <p:cNvPr id="9" name="Picture 2" descr="A:\Assets\Logos\OPTUM_Logos\~OptumRx Logos\OPTUMRx_®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8792" y="6247061"/>
            <a:ext cx="1302937" cy="38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353694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Lst>
  <p:hf hdr="0" ftr="0" dt="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95000"/>
        </a:lnSpc>
        <a:spcBef>
          <a:spcPts val="2400"/>
        </a:spcBef>
        <a:spcAft>
          <a:spcPts val="600"/>
        </a:spcAft>
        <a:buFont typeface="Arial" panose="020B0604020202020204" pitchFamily="34" charset="0"/>
        <a:buNone/>
        <a:defRPr sz="2400" kern="1200">
          <a:solidFill>
            <a:schemeClr val="accent1"/>
          </a:solidFill>
          <a:latin typeface="+mn-lt"/>
          <a:ea typeface="+mn-ea"/>
          <a:cs typeface="+mn-cs"/>
        </a:defRPr>
      </a:lvl1pPr>
      <a:lvl2pPr marL="398463" indent="-171450" algn="l" defTabSz="914400" rtl="0" eaLnBrk="1" latinLnBrk="0" hangingPunct="1">
        <a:lnSpc>
          <a:spcPct val="95000"/>
        </a:lnSpc>
        <a:spcBef>
          <a:spcPts val="0"/>
        </a:spcBef>
        <a:spcAft>
          <a:spcPts val="600"/>
        </a:spcAft>
        <a:buClr>
          <a:schemeClr val="accent1"/>
        </a:buClr>
        <a:buFont typeface="Arial" panose="020B0604020202020204" pitchFamily="34" charset="0"/>
        <a:buChar char="•"/>
        <a:defRPr sz="2000" kern="1200">
          <a:solidFill>
            <a:schemeClr val="tx1"/>
          </a:solidFill>
          <a:latin typeface="+mn-lt"/>
          <a:ea typeface="+mn-ea"/>
          <a:cs typeface="+mn-cs"/>
        </a:defRPr>
      </a:lvl2pPr>
      <a:lvl3pPr marL="628650" indent="-165100" algn="l" defTabSz="914400" rtl="0" eaLnBrk="1" latinLnBrk="0" hangingPunct="1">
        <a:lnSpc>
          <a:spcPct val="95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3pPr>
      <a:lvl4pPr marL="855663" indent="-171450" algn="l" defTabSz="914400" rtl="0" eaLnBrk="1" latinLnBrk="0" hangingPunct="1">
        <a:lnSpc>
          <a:spcPct val="95000"/>
        </a:lnSpc>
        <a:spcBef>
          <a:spcPts val="0"/>
        </a:spcBef>
        <a:spcAft>
          <a:spcPts val="400"/>
        </a:spcAft>
        <a:buFont typeface="Arial" panose="020B0604020202020204" pitchFamily="34" charset="0"/>
        <a:buChar char="•"/>
        <a:defRPr sz="1600" kern="1200">
          <a:solidFill>
            <a:schemeClr val="tx1"/>
          </a:solidFill>
          <a:latin typeface="+mn-lt"/>
          <a:ea typeface="+mn-ea"/>
          <a:cs typeface="+mn-cs"/>
        </a:defRPr>
      </a:lvl4pPr>
      <a:lvl5pPr marL="1139825" indent="-227013" algn="l" defTabSz="914400" rtl="0" eaLnBrk="1" latinLnBrk="0" hangingPunct="1">
        <a:lnSpc>
          <a:spcPct val="95000"/>
        </a:lnSpc>
        <a:spcBef>
          <a:spcPts val="0"/>
        </a:spcBef>
        <a:spcAft>
          <a:spcPts val="4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5613" y="152400"/>
            <a:ext cx="8226425" cy="611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960438"/>
            <a:ext cx="8228013" cy="521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8382000" y="6580188"/>
            <a:ext cx="30480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eaLnBrk="0" hangingPunct="0">
              <a:lnSpc>
                <a:spcPct val="100000"/>
              </a:lnSpc>
              <a:spcAft>
                <a:spcPct val="0"/>
              </a:spcAft>
              <a:buClrTx/>
              <a:buFontTx/>
              <a:buNone/>
              <a:defRPr sz="800">
                <a:latin typeface="Arial" pitchFamily="34" charset="0"/>
              </a:defRPr>
            </a:lvl1pPr>
          </a:lstStyle>
          <a:p>
            <a:pPr>
              <a:defRPr/>
            </a:pPr>
            <a:fld id="{F8BCAB39-4033-412F-B013-EF49CED2B1F7}" type="slidenum">
              <a:rPr lang="en-US">
                <a:solidFill>
                  <a:srgbClr val="63666A"/>
                </a:solidFill>
              </a:rPr>
              <a:pPr>
                <a:defRPr/>
              </a:pPr>
              <a:t>‹#›</a:t>
            </a:fld>
            <a:endParaRPr lang="en-US" dirty="0">
              <a:solidFill>
                <a:srgbClr val="63666A"/>
              </a:solidFill>
            </a:endParaRPr>
          </a:p>
        </p:txBody>
      </p:sp>
      <p:sp>
        <p:nvSpPr>
          <p:cNvPr id="1029" name="Line 9"/>
          <p:cNvSpPr>
            <a:spLocks noChangeShapeType="1"/>
          </p:cNvSpPr>
          <p:nvPr/>
        </p:nvSpPr>
        <p:spPr bwMode="auto">
          <a:xfrm>
            <a:off x="457200" y="838200"/>
            <a:ext cx="8229600" cy="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dirty="0">
              <a:solidFill>
                <a:srgbClr val="63666A"/>
              </a:solidFill>
            </a:endParaRPr>
          </a:p>
        </p:txBody>
      </p:sp>
      <p:sp>
        <p:nvSpPr>
          <p:cNvPr id="2" name="Text Box 14"/>
          <p:cNvSpPr txBox="1">
            <a:spLocks noChangeArrowheads="1"/>
          </p:cNvSpPr>
          <p:nvPr/>
        </p:nvSpPr>
        <p:spPr bwMode="auto">
          <a:xfrm>
            <a:off x="4238625" y="6580188"/>
            <a:ext cx="4062413" cy="10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lvl1pPr eaLnBrk="0" hangingPunct="0">
              <a:defRPr sz="2000">
                <a:solidFill>
                  <a:schemeClr val="tx1"/>
                </a:solidFill>
                <a:latin typeface="Arial" pitchFamily="34" charset="0"/>
                <a:ea typeface="Arial Unicode MS" pitchFamily="34" charset="-128"/>
                <a:cs typeface="Arial Unicode MS" pitchFamily="34" charset="-128"/>
              </a:defRPr>
            </a:lvl1pPr>
            <a:lvl2pPr marL="742950" indent="-285750" eaLnBrk="0" hangingPunct="0">
              <a:defRPr sz="2000">
                <a:solidFill>
                  <a:schemeClr val="tx1"/>
                </a:solidFill>
                <a:latin typeface="Arial" pitchFamily="34" charset="0"/>
                <a:ea typeface="Arial Unicode MS" pitchFamily="34" charset="-128"/>
                <a:cs typeface="Arial Unicode MS" pitchFamily="34" charset="-128"/>
              </a:defRPr>
            </a:lvl2pPr>
            <a:lvl3pPr marL="1143000" indent="-228600" eaLnBrk="0" hangingPunct="0">
              <a:defRPr sz="2000">
                <a:solidFill>
                  <a:schemeClr val="tx1"/>
                </a:solidFill>
                <a:latin typeface="Arial" pitchFamily="34" charset="0"/>
                <a:ea typeface="Arial Unicode MS" pitchFamily="34" charset="-128"/>
                <a:cs typeface="Arial Unicode MS" pitchFamily="34" charset="-128"/>
              </a:defRPr>
            </a:lvl3pPr>
            <a:lvl4pPr marL="1600200" indent="-228600" eaLnBrk="0" hangingPunct="0">
              <a:defRPr sz="2000">
                <a:solidFill>
                  <a:schemeClr val="tx1"/>
                </a:solidFill>
                <a:latin typeface="Arial" pitchFamily="34" charset="0"/>
                <a:ea typeface="Arial Unicode MS" pitchFamily="34" charset="-128"/>
                <a:cs typeface="Arial Unicode MS" pitchFamily="34" charset="-128"/>
              </a:defRPr>
            </a:lvl4pPr>
            <a:lvl5pPr marL="2057400" indent="-228600" eaLnBrk="0" hangingPunct="0">
              <a:defRPr sz="20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lnSpc>
                <a:spcPct val="95000"/>
              </a:lnSpc>
              <a:spcBef>
                <a:spcPct val="0"/>
              </a:spcBef>
              <a:spcAft>
                <a:spcPct val="35000"/>
              </a:spcAft>
              <a:buClr>
                <a:schemeClr val="accent1"/>
              </a:buClr>
              <a:buChar char="•"/>
              <a:defRPr sz="20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lnSpc>
                <a:spcPct val="95000"/>
              </a:lnSpc>
              <a:spcBef>
                <a:spcPct val="0"/>
              </a:spcBef>
              <a:spcAft>
                <a:spcPct val="35000"/>
              </a:spcAft>
              <a:buClr>
                <a:schemeClr val="accent1"/>
              </a:buClr>
              <a:buChar char="•"/>
              <a:defRPr sz="20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lnSpc>
                <a:spcPct val="95000"/>
              </a:lnSpc>
              <a:spcBef>
                <a:spcPct val="0"/>
              </a:spcBef>
              <a:spcAft>
                <a:spcPct val="35000"/>
              </a:spcAft>
              <a:buClr>
                <a:schemeClr val="accent1"/>
              </a:buClr>
              <a:buChar char="•"/>
              <a:defRPr sz="20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lnSpc>
                <a:spcPct val="95000"/>
              </a:lnSpc>
              <a:spcBef>
                <a:spcPct val="0"/>
              </a:spcBef>
              <a:spcAft>
                <a:spcPct val="35000"/>
              </a:spcAft>
              <a:buClr>
                <a:schemeClr val="accent1"/>
              </a:buClr>
              <a:buChar char="•"/>
              <a:defRPr sz="2000">
                <a:solidFill>
                  <a:schemeClr val="tx1"/>
                </a:solidFill>
                <a:latin typeface="Arial" pitchFamily="34" charset="0"/>
                <a:ea typeface="Arial Unicode MS" pitchFamily="34" charset="-128"/>
                <a:cs typeface="Arial Unicode MS" pitchFamily="34" charset="-128"/>
              </a:defRPr>
            </a:lvl9pPr>
          </a:lstStyle>
          <a:p>
            <a:pPr algn="r">
              <a:defRPr/>
            </a:pPr>
            <a:r>
              <a:rPr lang="en-US" sz="700" dirty="0" smtClean="0">
                <a:solidFill>
                  <a:srgbClr val="63666A"/>
                </a:solidFill>
              </a:rPr>
              <a:t>Confidential property of Optum. Do not distribute or reproduce without express permission from Optum.</a:t>
            </a:r>
          </a:p>
        </p:txBody>
      </p:sp>
      <p:pic>
        <p:nvPicPr>
          <p:cNvPr id="1031" name="Picture 16" descr="Optum_RGB_PP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278563"/>
            <a:ext cx="1189038"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2" descr="Optum_ColorBand-02"/>
          <p:cNvPicPr preferRelativeResize="0">
            <a:picLocks noChangeArrowheads="1"/>
          </p:cNvPicPr>
          <p:nvPr/>
        </p:nvPicPr>
        <p:blipFill>
          <a:blip r:embed="rId4">
            <a:extLst>
              <a:ext uri="{28A0092B-C50C-407E-A947-70E740481C1C}">
                <a14:useLocalDpi xmlns:a14="http://schemas.microsoft.com/office/drawing/2010/main" val="0"/>
              </a:ext>
            </a:extLst>
          </a:blip>
          <a:srcRect t="6000"/>
          <a:stretch>
            <a:fillRect/>
          </a:stretch>
        </p:blipFill>
        <p:spPr bwMode="auto">
          <a:xfrm>
            <a:off x="1484313" y="6475413"/>
            <a:ext cx="7200900" cy="4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5498836"/>
      </p:ext>
    </p:extLst>
  </p:cSld>
  <p:clrMap bg1="lt1" tx1="dk1" bg2="lt2" tx2="dk2" accent1="accent1" accent2="accent2" accent3="accent3" accent4="accent4" accent5="accent5" accent6="accent6" hlink="hlink" folHlink="folHlink"/>
  <p:sldLayoutIdLst>
    <p:sldLayoutId id="2147483714" r:id="rId1"/>
  </p:sldLayoutIdLst>
  <p:transition>
    <p:fade/>
  </p:transition>
  <p:hf hdr="0" ftr="0" dt="0"/>
  <p:txStyles>
    <p:titleStyle>
      <a:lvl1pPr algn="l" rtl="0" eaLnBrk="0" fontAlgn="base" hangingPunct="0">
        <a:lnSpc>
          <a:spcPct val="90000"/>
        </a:lnSpc>
        <a:spcBef>
          <a:spcPct val="0"/>
        </a:spcBef>
        <a:spcAft>
          <a:spcPct val="0"/>
        </a:spcAft>
        <a:defRPr sz="2400" b="1">
          <a:solidFill>
            <a:schemeClr val="tx1"/>
          </a:solidFill>
          <a:latin typeface="+mj-lt"/>
          <a:ea typeface="+mj-ea"/>
          <a:cs typeface="+mj-cs"/>
        </a:defRPr>
      </a:lvl1pPr>
      <a:lvl2pPr algn="l" rtl="0" eaLnBrk="0" fontAlgn="base" hangingPunct="0">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2pPr>
      <a:lvl3pPr algn="l" rtl="0" eaLnBrk="0" fontAlgn="base" hangingPunct="0">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3pPr>
      <a:lvl4pPr algn="l" rtl="0" eaLnBrk="0" fontAlgn="base" hangingPunct="0">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4pPr>
      <a:lvl5pPr algn="l" rtl="0" eaLnBrk="0" fontAlgn="base" hangingPunct="0">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5pPr>
      <a:lvl6pPr marL="457200" algn="l" rtl="0" fontAlgn="base">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6pPr>
      <a:lvl7pPr marL="914400" algn="l" rtl="0" fontAlgn="base">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7pPr>
      <a:lvl8pPr marL="1371600" algn="l" rtl="0" fontAlgn="base">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8pPr>
      <a:lvl9pPr marL="1828800" algn="l" rtl="0" fontAlgn="base">
        <a:lnSpc>
          <a:spcPct val="90000"/>
        </a:lnSpc>
        <a:spcBef>
          <a:spcPct val="0"/>
        </a:spcBef>
        <a:spcAft>
          <a:spcPct val="0"/>
        </a:spcAft>
        <a:defRPr sz="2400" b="1">
          <a:solidFill>
            <a:schemeClr val="tx1"/>
          </a:solidFill>
          <a:latin typeface="Arial" pitchFamily="34" charset="0"/>
          <a:ea typeface="Arial Unicode MS" pitchFamily="34" charset="-128"/>
          <a:cs typeface="Arial Unicode MS" pitchFamily="34" charset="-128"/>
        </a:defRPr>
      </a:lvl9pPr>
    </p:titleStyle>
    <p:bodyStyle>
      <a:lvl1pPr marL="168275" indent="-168275" algn="l" rtl="0" eaLnBrk="0" fontAlgn="base" hangingPunct="0">
        <a:lnSpc>
          <a:spcPct val="95000"/>
        </a:lnSpc>
        <a:spcBef>
          <a:spcPct val="0"/>
        </a:spcBef>
        <a:spcAft>
          <a:spcPct val="35000"/>
        </a:spcAft>
        <a:buClr>
          <a:schemeClr val="accent1"/>
        </a:buClr>
        <a:buChar char="•"/>
        <a:defRPr sz="2000">
          <a:solidFill>
            <a:schemeClr val="tx1"/>
          </a:solidFill>
          <a:latin typeface="+mn-lt"/>
          <a:ea typeface="+mn-ea"/>
          <a:cs typeface="+mn-cs"/>
        </a:defRPr>
      </a:lvl1pPr>
      <a:lvl2pPr marL="509588" indent="-227013" algn="l" rtl="0" eaLnBrk="0" fontAlgn="base" hangingPunct="0">
        <a:lnSpc>
          <a:spcPct val="95000"/>
        </a:lnSpc>
        <a:spcBef>
          <a:spcPct val="0"/>
        </a:spcBef>
        <a:spcAft>
          <a:spcPct val="35000"/>
        </a:spcAft>
        <a:buClr>
          <a:schemeClr val="tx1"/>
        </a:buClr>
        <a:buFont typeface="Arial" pitchFamily="34" charset="0"/>
        <a:buChar char="–"/>
        <a:defRPr sz="2000">
          <a:solidFill>
            <a:schemeClr val="tx1"/>
          </a:solidFill>
          <a:latin typeface="+mn-lt"/>
          <a:ea typeface="+mn-ea"/>
          <a:cs typeface="+mn-cs"/>
        </a:defRPr>
      </a:lvl2pPr>
      <a:lvl3pPr marL="795338" indent="-171450" algn="l" rtl="0" eaLnBrk="0" fontAlgn="base" hangingPunct="0">
        <a:lnSpc>
          <a:spcPct val="95000"/>
        </a:lnSpc>
        <a:spcBef>
          <a:spcPct val="0"/>
        </a:spcBef>
        <a:spcAft>
          <a:spcPct val="35000"/>
        </a:spcAft>
        <a:buClr>
          <a:schemeClr val="accent1"/>
        </a:buClr>
        <a:buChar char="•"/>
        <a:defRPr sz="2000">
          <a:solidFill>
            <a:schemeClr val="tx1"/>
          </a:solidFill>
          <a:latin typeface="+mn-lt"/>
          <a:ea typeface="+mn-ea"/>
          <a:cs typeface="+mn-cs"/>
        </a:defRPr>
      </a:lvl3pPr>
      <a:lvl4pPr marL="1139825" indent="-230188" algn="l" rtl="0" eaLnBrk="0" fontAlgn="base" hangingPunct="0">
        <a:lnSpc>
          <a:spcPct val="95000"/>
        </a:lnSpc>
        <a:spcBef>
          <a:spcPct val="0"/>
        </a:spcBef>
        <a:spcAft>
          <a:spcPct val="35000"/>
        </a:spcAft>
        <a:buClr>
          <a:schemeClr val="tx1"/>
        </a:buClr>
        <a:buFont typeface="Arial" pitchFamily="34" charset="0"/>
        <a:buChar char="–"/>
        <a:defRPr sz="2000">
          <a:solidFill>
            <a:schemeClr val="tx1"/>
          </a:solidFill>
          <a:latin typeface="+mn-lt"/>
          <a:ea typeface="+mn-ea"/>
          <a:cs typeface="+mn-cs"/>
        </a:defRPr>
      </a:lvl4pPr>
      <a:lvl5pPr marL="1420813" indent="-166688" algn="l" rtl="0" eaLnBrk="0" fontAlgn="base" hangingPunct="0">
        <a:lnSpc>
          <a:spcPct val="95000"/>
        </a:lnSpc>
        <a:spcBef>
          <a:spcPct val="0"/>
        </a:spcBef>
        <a:spcAft>
          <a:spcPct val="35000"/>
        </a:spcAft>
        <a:buClr>
          <a:schemeClr val="accent1"/>
        </a:buClr>
        <a:buChar char="•"/>
        <a:defRPr sz="2000">
          <a:solidFill>
            <a:schemeClr val="tx1"/>
          </a:solidFill>
          <a:latin typeface="+mn-lt"/>
          <a:ea typeface="+mn-ea"/>
          <a:cs typeface="+mn-cs"/>
        </a:defRPr>
      </a:lvl5pPr>
      <a:lvl6pPr marL="1878013" indent="-166688" algn="l" rtl="0" fontAlgn="base">
        <a:lnSpc>
          <a:spcPct val="95000"/>
        </a:lnSpc>
        <a:spcBef>
          <a:spcPct val="0"/>
        </a:spcBef>
        <a:spcAft>
          <a:spcPct val="35000"/>
        </a:spcAft>
        <a:buClr>
          <a:schemeClr val="accent1"/>
        </a:buClr>
        <a:buChar char="•"/>
        <a:defRPr sz="2000">
          <a:solidFill>
            <a:schemeClr val="tx1"/>
          </a:solidFill>
          <a:latin typeface="+mn-lt"/>
          <a:ea typeface="+mn-ea"/>
          <a:cs typeface="+mn-cs"/>
        </a:defRPr>
      </a:lvl6pPr>
      <a:lvl7pPr marL="2335213" indent="-166688" algn="l" rtl="0" fontAlgn="base">
        <a:lnSpc>
          <a:spcPct val="95000"/>
        </a:lnSpc>
        <a:spcBef>
          <a:spcPct val="0"/>
        </a:spcBef>
        <a:spcAft>
          <a:spcPct val="35000"/>
        </a:spcAft>
        <a:buClr>
          <a:schemeClr val="accent1"/>
        </a:buClr>
        <a:buChar char="•"/>
        <a:defRPr sz="2000">
          <a:solidFill>
            <a:schemeClr val="tx1"/>
          </a:solidFill>
          <a:latin typeface="+mn-lt"/>
          <a:ea typeface="+mn-ea"/>
          <a:cs typeface="+mn-cs"/>
        </a:defRPr>
      </a:lvl7pPr>
      <a:lvl8pPr marL="2792413" indent="-166688" algn="l" rtl="0" fontAlgn="base">
        <a:lnSpc>
          <a:spcPct val="95000"/>
        </a:lnSpc>
        <a:spcBef>
          <a:spcPct val="0"/>
        </a:spcBef>
        <a:spcAft>
          <a:spcPct val="35000"/>
        </a:spcAft>
        <a:buClr>
          <a:schemeClr val="accent1"/>
        </a:buClr>
        <a:buChar char="•"/>
        <a:defRPr sz="2000">
          <a:solidFill>
            <a:schemeClr val="tx1"/>
          </a:solidFill>
          <a:latin typeface="+mn-lt"/>
          <a:ea typeface="+mn-ea"/>
          <a:cs typeface="+mn-cs"/>
        </a:defRPr>
      </a:lvl8pPr>
      <a:lvl9pPr marL="3249613" indent="-166688" algn="l" rtl="0" fontAlgn="base">
        <a:lnSpc>
          <a:spcPct val="95000"/>
        </a:lnSpc>
        <a:spcBef>
          <a:spcPct val="0"/>
        </a:spcBef>
        <a:spcAft>
          <a:spcPct val="35000"/>
        </a:spcAft>
        <a:buClr>
          <a:schemeClr val="accent1"/>
        </a:buClr>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3944" y="6174622"/>
            <a:ext cx="1387578" cy="358034"/>
          </a:xfrm>
          <a:prstGeom prst="rect">
            <a:avLst/>
          </a:prstGeom>
        </p:spPr>
      </p:pic>
      <p:sp>
        <p:nvSpPr>
          <p:cNvPr id="3" name="Text Placeholder 2"/>
          <p:cNvSpPr>
            <a:spLocks noGrp="1"/>
          </p:cNvSpPr>
          <p:nvPr>
            <p:ph type="body" idx="1"/>
          </p:nvPr>
        </p:nvSpPr>
        <p:spPr>
          <a:xfrm>
            <a:off x="457199" y="1525884"/>
            <a:ext cx="8229600" cy="3821629"/>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Slide Number Placeholder 5"/>
          <p:cNvSpPr txBox="1">
            <a:spLocks/>
          </p:cNvSpPr>
          <p:nvPr/>
        </p:nvSpPr>
        <p:spPr>
          <a:xfrm>
            <a:off x="8229600" y="6508153"/>
            <a:ext cx="457200" cy="209550"/>
          </a:xfrm>
          <a:prstGeom prst="rect">
            <a:avLst/>
          </a:prstGeom>
        </p:spPr>
        <p:txBody>
          <a:bodyPr vert="horz" wrap="none" lIns="0" tIns="0" rIns="0" bIns="0" rtlCol="0" anchor="ctr"/>
          <a:lstStyle>
            <a:defPPr>
              <a:defRPr lang="en-US"/>
            </a:defPPr>
            <a:lvl1pPr marL="0" algn="r" defTabSz="914400" rtl="0" eaLnBrk="1" latinLnBrk="0" hangingPunct="1">
              <a:defRPr sz="800" b="1"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E22CD0-11F5-4647-B802-77FC0A9339C4}" type="slidenum">
              <a:rPr lang="en-US" smtClean="0">
                <a:solidFill>
                  <a:srgbClr val="53565A"/>
                </a:solidFill>
              </a:rPr>
              <a:pPr/>
              <a:t>‹#›</a:t>
            </a:fld>
            <a:endParaRPr lang="en-US" sz="900" dirty="0">
              <a:solidFill>
                <a:srgbClr val="53565A"/>
              </a:solidFill>
            </a:endParaRPr>
          </a:p>
        </p:txBody>
      </p:sp>
      <p:cxnSp>
        <p:nvCxnSpPr>
          <p:cNvPr id="4" name="Straight Connector 3"/>
          <p:cNvCxnSpPr/>
          <p:nvPr/>
        </p:nvCxnSpPr>
        <p:spPr>
          <a:xfrm flipV="1">
            <a:off x="464427" y="6018071"/>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64427" y="1143000"/>
            <a:ext cx="8217515" cy="9477"/>
          </a:xfrm>
          <a:prstGeom prst="line">
            <a:avLst/>
          </a:prstGeom>
          <a:ln w="12700">
            <a:solidFill>
              <a:srgbClr val="888B8D"/>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457200" y="274638"/>
            <a:ext cx="8229600" cy="434975"/>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extLst>
      <p:ext uri="{BB962C8B-B14F-4D97-AF65-F5344CB8AC3E}">
        <p14:creationId xmlns:p14="http://schemas.microsoft.com/office/powerpoint/2010/main" val="75983203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ransition>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2000" b="0" kern="1200">
          <a:solidFill>
            <a:schemeClr val="tx1"/>
          </a:solidFill>
          <a:latin typeface="Arial" pitchFamily="34" charset="0"/>
          <a:ea typeface="+mj-ea"/>
          <a:cs typeface="Arial" pitchFamily="34" charset="0"/>
        </a:defRPr>
      </a:lvl1pPr>
    </p:titleStyle>
    <p:bodyStyle>
      <a:lvl1pPr marL="171450" indent="-171450" algn="l" defTabSz="914400" rtl="0" eaLnBrk="1" latinLnBrk="0" hangingPunct="1">
        <a:lnSpc>
          <a:spcPct val="95000"/>
        </a:lnSpc>
        <a:spcBef>
          <a:spcPts val="600"/>
        </a:spcBef>
        <a:spcAft>
          <a:spcPts val="300"/>
        </a:spcAft>
        <a:buClr>
          <a:schemeClr val="accent1"/>
        </a:buClr>
        <a:buFont typeface="Arial" pitchFamily="34" charset="0"/>
        <a:buChar char="•"/>
        <a:defRPr sz="1800" kern="1200">
          <a:solidFill>
            <a:schemeClr val="tx1"/>
          </a:solidFill>
          <a:latin typeface="Arial" pitchFamily="34" charset="0"/>
          <a:ea typeface="+mn-ea"/>
          <a:cs typeface="Arial" pitchFamily="34" charset="0"/>
        </a:defRPr>
      </a:lvl1pPr>
      <a:lvl2pPr marL="400050" indent="-171450" algn="l" defTabSz="914400" rtl="0" eaLnBrk="1" latinLnBrk="0" hangingPunct="1">
        <a:lnSpc>
          <a:spcPct val="95000"/>
        </a:lnSpc>
        <a:spcBef>
          <a:spcPts val="300"/>
        </a:spcBef>
        <a:spcAft>
          <a:spcPts val="300"/>
        </a:spcAft>
        <a:buFont typeface="Arial" pitchFamily="34" charset="0"/>
        <a:buChar char="–"/>
        <a:defRPr sz="1600" kern="1200">
          <a:solidFill>
            <a:schemeClr val="tx1"/>
          </a:solidFill>
          <a:latin typeface="Arial" pitchFamily="34" charset="0"/>
          <a:ea typeface="+mn-ea"/>
          <a:cs typeface="Arial" pitchFamily="34" charset="0"/>
        </a:defRPr>
      </a:lvl2pPr>
      <a:lvl3pPr marL="571500" indent="-114300" algn="l" defTabSz="914400" rtl="0" eaLnBrk="1" latinLnBrk="0" hangingPunct="1">
        <a:lnSpc>
          <a:spcPct val="95000"/>
        </a:lnSpc>
        <a:spcBef>
          <a:spcPts val="300"/>
        </a:spcBef>
        <a:spcAft>
          <a:spcPts val="300"/>
        </a:spcAft>
        <a:buClr>
          <a:schemeClr val="accent1"/>
        </a:buClr>
        <a:buFont typeface="Arial" pitchFamily="34" charset="0"/>
        <a:buChar char="•"/>
        <a:defRPr sz="1400" kern="1200">
          <a:solidFill>
            <a:schemeClr val="tx1"/>
          </a:solidFill>
          <a:latin typeface="Arial" pitchFamily="34" charset="0"/>
          <a:ea typeface="+mn-ea"/>
          <a:cs typeface="Arial" pitchFamily="34" charset="0"/>
        </a:defRPr>
      </a:lvl3pPr>
      <a:lvl4pPr marL="857250" indent="-171450" algn="l" defTabSz="914400" rtl="0" eaLnBrk="1" latinLnBrk="0" hangingPunct="1">
        <a:lnSpc>
          <a:spcPct val="95000"/>
        </a:lnSpc>
        <a:spcBef>
          <a:spcPts val="300"/>
        </a:spcBef>
        <a:spcAft>
          <a:spcPts val="300"/>
        </a:spcAft>
        <a:buFont typeface="Arial" pitchFamily="34" charset="0"/>
        <a:buChar char="–"/>
        <a:defRPr sz="1400" kern="1200">
          <a:solidFill>
            <a:schemeClr val="tx1"/>
          </a:solidFill>
          <a:latin typeface="Arial" pitchFamily="34" charset="0"/>
          <a:ea typeface="+mn-ea"/>
          <a:cs typeface="Arial" pitchFamily="34" charset="0"/>
        </a:defRPr>
      </a:lvl4pPr>
      <a:lvl5pPr marL="1028700" indent="-114300" algn="l" defTabSz="914400" rtl="0" eaLnBrk="1" latinLnBrk="0" hangingPunct="1">
        <a:lnSpc>
          <a:spcPct val="95000"/>
        </a:lnSpc>
        <a:spcBef>
          <a:spcPts val="300"/>
        </a:spcBef>
        <a:spcAft>
          <a:spcPts val="300"/>
        </a:spcAft>
        <a:buClr>
          <a:schemeClr val="accent1"/>
        </a:buClr>
        <a:buFont typeface="Arial" pitchFamily="34" charset="0"/>
        <a:buChar char="•"/>
        <a:tabLst/>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jpeg"/><Relationship Id="rId1" Type="http://schemas.openxmlformats.org/officeDocument/2006/relationships/slideLayout" Target="../slideLayouts/slideLayout34.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a:xfrm>
            <a:off x="838200" y="5181600"/>
            <a:ext cx="7743517" cy="685800"/>
          </a:xfrm>
        </p:spPr>
        <p:txBody>
          <a:bodyPr anchor="t"/>
          <a:lstStyle/>
          <a:p>
            <a:r>
              <a:rPr lang="en-US" sz="2400" b="1" dirty="0" smtClean="0"/>
              <a:t>Plumbers &amp; Steamfitters Local 486</a:t>
            </a:r>
            <a:endParaRPr lang="en-US" sz="2400" b="1" dirty="0"/>
          </a:p>
        </p:txBody>
      </p:sp>
      <p:sp>
        <p:nvSpPr>
          <p:cNvPr id="4" name="Rectangle 3"/>
          <p:cNvSpPr/>
          <p:nvPr/>
        </p:nvSpPr>
        <p:spPr bwMode="auto">
          <a:xfrm>
            <a:off x="0" y="1204659"/>
            <a:ext cx="9144000" cy="3803904"/>
          </a:xfrm>
          <a:prstGeom prst="rect">
            <a:avLst/>
          </a:prstGeom>
          <a:solidFill>
            <a:schemeClr val="tx1">
              <a:lumMod val="20000"/>
              <a:lumOff val="80000"/>
            </a:schemeClr>
          </a:solidFill>
          <a:ln>
            <a:noFill/>
          </a:ln>
          <a:effectLs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smtClean="0">
              <a:solidFill>
                <a:srgbClr val="53565A"/>
              </a:solidFill>
            </a:endParaRPr>
          </a:p>
        </p:txBody>
      </p:sp>
      <p:sp>
        <p:nvSpPr>
          <p:cNvPr id="3" name="Subtitle 2"/>
          <p:cNvSpPr>
            <a:spLocks noGrp="1"/>
          </p:cNvSpPr>
          <p:nvPr>
            <p:ph type="subTitle" idx="1"/>
          </p:nvPr>
        </p:nvSpPr>
        <p:spPr>
          <a:xfrm>
            <a:off x="990600" y="6400800"/>
            <a:ext cx="7680325" cy="231775"/>
          </a:xfrm>
        </p:spPr>
        <p:txBody>
          <a:bodyPr/>
          <a:lstStyle/>
          <a:p>
            <a:r>
              <a:rPr lang="en-US" sz="1600" dirty="0" smtClean="0">
                <a:solidFill>
                  <a:srgbClr val="53565A"/>
                </a:solidFill>
              </a:rPr>
              <a:t>May 13th 2019</a:t>
            </a:r>
            <a:endParaRPr lang="en-US" sz="1600" dirty="0">
              <a:solidFill>
                <a:srgbClr val="53565A"/>
              </a:solidFill>
            </a:endParaRPr>
          </a:p>
        </p:txBody>
      </p:sp>
      <p:pic>
        <p:nvPicPr>
          <p:cNvPr id="6146" name="Picture 2" descr="http://edgeit-inc.com/wordpress/wp-content/uploads/Business-People-Around-Computer.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204659"/>
            <a:ext cx="9144000" cy="3803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408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406400"/>
            <a:ext cx="8441055" cy="6320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31069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379412"/>
            <a:ext cx="7886700" cy="505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87" y="298450"/>
            <a:ext cx="8105014" cy="59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62971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2" y="473075"/>
            <a:ext cx="7572376"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 y="455612"/>
            <a:ext cx="8115300" cy="414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 y="584200"/>
            <a:ext cx="8324756" cy="493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 y="584200"/>
            <a:ext cx="8324756" cy="493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388" y="2084172"/>
            <a:ext cx="4593012" cy="2689656"/>
          </a:xfrm>
        </p:spPr>
        <p:txBody>
          <a:bodyPr anchor="ctr"/>
          <a:lstStyle/>
          <a:p>
            <a:r>
              <a:rPr lang="en-US" sz="4400" dirty="0" smtClean="0"/>
              <a:t>Clinical Opportunity/  Diabetes Management</a:t>
            </a:r>
            <a:endParaRPr lang="en-US" sz="4400" dirty="0"/>
          </a:p>
        </p:txBody>
      </p:sp>
    </p:spTree>
    <p:extLst>
      <p:ext uri="{BB962C8B-B14F-4D97-AF65-F5344CB8AC3E}">
        <p14:creationId xmlns:p14="http://schemas.microsoft.com/office/powerpoint/2010/main" val="161789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4651925" y="1676399"/>
            <a:ext cx="3830565" cy="615553"/>
          </a:xfrm>
          <a:prstGeom prst="rect">
            <a:avLst/>
          </a:prstGeom>
          <a:noFill/>
        </p:spPr>
        <p:txBody>
          <a:bodyPr wrap="square" anchor="ctr">
            <a:spAutoFit/>
          </a:bodyPr>
          <a:lstStyle/>
          <a:p>
            <a:pPr algn="ctr">
              <a:defRPr/>
            </a:pPr>
            <a:r>
              <a:rPr lang="en-US" sz="1600" kern="0" dirty="0">
                <a:solidFill>
                  <a:srgbClr val="444444"/>
                </a:solidFill>
              </a:rPr>
              <a:t>Patients with controlled diabetes may see a </a:t>
            </a:r>
            <a:r>
              <a:rPr lang="en-US" kern="0" dirty="0">
                <a:solidFill>
                  <a:srgbClr val="008770"/>
                </a:solidFill>
              </a:rPr>
              <a:t>10% decrease in costs</a:t>
            </a:r>
            <a:r>
              <a:rPr lang="en-US" kern="0" baseline="30000" dirty="0">
                <a:solidFill>
                  <a:srgbClr val="008770"/>
                </a:solidFill>
              </a:rPr>
              <a:t>2</a:t>
            </a:r>
            <a:r>
              <a:rPr lang="en-US" kern="0" dirty="0">
                <a:solidFill>
                  <a:srgbClr val="008770"/>
                </a:solidFill>
              </a:rPr>
              <a:t> </a:t>
            </a:r>
          </a:p>
        </p:txBody>
      </p:sp>
      <p:pic>
        <p:nvPicPr>
          <p:cNvPr id="23" name="Picture 22" descr="spike_for_PPT.png"/>
          <p:cNvPicPr>
            <a:picLocks/>
          </p:cNvPicPr>
          <p:nvPr/>
        </p:nvPicPr>
        <p:blipFill>
          <a:blip r:embed="rId4" cstate="email">
            <a:alphaModFix amt="30000"/>
            <a:extLst>
              <a:ext uri="{28A0092B-C50C-407E-A947-70E740481C1C}">
                <a14:useLocalDpi xmlns:a14="http://schemas.microsoft.com/office/drawing/2010/main"/>
              </a:ext>
            </a:extLst>
          </a:blip>
          <a:stretch>
            <a:fillRect/>
          </a:stretch>
        </p:blipFill>
        <p:spPr>
          <a:xfrm rot="10800000">
            <a:off x="4411067" y="1736598"/>
            <a:ext cx="4312276" cy="675301"/>
          </a:xfrm>
          <a:prstGeom prst="rect">
            <a:avLst/>
          </a:prstGeom>
        </p:spPr>
      </p:pic>
      <p:pic>
        <p:nvPicPr>
          <p:cNvPr id="49" name="Picture 48" descr="spike_for_PPT.png"/>
          <p:cNvPicPr>
            <a:picLocks/>
          </p:cNvPicPr>
          <p:nvPr/>
        </p:nvPicPr>
        <p:blipFill>
          <a:blip r:embed="rId4" cstate="email">
            <a:alphaModFix amt="30000"/>
            <a:extLst>
              <a:ext uri="{28A0092B-C50C-407E-A947-70E740481C1C}">
                <a14:useLocalDpi xmlns:a14="http://schemas.microsoft.com/office/drawing/2010/main"/>
              </a:ext>
            </a:extLst>
          </a:blip>
          <a:stretch>
            <a:fillRect/>
          </a:stretch>
        </p:blipFill>
        <p:spPr>
          <a:xfrm>
            <a:off x="259734" y="4881680"/>
            <a:ext cx="4312276" cy="675301"/>
          </a:xfrm>
          <a:prstGeom prst="rect">
            <a:avLst/>
          </a:prstGeom>
        </p:spPr>
      </p:pic>
      <p:sp>
        <p:nvSpPr>
          <p:cNvPr id="38" name="Pentagon 37"/>
          <p:cNvSpPr/>
          <p:nvPr/>
        </p:nvSpPr>
        <p:spPr>
          <a:xfrm rot="16200000">
            <a:off x="813415" y="1621095"/>
            <a:ext cx="3200400" cy="3268860"/>
          </a:xfrm>
          <a:prstGeom prst="homePlate">
            <a:avLst>
              <a:gd name="adj" fmla="val 31134"/>
            </a:avLst>
          </a:prstGeom>
          <a:solidFill>
            <a:srgbClr val="E0E0E0"/>
          </a:solidFill>
          <a:ln w="19050" cap="flat" cmpd="sng" algn="ctr">
            <a:noFill/>
            <a:prstDash val="solid"/>
          </a:ln>
          <a:effectLst/>
        </p:spPr>
        <p:txBody>
          <a:bodyPr lIns="91440" tIns="45720" rIns="91440" bIns="45720" rtlCol="0" anchor="ctr"/>
          <a:lstStyle/>
          <a:p>
            <a:pPr algn="ctr">
              <a:defRPr/>
            </a:pPr>
            <a:endParaRPr lang="en-US" sz="1600" kern="0" dirty="0">
              <a:solidFill>
                <a:prstClr val="white"/>
              </a:solidFill>
            </a:endParaRPr>
          </a:p>
        </p:txBody>
      </p:sp>
      <p:sp>
        <p:nvSpPr>
          <p:cNvPr id="28" name="Pentagon 27"/>
          <p:cNvSpPr/>
          <p:nvPr/>
        </p:nvSpPr>
        <p:spPr>
          <a:xfrm rot="5400000" flipV="1">
            <a:off x="4895392" y="2495442"/>
            <a:ext cx="3410781" cy="3268860"/>
          </a:xfrm>
          <a:prstGeom prst="homePlate">
            <a:avLst>
              <a:gd name="adj" fmla="val 31134"/>
            </a:avLst>
          </a:prstGeom>
          <a:solidFill>
            <a:srgbClr val="E0E0E0"/>
          </a:solidFill>
          <a:ln w="19050" cap="flat" cmpd="sng" algn="ctr">
            <a:noFill/>
            <a:prstDash val="solid"/>
          </a:ln>
          <a:effectLst/>
        </p:spPr>
        <p:txBody>
          <a:bodyPr lIns="91440" tIns="45720" rIns="91440" bIns="45720" rtlCol="0" anchor="ctr"/>
          <a:lstStyle/>
          <a:p>
            <a:pPr algn="ctr">
              <a:defRPr/>
            </a:pPr>
            <a:endParaRPr lang="en-US" sz="1600" kern="0" dirty="0">
              <a:solidFill>
                <a:prstClr val="white"/>
              </a:solidFill>
            </a:endParaRPr>
          </a:p>
        </p:txBody>
      </p:sp>
      <p:sp>
        <p:nvSpPr>
          <p:cNvPr id="4" name="Text Placeholder 3"/>
          <p:cNvSpPr>
            <a:spLocks noGrp="1"/>
          </p:cNvSpPr>
          <p:nvPr>
            <p:ph type="body" sz="quarter" idx="13"/>
          </p:nvPr>
        </p:nvSpPr>
        <p:spPr>
          <a:xfrm>
            <a:off x="384256" y="1015121"/>
            <a:ext cx="8702268" cy="292744"/>
          </a:xfrm>
        </p:spPr>
        <p:txBody>
          <a:bodyPr/>
          <a:lstStyle/>
          <a:p>
            <a:r>
              <a:rPr lang="en-US" dirty="0"/>
              <a:t>Reduces disease complications and overall health care costs  </a:t>
            </a:r>
          </a:p>
        </p:txBody>
      </p:sp>
      <p:sp>
        <p:nvSpPr>
          <p:cNvPr id="8" name="Title 7"/>
          <p:cNvSpPr>
            <a:spLocks noGrp="1"/>
          </p:cNvSpPr>
          <p:nvPr>
            <p:ph type="title"/>
          </p:nvPr>
        </p:nvSpPr>
        <p:spPr>
          <a:xfrm>
            <a:off x="384258" y="441855"/>
            <a:ext cx="8396863" cy="450384"/>
          </a:xfrm>
        </p:spPr>
        <p:txBody>
          <a:bodyPr/>
          <a:lstStyle/>
          <a:p>
            <a:r>
              <a:rPr lang="en-US" dirty="0"/>
              <a:t>Controlling diabetes</a:t>
            </a:r>
            <a:endParaRPr lang="en-US" sz="1800" dirty="0">
              <a:solidFill>
                <a:srgbClr val="FF0000"/>
              </a:solidFill>
            </a:endParaRPr>
          </a:p>
        </p:txBody>
      </p:sp>
      <p:sp>
        <p:nvSpPr>
          <p:cNvPr id="27" name="Rectangle 26"/>
          <p:cNvSpPr/>
          <p:nvPr/>
        </p:nvSpPr>
        <p:spPr>
          <a:xfrm>
            <a:off x="320683" y="5116968"/>
            <a:ext cx="4195229" cy="615553"/>
          </a:xfrm>
          <a:prstGeom prst="rect">
            <a:avLst/>
          </a:prstGeom>
          <a:noFill/>
        </p:spPr>
        <p:txBody>
          <a:bodyPr wrap="square" anchor="ctr">
            <a:spAutoFit/>
          </a:bodyPr>
          <a:lstStyle/>
          <a:p>
            <a:pPr algn="ctr">
              <a:defRPr/>
            </a:pPr>
            <a:r>
              <a:rPr lang="en-US" sz="1600" kern="0" dirty="0">
                <a:solidFill>
                  <a:srgbClr val="444444"/>
                </a:solidFill>
              </a:rPr>
              <a:t>Average cost for diabetic members </a:t>
            </a:r>
            <a:br>
              <a:rPr lang="en-US" sz="1600" kern="0" dirty="0">
                <a:solidFill>
                  <a:srgbClr val="444444"/>
                </a:solidFill>
              </a:rPr>
            </a:br>
            <a:r>
              <a:rPr lang="en-US" sz="1600" kern="0" dirty="0">
                <a:solidFill>
                  <a:srgbClr val="444444"/>
                </a:solidFill>
              </a:rPr>
              <a:t>is </a:t>
            </a:r>
            <a:r>
              <a:rPr lang="en-US" kern="0" dirty="0">
                <a:solidFill>
                  <a:srgbClr val="E87722"/>
                </a:solidFill>
              </a:rPr>
              <a:t>~$17,000 per year</a:t>
            </a:r>
            <a:r>
              <a:rPr lang="en-US" kern="0" baseline="30000" dirty="0">
                <a:solidFill>
                  <a:srgbClr val="E87722"/>
                </a:solidFill>
              </a:rPr>
              <a:t>1</a:t>
            </a:r>
            <a:r>
              <a:rPr lang="en-US" kern="0" dirty="0">
                <a:solidFill>
                  <a:srgbClr val="E87722"/>
                </a:solidFill>
              </a:rPr>
              <a:t> </a:t>
            </a:r>
            <a:endParaRPr lang="en-US" sz="1600" kern="0" dirty="0">
              <a:solidFill>
                <a:srgbClr val="E87722"/>
              </a:solidFill>
            </a:endParaRPr>
          </a:p>
        </p:txBody>
      </p:sp>
      <p:sp>
        <p:nvSpPr>
          <p:cNvPr id="37" name="Rectangle 36"/>
          <p:cNvSpPr/>
          <p:nvPr/>
        </p:nvSpPr>
        <p:spPr>
          <a:xfrm>
            <a:off x="584815" y="4855726"/>
            <a:ext cx="365760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9" name="TextBox 38"/>
          <p:cNvSpPr txBox="1"/>
          <p:nvPr/>
        </p:nvSpPr>
        <p:spPr>
          <a:xfrm>
            <a:off x="908790" y="2588581"/>
            <a:ext cx="3139257" cy="1908215"/>
          </a:xfrm>
          <a:prstGeom prst="rect">
            <a:avLst/>
          </a:prstGeom>
          <a:noFill/>
        </p:spPr>
        <p:txBody>
          <a:bodyPr wrap="square" lIns="0" tIns="0" rIns="0" bIns="0">
            <a:spAutoFit/>
          </a:bodyPr>
          <a:lstStyle/>
          <a:p>
            <a:pPr algn="ctr">
              <a:spcAft>
                <a:spcPts val="600"/>
              </a:spcAft>
              <a:defRPr/>
            </a:pPr>
            <a:r>
              <a:rPr lang="en-US" sz="1600" kern="0" dirty="0">
                <a:solidFill>
                  <a:srgbClr val="E87722"/>
                </a:solidFill>
              </a:rPr>
              <a:t>People with diagnosed diabetes</a:t>
            </a:r>
            <a:r>
              <a:rPr lang="en-US" sz="1400" b="1" kern="0" dirty="0">
                <a:solidFill>
                  <a:srgbClr val="E87722"/>
                </a:solidFill>
              </a:rPr>
              <a:t> </a:t>
            </a:r>
          </a:p>
          <a:p>
            <a:pPr marL="292100" indent="-173038">
              <a:spcAft>
                <a:spcPts val="300"/>
              </a:spcAft>
              <a:buFont typeface="Arial" panose="020B0604020202020204" pitchFamily="34" charset="0"/>
              <a:buChar char="•"/>
              <a:defRPr/>
            </a:pPr>
            <a:r>
              <a:rPr lang="en-US" sz="1400" kern="0" dirty="0">
                <a:solidFill>
                  <a:srgbClr val="444444"/>
                </a:solidFill>
              </a:rPr>
              <a:t>Take more prescription drugs</a:t>
            </a:r>
          </a:p>
          <a:p>
            <a:pPr marL="292100" indent="-173038">
              <a:spcAft>
                <a:spcPts val="300"/>
              </a:spcAft>
              <a:buFont typeface="Arial" panose="020B0604020202020204" pitchFamily="34" charset="0"/>
              <a:buChar char="•"/>
              <a:defRPr/>
            </a:pPr>
            <a:r>
              <a:rPr lang="en-US" sz="1400" kern="0" dirty="0">
                <a:solidFill>
                  <a:srgbClr val="444444"/>
                </a:solidFill>
              </a:rPr>
              <a:t>Visit doctor offices and emergency </a:t>
            </a:r>
            <a:br>
              <a:rPr lang="en-US" sz="1400" kern="0" dirty="0">
                <a:solidFill>
                  <a:srgbClr val="444444"/>
                </a:solidFill>
              </a:rPr>
            </a:br>
            <a:r>
              <a:rPr lang="en-US" sz="1400" kern="0" dirty="0">
                <a:solidFill>
                  <a:srgbClr val="444444"/>
                </a:solidFill>
              </a:rPr>
              <a:t>rooms more frequently</a:t>
            </a:r>
            <a:r>
              <a:rPr lang="en-US" sz="1400" kern="0" baseline="30000" dirty="0">
                <a:solidFill>
                  <a:srgbClr val="444444"/>
                </a:solidFill>
              </a:rPr>
              <a:t>1</a:t>
            </a:r>
          </a:p>
          <a:p>
            <a:pPr marL="292100" indent="-173038">
              <a:spcAft>
                <a:spcPts val="300"/>
              </a:spcAft>
              <a:buFont typeface="Arial" panose="020B0604020202020204" pitchFamily="34" charset="0"/>
              <a:buChar char="•"/>
              <a:defRPr/>
            </a:pPr>
            <a:r>
              <a:rPr lang="en-US" sz="1400" kern="0" dirty="0">
                <a:solidFill>
                  <a:srgbClr val="444444"/>
                </a:solidFill>
              </a:rPr>
              <a:t>May also have cardiovascular, kidney or eye disease, cancer, obesity, hypertension, fractures </a:t>
            </a:r>
            <a:br>
              <a:rPr lang="en-US" sz="1400" kern="0" dirty="0">
                <a:solidFill>
                  <a:srgbClr val="444444"/>
                </a:solidFill>
              </a:rPr>
            </a:br>
            <a:r>
              <a:rPr lang="en-US" sz="1400" kern="0" dirty="0">
                <a:solidFill>
                  <a:srgbClr val="444444"/>
                </a:solidFill>
              </a:rPr>
              <a:t>or amputations</a:t>
            </a:r>
          </a:p>
        </p:txBody>
      </p:sp>
      <p:sp>
        <p:nvSpPr>
          <p:cNvPr id="41" name="Rectangle 40"/>
          <p:cNvSpPr/>
          <p:nvPr/>
        </p:nvSpPr>
        <p:spPr>
          <a:xfrm>
            <a:off x="4827745" y="2397049"/>
            <a:ext cx="3657600" cy="27432"/>
          </a:xfrm>
          <a:prstGeom prst="rect">
            <a:avLst/>
          </a:prstGeom>
          <a:solidFill>
            <a:srgbClr val="008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grpSp>
        <p:nvGrpSpPr>
          <p:cNvPr id="42" name="Group 41"/>
          <p:cNvGrpSpPr/>
          <p:nvPr/>
        </p:nvGrpSpPr>
        <p:grpSpPr>
          <a:xfrm>
            <a:off x="2108790" y="1904999"/>
            <a:ext cx="552698" cy="440395"/>
            <a:chOff x="12758738" y="2847975"/>
            <a:chExt cx="730250" cy="655638"/>
          </a:xfrm>
          <a:solidFill>
            <a:schemeClr val="accent1"/>
          </a:solidFill>
        </p:grpSpPr>
        <p:sp>
          <p:nvSpPr>
            <p:cNvPr id="43" name="Freeform 29"/>
            <p:cNvSpPr>
              <a:spLocks noEditPoints="1"/>
            </p:cNvSpPr>
            <p:nvPr/>
          </p:nvSpPr>
          <p:spPr bwMode="auto">
            <a:xfrm>
              <a:off x="12758738" y="2847975"/>
              <a:ext cx="730250" cy="655638"/>
            </a:xfrm>
            <a:custGeom>
              <a:avLst/>
              <a:gdLst>
                <a:gd name="T0" fmla="*/ 132 w 137"/>
                <a:gd name="T1" fmla="*/ 115 h 123"/>
                <a:gd name="T2" fmla="*/ 126 w 137"/>
                <a:gd name="T3" fmla="*/ 118 h 123"/>
                <a:gd name="T4" fmla="*/ 11 w 137"/>
                <a:gd name="T5" fmla="*/ 118 h 123"/>
                <a:gd name="T6" fmla="*/ 6 w 137"/>
                <a:gd name="T7" fmla="*/ 115 h 123"/>
                <a:gd name="T8" fmla="*/ 6 w 137"/>
                <a:gd name="T9" fmla="*/ 109 h 123"/>
                <a:gd name="T10" fmla="*/ 63 w 137"/>
                <a:gd name="T11" fmla="*/ 8 h 123"/>
                <a:gd name="T12" fmla="*/ 69 w 137"/>
                <a:gd name="T13" fmla="*/ 5 h 123"/>
                <a:gd name="T14" fmla="*/ 74 w 137"/>
                <a:gd name="T15" fmla="*/ 8 h 123"/>
                <a:gd name="T16" fmla="*/ 132 w 137"/>
                <a:gd name="T17" fmla="*/ 109 h 123"/>
                <a:gd name="T18" fmla="*/ 132 w 137"/>
                <a:gd name="T19" fmla="*/ 115 h 123"/>
                <a:gd name="T20" fmla="*/ 136 w 137"/>
                <a:gd name="T21" fmla="*/ 107 h 123"/>
                <a:gd name="T22" fmla="*/ 78 w 137"/>
                <a:gd name="T23" fmla="*/ 6 h 123"/>
                <a:gd name="T24" fmla="*/ 69 w 137"/>
                <a:gd name="T25" fmla="*/ 0 h 123"/>
                <a:gd name="T26" fmla="*/ 60 w 137"/>
                <a:gd name="T27" fmla="*/ 6 h 123"/>
                <a:gd name="T28" fmla="*/ 2 w 137"/>
                <a:gd name="T29" fmla="*/ 107 h 123"/>
                <a:gd name="T30" fmla="*/ 2 w 137"/>
                <a:gd name="T31" fmla="*/ 118 h 123"/>
                <a:gd name="T32" fmla="*/ 11 w 137"/>
                <a:gd name="T33" fmla="*/ 123 h 123"/>
                <a:gd name="T34" fmla="*/ 126 w 137"/>
                <a:gd name="T35" fmla="*/ 123 h 123"/>
                <a:gd name="T36" fmla="*/ 136 w 137"/>
                <a:gd name="T37" fmla="*/ 118 h 123"/>
                <a:gd name="T38" fmla="*/ 136 w 137"/>
                <a:gd name="T39" fmla="*/ 10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7" h="123">
                  <a:moveTo>
                    <a:pt x="132" y="115"/>
                  </a:moveTo>
                  <a:cubicBezTo>
                    <a:pt x="131" y="117"/>
                    <a:pt x="129" y="118"/>
                    <a:pt x="126" y="118"/>
                  </a:cubicBezTo>
                  <a:cubicBezTo>
                    <a:pt x="11" y="118"/>
                    <a:pt x="11" y="118"/>
                    <a:pt x="11" y="118"/>
                  </a:cubicBezTo>
                  <a:cubicBezTo>
                    <a:pt x="9" y="118"/>
                    <a:pt x="7" y="117"/>
                    <a:pt x="6" y="115"/>
                  </a:cubicBezTo>
                  <a:cubicBezTo>
                    <a:pt x="5" y="113"/>
                    <a:pt x="5" y="111"/>
                    <a:pt x="6" y="109"/>
                  </a:cubicBezTo>
                  <a:cubicBezTo>
                    <a:pt x="63" y="8"/>
                    <a:pt x="63" y="8"/>
                    <a:pt x="63" y="8"/>
                  </a:cubicBezTo>
                  <a:cubicBezTo>
                    <a:pt x="65" y="6"/>
                    <a:pt x="66" y="5"/>
                    <a:pt x="69" y="5"/>
                  </a:cubicBezTo>
                  <a:cubicBezTo>
                    <a:pt x="71" y="5"/>
                    <a:pt x="73" y="6"/>
                    <a:pt x="74" y="8"/>
                  </a:cubicBezTo>
                  <a:cubicBezTo>
                    <a:pt x="132" y="109"/>
                    <a:pt x="132" y="109"/>
                    <a:pt x="132" y="109"/>
                  </a:cubicBezTo>
                  <a:cubicBezTo>
                    <a:pt x="133" y="111"/>
                    <a:pt x="133" y="113"/>
                    <a:pt x="132" y="115"/>
                  </a:cubicBezTo>
                  <a:moveTo>
                    <a:pt x="136" y="107"/>
                  </a:moveTo>
                  <a:cubicBezTo>
                    <a:pt x="78" y="6"/>
                    <a:pt x="78" y="6"/>
                    <a:pt x="78" y="6"/>
                  </a:cubicBezTo>
                  <a:cubicBezTo>
                    <a:pt x="76" y="2"/>
                    <a:pt x="73" y="0"/>
                    <a:pt x="69" y="0"/>
                  </a:cubicBezTo>
                  <a:cubicBezTo>
                    <a:pt x="65" y="0"/>
                    <a:pt x="61" y="2"/>
                    <a:pt x="60" y="6"/>
                  </a:cubicBezTo>
                  <a:cubicBezTo>
                    <a:pt x="2" y="107"/>
                    <a:pt x="2" y="107"/>
                    <a:pt x="2" y="107"/>
                  </a:cubicBezTo>
                  <a:cubicBezTo>
                    <a:pt x="0" y="110"/>
                    <a:pt x="0" y="114"/>
                    <a:pt x="2" y="118"/>
                  </a:cubicBezTo>
                  <a:cubicBezTo>
                    <a:pt x="4" y="121"/>
                    <a:pt x="7" y="123"/>
                    <a:pt x="11" y="123"/>
                  </a:cubicBezTo>
                  <a:cubicBezTo>
                    <a:pt x="126" y="123"/>
                    <a:pt x="126" y="123"/>
                    <a:pt x="126" y="123"/>
                  </a:cubicBezTo>
                  <a:cubicBezTo>
                    <a:pt x="130" y="123"/>
                    <a:pt x="134" y="121"/>
                    <a:pt x="136" y="118"/>
                  </a:cubicBezTo>
                  <a:cubicBezTo>
                    <a:pt x="137" y="114"/>
                    <a:pt x="137" y="110"/>
                    <a:pt x="136"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44" name="Freeform 30"/>
            <p:cNvSpPr>
              <a:spLocks/>
            </p:cNvSpPr>
            <p:nvPr/>
          </p:nvSpPr>
          <p:spPr bwMode="auto">
            <a:xfrm>
              <a:off x="13088938" y="3327400"/>
              <a:ext cx="74612" cy="74613"/>
            </a:xfrm>
            <a:custGeom>
              <a:avLst/>
              <a:gdLst>
                <a:gd name="T0" fmla="*/ 7 w 14"/>
                <a:gd name="T1" fmla="*/ 0 h 14"/>
                <a:gd name="T2" fmla="*/ 2 w 14"/>
                <a:gd name="T3" fmla="*/ 2 h 14"/>
                <a:gd name="T4" fmla="*/ 0 w 14"/>
                <a:gd name="T5" fmla="*/ 7 h 14"/>
                <a:gd name="T6" fmla="*/ 2 w 14"/>
                <a:gd name="T7" fmla="*/ 12 h 14"/>
                <a:gd name="T8" fmla="*/ 7 w 14"/>
                <a:gd name="T9" fmla="*/ 14 h 14"/>
                <a:gd name="T10" fmla="*/ 12 w 14"/>
                <a:gd name="T11" fmla="*/ 12 h 14"/>
                <a:gd name="T12" fmla="*/ 14 w 14"/>
                <a:gd name="T13" fmla="*/ 7 h 14"/>
                <a:gd name="T14" fmla="*/ 12 w 14"/>
                <a:gd name="T15" fmla="*/ 2 h 14"/>
                <a:gd name="T16" fmla="*/ 7 w 14"/>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7" y="0"/>
                  </a:moveTo>
                  <a:cubicBezTo>
                    <a:pt x="5" y="0"/>
                    <a:pt x="3" y="1"/>
                    <a:pt x="2" y="2"/>
                  </a:cubicBezTo>
                  <a:cubicBezTo>
                    <a:pt x="0" y="4"/>
                    <a:pt x="0" y="5"/>
                    <a:pt x="0" y="7"/>
                  </a:cubicBezTo>
                  <a:cubicBezTo>
                    <a:pt x="0" y="9"/>
                    <a:pt x="0" y="11"/>
                    <a:pt x="2" y="12"/>
                  </a:cubicBezTo>
                  <a:cubicBezTo>
                    <a:pt x="3" y="14"/>
                    <a:pt x="5" y="14"/>
                    <a:pt x="7" y="14"/>
                  </a:cubicBezTo>
                  <a:cubicBezTo>
                    <a:pt x="9" y="14"/>
                    <a:pt x="10" y="14"/>
                    <a:pt x="12" y="12"/>
                  </a:cubicBezTo>
                  <a:cubicBezTo>
                    <a:pt x="13" y="11"/>
                    <a:pt x="14" y="9"/>
                    <a:pt x="14" y="7"/>
                  </a:cubicBezTo>
                  <a:cubicBezTo>
                    <a:pt x="14" y="5"/>
                    <a:pt x="13" y="4"/>
                    <a:pt x="12"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45" name="Freeform 31"/>
            <p:cNvSpPr>
              <a:spLocks/>
            </p:cNvSpPr>
            <p:nvPr/>
          </p:nvSpPr>
          <p:spPr bwMode="auto">
            <a:xfrm>
              <a:off x="13088938" y="3017838"/>
              <a:ext cx="74612" cy="266700"/>
            </a:xfrm>
            <a:custGeom>
              <a:avLst/>
              <a:gdLst>
                <a:gd name="T0" fmla="*/ 7 w 14"/>
                <a:gd name="T1" fmla="*/ 0 h 50"/>
                <a:gd name="T2" fmla="*/ 2 w 14"/>
                <a:gd name="T3" fmla="*/ 3 h 50"/>
                <a:gd name="T4" fmla="*/ 0 w 14"/>
                <a:gd name="T5" fmla="*/ 9 h 50"/>
                <a:gd name="T6" fmla="*/ 0 w 14"/>
                <a:gd name="T7" fmla="*/ 18 h 50"/>
                <a:gd name="T8" fmla="*/ 2 w 14"/>
                <a:gd name="T9" fmla="*/ 41 h 50"/>
                <a:gd name="T10" fmla="*/ 3 w 14"/>
                <a:gd name="T11" fmla="*/ 48 h 50"/>
                <a:gd name="T12" fmla="*/ 6 w 14"/>
                <a:gd name="T13" fmla="*/ 50 h 50"/>
                <a:gd name="T14" fmla="*/ 10 w 14"/>
                <a:gd name="T15" fmla="*/ 48 h 50"/>
                <a:gd name="T16" fmla="*/ 11 w 14"/>
                <a:gd name="T17" fmla="*/ 41 h 50"/>
                <a:gd name="T18" fmla="*/ 13 w 14"/>
                <a:gd name="T19" fmla="*/ 18 h 50"/>
                <a:gd name="T20" fmla="*/ 14 w 14"/>
                <a:gd name="T21" fmla="*/ 11 h 50"/>
                <a:gd name="T22" fmla="*/ 12 w 14"/>
                <a:gd name="T23" fmla="*/ 3 h 50"/>
                <a:gd name="T24" fmla="*/ 7 w 14"/>
                <a:gd name="T2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50">
                  <a:moveTo>
                    <a:pt x="7" y="0"/>
                  </a:moveTo>
                  <a:cubicBezTo>
                    <a:pt x="5" y="0"/>
                    <a:pt x="3" y="1"/>
                    <a:pt x="2" y="3"/>
                  </a:cubicBezTo>
                  <a:cubicBezTo>
                    <a:pt x="0" y="4"/>
                    <a:pt x="0" y="6"/>
                    <a:pt x="0" y="9"/>
                  </a:cubicBezTo>
                  <a:cubicBezTo>
                    <a:pt x="0" y="11"/>
                    <a:pt x="0" y="14"/>
                    <a:pt x="0" y="18"/>
                  </a:cubicBezTo>
                  <a:cubicBezTo>
                    <a:pt x="2" y="41"/>
                    <a:pt x="2" y="41"/>
                    <a:pt x="2" y="41"/>
                  </a:cubicBezTo>
                  <a:cubicBezTo>
                    <a:pt x="2" y="44"/>
                    <a:pt x="2" y="46"/>
                    <a:pt x="3" y="48"/>
                  </a:cubicBezTo>
                  <a:cubicBezTo>
                    <a:pt x="4" y="49"/>
                    <a:pt x="5" y="50"/>
                    <a:pt x="6" y="50"/>
                  </a:cubicBezTo>
                  <a:cubicBezTo>
                    <a:pt x="8" y="50"/>
                    <a:pt x="9" y="49"/>
                    <a:pt x="10" y="48"/>
                  </a:cubicBezTo>
                  <a:cubicBezTo>
                    <a:pt x="11" y="46"/>
                    <a:pt x="11" y="44"/>
                    <a:pt x="11" y="41"/>
                  </a:cubicBezTo>
                  <a:cubicBezTo>
                    <a:pt x="13" y="18"/>
                    <a:pt x="13" y="18"/>
                    <a:pt x="13" y="18"/>
                  </a:cubicBezTo>
                  <a:cubicBezTo>
                    <a:pt x="14" y="16"/>
                    <a:pt x="14" y="13"/>
                    <a:pt x="14" y="11"/>
                  </a:cubicBezTo>
                  <a:cubicBezTo>
                    <a:pt x="14" y="8"/>
                    <a:pt x="13" y="5"/>
                    <a:pt x="12" y="3"/>
                  </a:cubicBezTo>
                  <a:cubicBezTo>
                    <a:pt x="11" y="1"/>
                    <a:pt x="10"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nvGrpSpPr>
          <p:cNvPr id="46" name="Group 45"/>
          <p:cNvGrpSpPr/>
          <p:nvPr/>
        </p:nvGrpSpPr>
        <p:grpSpPr>
          <a:xfrm>
            <a:off x="6339687" y="5040768"/>
            <a:ext cx="518315" cy="521831"/>
            <a:chOff x="12552363" y="4065588"/>
            <a:chExt cx="739775" cy="739775"/>
          </a:xfrm>
          <a:solidFill>
            <a:srgbClr val="008770"/>
          </a:solidFill>
        </p:grpSpPr>
        <p:sp>
          <p:nvSpPr>
            <p:cNvPr id="47" name="Freeform 44"/>
            <p:cNvSpPr>
              <a:spLocks noEditPoints="1"/>
            </p:cNvSpPr>
            <p:nvPr/>
          </p:nvSpPr>
          <p:spPr bwMode="auto">
            <a:xfrm>
              <a:off x="12552363" y="4065588"/>
              <a:ext cx="739775" cy="739775"/>
            </a:xfrm>
            <a:custGeom>
              <a:avLst/>
              <a:gdLst>
                <a:gd name="T0" fmla="*/ 70 w 139"/>
                <a:gd name="T1" fmla="*/ 135 h 139"/>
                <a:gd name="T2" fmla="*/ 4 w 139"/>
                <a:gd name="T3" fmla="*/ 70 h 139"/>
                <a:gd name="T4" fmla="*/ 70 w 139"/>
                <a:gd name="T5" fmla="*/ 4 h 139"/>
                <a:gd name="T6" fmla="*/ 135 w 139"/>
                <a:gd name="T7" fmla="*/ 70 h 139"/>
                <a:gd name="T8" fmla="*/ 70 w 139"/>
                <a:gd name="T9" fmla="*/ 135 h 139"/>
                <a:gd name="T10" fmla="*/ 70 w 139"/>
                <a:gd name="T11" fmla="*/ 0 h 139"/>
                <a:gd name="T12" fmla="*/ 0 w 139"/>
                <a:gd name="T13" fmla="*/ 70 h 139"/>
                <a:gd name="T14" fmla="*/ 70 w 139"/>
                <a:gd name="T15" fmla="*/ 139 h 139"/>
                <a:gd name="T16" fmla="*/ 139 w 139"/>
                <a:gd name="T17" fmla="*/ 70 h 139"/>
                <a:gd name="T18" fmla="*/ 70 w 139"/>
                <a:gd name="T1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39">
                  <a:moveTo>
                    <a:pt x="70" y="135"/>
                  </a:moveTo>
                  <a:cubicBezTo>
                    <a:pt x="34" y="135"/>
                    <a:pt x="4" y="106"/>
                    <a:pt x="4" y="70"/>
                  </a:cubicBezTo>
                  <a:cubicBezTo>
                    <a:pt x="4" y="34"/>
                    <a:pt x="34" y="4"/>
                    <a:pt x="70" y="4"/>
                  </a:cubicBezTo>
                  <a:cubicBezTo>
                    <a:pt x="106" y="4"/>
                    <a:pt x="135" y="34"/>
                    <a:pt x="135" y="70"/>
                  </a:cubicBezTo>
                  <a:cubicBezTo>
                    <a:pt x="135" y="106"/>
                    <a:pt x="106" y="135"/>
                    <a:pt x="70" y="135"/>
                  </a:cubicBezTo>
                  <a:moveTo>
                    <a:pt x="70" y="0"/>
                  </a:moveTo>
                  <a:cubicBezTo>
                    <a:pt x="31" y="0"/>
                    <a:pt x="0" y="31"/>
                    <a:pt x="0" y="70"/>
                  </a:cubicBezTo>
                  <a:cubicBezTo>
                    <a:pt x="0" y="108"/>
                    <a:pt x="31" y="139"/>
                    <a:pt x="70" y="139"/>
                  </a:cubicBezTo>
                  <a:cubicBezTo>
                    <a:pt x="108" y="139"/>
                    <a:pt x="139" y="108"/>
                    <a:pt x="139" y="70"/>
                  </a:cubicBezTo>
                  <a:cubicBezTo>
                    <a:pt x="139" y="31"/>
                    <a:pt x="108" y="0"/>
                    <a:pt x="7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48" name="Freeform 45"/>
            <p:cNvSpPr>
              <a:spLocks/>
            </p:cNvSpPr>
            <p:nvPr/>
          </p:nvSpPr>
          <p:spPr bwMode="auto">
            <a:xfrm>
              <a:off x="12701588" y="4278313"/>
              <a:ext cx="447675" cy="314325"/>
            </a:xfrm>
            <a:custGeom>
              <a:avLst/>
              <a:gdLst>
                <a:gd name="T0" fmla="*/ 94 w 282"/>
                <a:gd name="T1" fmla="*/ 178 h 198"/>
                <a:gd name="T2" fmla="*/ 10 w 282"/>
                <a:gd name="T3" fmla="*/ 91 h 198"/>
                <a:gd name="T4" fmla="*/ 0 w 282"/>
                <a:gd name="T5" fmla="*/ 104 h 198"/>
                <a:gd name="T6" fmla="*/ 94 w 282"/>
                <a:gd name="T7" fmla="*/ 198 h 198"/>
                <a:gd name="T8" fmla="*/ 282 w 282"/>
                <a:gd name="T9" fmla="*/ 10 h 198"/>
                <a:gd name="T10" fmla="*/ 272 w 282"/>
                <a:gd name="T11" fmla="*/ 0 h 198"/>
                <a:gd name="T12" fmla="*/ 94 w 282"/>
                <a:gd name="T13" fmla="*/ 178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94" y="178"/>
                  </a:moveTo>
                  <a:lnTo>
                    <a:pt x="10" y="91"/>
                  </a:lnTo>
                  <a:lnTo>
                    <a:pt x="0" y="104"/>
                  </a:lnTo>
                  <a:lnTo>
                    <a:pt x="94" y="198"/>
                  </a:lnTo>
                  <a:lnTo>
                    <a:pt x="282" y="10"/>
                  </a:lnTo>
                  <a:lnTo>
                    <a:pt x="272" y="0"/>
                  </a:lnTo>
                  <a:lnTo>
                    <a:pt x="94"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sp>
        <p:nvSpPr>
          <p:cNvPr id="24" name="TextBox 23"/>
          <p:cNvSpPr txBox="1"/>
          <p:nvPr/>
        </p:nvSpPr>
        <p:spPr>
          <a:xfrm>
            <a:off x="5178426" y="2588579"/>
            <a:ext cx="2912176" cy="2593018"/>
          </a:xfrm>
          <a:prstGeom prst="rect">
            <a:avLst/>
          </a:prstGeom>
          <a:noFill/>
        </p:spPr>
        <p:txBody>
          <a:bodyPr wrap="square" lIns="0" tIns="0" rIns="0" bIns="0">
            <a:spAutoFit/>
          </a:bodyPr>
          <a:lstStyle/>
          <a:p>
            <a:pPr>
              <a:spcAft>
                <a:spcPts val="300"/>
              </a:spcAft>
              <a:defRPr/>
            </a:pPr>
            <a:r>
              <a:rPr lang="en-US" sz="1600" kern="0" dirty="0">
                <a:solidFill>
                  <a:srgbClr val="008770"/>
                </a:solidFill>
              </a:rPr>
              <a:t>People with controlled diabetes are more likely to: </a:t>
            </a:r>
          </a:p>
          <a:p>
            <a:pPr marL="292100" indent="-173038">
              <a:spcAft>
                <a:spcPts val="300"/>
              </a:spcAft>
              <a:buFont typeface="Arial" panose="020B0604020202020204" pitchFamily="34" charset="0"/>
              <a:buChar char="•"/>
              <a:defRPr/>
            </a:pPr>
            <a:r>
              <a:rPr lang="en-US" sz="1400" kern="0" dirty="0">
                <a:solidFill>
                  <a:srgbClr val="444444"/>
                </a:solidFill>
              </a:rPr>
              <a:t>Have fewer hospitalization </a:t>
            </a:r>
            <a:br>
              <a:rPr lang="en-US" sz="1400" kern="0" dirty="0">
                <a:solidFill>
                  <a:srgbClr val="444444"/>
                </a:solidFill>
              </a:rPr>
            </a:br>
            <a:r>
              <a:rPr lang="en-US" sz="1400" kern="0" dirty="0">
                <a:solidFill>
                  <a:srgbClr val="444444"/>
                </a:solidFill>
              </a:rPr>
              <a:t>and emergency room visits</a:t>
            </a:r>
          </a:p>
          <a:p>
            <a:pPr marL="292100" indent="-173038">
              <a:spcAft>
                <a:spcPts val="300"/>
              </a:spcAft>
              <a:buFont typeface="Arial" panose="020B0604020202020204" pitchFamily="34" charset="0"/>
              <a:buChar char="•"/>
              <a:defRPr/>
            </a:pPr>
            <a:r>
              <a:rPr lang="en-US" sz="1400" kern="0" dirty="0">
                <a:solidFill>
                  <a:srgbClr val="444444"/>
                </a:solidFill>
              </a:rPr>
              <a:t>Adhere to medications</a:t>
            </a:r>
          </a:p>
          <a:p>
            <a:pPr marL="292100" indent="-173038">
              <a:spcAft>
                <a:spcPts val="300"/>
              </a:spcAft>
              <a:buFont typeface="Arial" panose="020B0604020202020204" pitchFamily="34" charset="0"/>
              <a:buChar char="•"/>
              <a:defRPr/>
            </a:pPr>
            <a:r>
              <a:rPr lang="en-US" sz="1400" kern="0" dirty="0">
                <a:solidFill>
                  <a:srgbClr val="444444"/>
                </a:solidFill>
              </a:rPr>
              <a:t>Regularly test blood glucose levels and participate in preventive screenings</a:t>
            </a:r>
          </a:p>
          <a:p>
            <a:pPr marL="292100" indent="-173038">
              <a:spcAft>
                <a:spcPts val="300"/>
              </a:spcAft>
              <a:buFont typeface="Arial" panose="020B0604020202020204" pitchFamily="34" charset="0"/>
              <a:buChar char="•"/>
              <a:defRPr/>
            </a:pPr>
            <a:r>
              <a:rPr lang="en-US" sz="1400" kern="0" dirty="0">
                <a:solidFill>
                  <a:srgbClr val="444444"/>
                </a:solidFill>
              </a:rPr>
              <a:t>Maintain a healthy lifestyle, </a:t>
            </a:r>
            <a:br>
              <a:rPr lang="en-US" sz="1400" kern="0" dirty="0">
                <a:solidFill>
                  <a:srgbClr val="444444"/>
                </a:solidFill>
              </a:rPr>
            </a:br>
            <a:r>
              <a:rPr lang="en-US" sz="1400" kern="0" dirty="0">
                <a:solidFill>
                  <a:srgbClr val="444444"/>
                </a:solidFill>
              </a:rPr>
              <a:t>including diet and exercise</a:t>
            </a:r>
          </a:p>
          <a:p>
            <a:pPr marL="173736" indent="-173736">
              <a:spcAft>
                <a:spcPts val="600"/>
              </a:spcAft>
              <a:buFont typeface="Arial" panose="020B0604020202020204" pitchFamily="34" charset="0"/>
              <a:buChar char="•"/>
              <a:defRPr/>
            </a:pPr>
            <a:endParaRPr lang="en-US" sz="1200" kern="0" dirty="0">
              <a:solidFill>
                <a:srgbClr val="444444"/>
              </a:solidFill>
            </a:endParaRPr>
          </a:p>
        </p:txBody>
      </p:sp>
      <p:sp>
        <p:nvSpPr>
          <p:cNvPr id="25" name="Source">
            <a:extLst>
              <a:ext uri="{FF2B5EF4-FFF2-40B4-BE49-F238E27FC236}">
                <a16:creationId xmlns:a16="http://schemas.microsoft.com/office/drawing/2014/main" xmlns="" id="{C0BB9E8A-B1A0-4996-AC40-D8859D8F8774}"/>
              </a:ext>
            </a:extLst>
          </p:cNvPr>
          <p:cNvSpPr txBox="1"/>
          <p:nvPr>
            <p:custDataLst>
              <p:tags r:id="rId1"/>
            </p:custDataLst>
          </p:nvPr>
        </p:nvSpPr>
        <p:spPr bwMode="auto">
          <a:xfrm>
            <a:off x="3553779" y="6055879"/>
            <a:ext cx="5284532" cy="344919"/>
          </a:xfrm>
          <a:prstGeom prst="rect">
            <a:avLst/>
          </a:prstGeom>
          <a:noFill/>
          <a:ln w="9525">
            <a:noFill/>
            <a:miter lim="800000"/>
            <a:headEnd/>
            <a:tailEnd/>
          </a:ln>
        </p:spPr>
        <p:txBody>
          <a:bodyPr wrap="square" lIns="0" tIns="0" rIns="0" bIns="0" anchor="t" anchorCtr="0">
            <a:noAutofit/>
          </a:bodyPr>
          <a:lstStyle/>
          <a:p>
            <a:pPr algn="r">
              <a:defRPr/>
            </a:pPr>
            <a:r>
              <a:rPr lang="en-US" sz="700" kern="0" dirty="0">
                <a:solidFill>
                  <a:srgbClr val="53565A"/>
                </a:solidFill>
              </a:rPr>
              <a:t>1. American Diabetes Association. Economic costs of diabetes in the U.S. in 2007. Diabetes Care 2018 May; 41(5): 917-928. https://doi.org/10.2337/dci18-0007; 2. </a:t>
            </a:r>
            <a:r>
              <a:rPr lang="en-US" altLang="ko-KR" sz="700" kern="0" dirty="0">
                <a:solidFill>
                  <a:srgbClr val="53565A"/>
                </a:solidFill>
              </a:rPr>
              <a:t>Fitch K, Pyenson BS, Iwasaki K. Medical claim cost impact of improved diabetes control for Medicare and commercially insured patients with type 2 diabetes. </a:t>
            </a:r>
            <a:r>
              <a:rPr lang="en-US" altLang="ko-KR" sz="700" i="1" kern="0" dirty="0">
                <a:solidFill>
                  <a:srgbClr val="53565A"/>
                </a:solidFill>
              </a:rPr>
              <a:t>J Manag Care Pharm</a:t>
            </a:r>
            <a:r>
              <a:rPr lang="en-US" altLang="ko-KR" sz="700" kern="0" dirty="0">
                <a:solidFill>
                  <a:srgbClr val="53565A"/>
                </a:solidFill>
              </a:rPr>
              <a:t>. 2013 Oct;19(8):609-20, 620a-620d</a:t>
            </a:r>
            <a:r>
              <a:rPr lang="en-US" altLang="ko-KR" sz="700" kern="0" dirty="0" smtClean="0">
                <a:solidFill>
                  <a:srgbClr val="53565A"/>
                </a:solidFill>
              </a:rPr>
              <a:t>.</a:t>
            </a:r>
            <a:endParaRPr lang="en-US" altLang="ko-KR" sz="700" kern="0" dirty="0">
              <a:solidFill>
                <a:srgbClr val="53565A"/>
              </a:solidFill>
            </a:endParaRPr>
          </a:p>
        </p:txBody>
      </p:sp>
      <p:sp>
        <p:nvSpPr>
          <p:cNvPr id="26" name="Slide Number Placeholder 2"/>
          <p:cNvSpPr>
            <a:spLocks noGrp="1"/>
          </p:cNvSpPr>
          <p:nvPr>
            <p:ph type="sldNum" sz="quarter" idx="12"/>
          </p:nvPr>
        </p:nvSpPr>
        <p:spPr>
          <a:xfrm>
            <a:off x="8458203" y="6433445"/>
            <a:ext cx="386530" cy="247226"/>
          </a:xfrm>
          <a:prstGeom prst="rect">
            <a:avLst/>
          </a:prstGeom>
        </p:spPr>
        <p:txBody>
          <a:bodyPr/>
          <a:lstStyle/>
          <a:p>
            <a:fld id="{F18F5FCC-583C-47C6-9953-2F6AD74D46AE}" type="slidenum">
              <a:rPr>
                <a:solidFill>
                  <a:srgbClr val="55565A"/>
                </a:solidFill>
              </a:rPr>
              <a:pPr/>
              <a:t>10</a:t>
            </a:fld>
            <a:endParaRPr dirty="0">
              <a:solidFill>
                <a:srgbClr val="55565A"/>
              </a:solidFill>
            </a:endParaRPr>
          </a:p>
        </p:txBody>
      </p:sp>
      <p:sp>
        <p:nvSpPr>
          <p:cNvPr id="29"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253572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a:t>Addressing needs through an evidence-based </a:t>
            </a:r>
            <a:r>
              <a:rPr lang="en-US" dirty="0" smtClean="0"/>
              <a:t>approach</a:t>
            </a:r>
            <a:endParaRPr lang="en-US" dirty="0"/>
          </a:p>
        </p:txBody>
      </p:sp>
      <p:sp>
        <p:nvSpPr>
          <p:cNvPr id="4" name="Title 3"/>
          <p:cNvSpPr>
            <a:spLocks noGrp="1"/>
          </p:cNvSpPr>
          <p:nvPr>
            <p:ph type="title"/>
          </p:nvPr>
        </p:nvSpPr>
        <p:spPr/>
        <p:txBody>
          <a:bodyPr/>
          <a:lstStyle/>
          <a:p>
            <a:r>
              <a:rPr lang="en-US" dirty="0"/>
              <a:t>OptumRx Diabetes Management Program</a:t>
            </a:r>
          </a:p>
        </p:txBody>
      </p:sp>
      <p:sp>
        <p:nvSpPr>
          <p:cNvPr id="5" name="TextBox 4"/>
          <p:cNvSpPr txBox="1"/>
          <p:nvPr/>
        </p:nvSpPr>
        <p:spPr>
          <a:xfrm>
            <a:off x="471365" y="1759419"/>
            <a:ext cx="8215437" cy="369320"/>
          </a:xfrm>
          <a:prstGeom prst="rect">
            <a:avLst/>
          </a:prstGeom>
          <a:noFill/>
        </p:spPr>
        <p:txBody>
          <a:bodyPr wrap="square" lIns="91440" tIns="45720" rIns="0" bIns="45708" rtlCol="0" anchor="ctr">
            <a:spAutoFit/>
          </a:bodyPr>
          <a:lstStyle/>
          <a:p>
            <a:pPr defTabSz="914152">
              <a:spcBef>
                <a:spcPts val="1000"/>
              </a:spcBef>
              <a:defRPr/>
            </a:pPr>
            <a:r>
              <a:rPr lang="en-US" kern="0" dirty="0">
                <a:solidFill>
                  <a:srgbClr val="444444"/>
                </a:solidFill>
              </a:rPr>
              <a:t>Engagement strategy varies by risk and aligns with ADA guidelines. </a:t>
            </a:r>
          </a:p>
        </p:txBody>
      </p:sp>
      <p:cxnSp>
        <p:nvCxnSpPr>
          <p:cNvPr id="6" name="Straight Arrow Connector 5"/>
          <p:cNvCxnSpPr/>
          <p:nvPr/>
        </p:nvCxnSpPr>
        <p:spPr>
          <a:xfrm>
            <a:off x="7284811" y="3348673"/>
            <a:ext cx="1432888" cy="2585917"/>
          </a:xfrm>
          <a:prstGeom prst="straightConnector1">
            <a:avLst/>
          </a:prstGeom>
          <a:ln w="22225" cap="rnd">
            <a:solidFill>
              <a:srgbClr val="B1B3B3"/>
            </a:solidFill>
            <a:prstDash val="sysDot"/>
            <a:tailEnd type="triangle" w="lg" len="lg"/>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722857" y="4435857"/>
            <a:ext cx="550812" cy="525576"/>
            <a:chOff x="968729" y="5286142"/>
            <a:chExt cx="632969" cy="603969"/>
          </a:xfrm>
        </p:grpSpPr>
        <p:sp>
          <p:nvSpPr>
            <p:cNvPr id="8" name="Freeform 7"/>
            <p:cNvSpPr>
              <a:spLocks/>
            </p:cNvSpPr>
            <p:nvPr/>
          </p:nvSpPr>
          <p:spPr bwMode="auto">
            <a:xfrm>
              <a:off x="968729" y="5455168"/>
              <a:ext cx="300227" cy="434943"/>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sp>
          <p:nvSpPr>
            <p:cNvPr id="9" name="Freeform 8"/>
            <p:cNvSpPr>
              <a:spLocks/>
            </p:cNvSpPr>
            <p:nvPr/>
          </p:nvSpPr>
          <p:spPr bwMode="auto">
            <a:xfrm>
              <a:off x="1047477" y="5286142"/>
              <a:ext cx="139642" cy="139641"/>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sp>
          <p:nvSpPr>
            <p:cNvPr id="10" name="Freeform 9"/>
            <p:cNvSpPr>
              <a:spLocks/>
            </p:cNvSpPr>
            <p:nvPr/>
          </p:nvSpPr>
          <p:spPr bwMode="auto">
            <a:xfrm>
              <a:off x="1301471" y="5455168"/>
              <a:ext cx="300227" cy="434943"/>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sp>
          <p:nvSpPr>
            <p:cNvPr id="11" name="Freeform 10"/>
            <p:cNvSpPr>
              <a:spLocks/>
            </p:cNvSpPr>
            <p:nvPr/>
          </p:nvSpPr>
          <p:spPr bwMode="auto">
            <a:xfrm>
              <a:off x="1387428" y="5286142"/>
              <a:ext cx="139642" cy="13963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grpSp>
      <p:grpSp>
        <p:nvGrpSpPr>
          <p:cNvPr id="12" name="Group 11"/>
          <p:cNvGrpSpPr/>
          <p:nvPr/>
        </p:nvGrpSpPr>
        <p:grpSpPr>
          <a:xfrm>
            <a:off x="483266" y="5380266"/>
            <a:ext cx="261258" cy="518931"/>
            <a:chOff x="1578357" y="4354506"/>
            <a:chExt cx="300227" cy="596333"/>
          </a:xfrm>
          <a:solidFill>
            <a:schemeClr val="accent1"/>
          </a:solidFill>
        </p:grpSpPr>
        <p:sp>
          <p:nvSpPr>
            <p:cNvPr id="13" name="Freeform 12"/>
            <p:cNvSpPr>
              <a:spLocks/>
            </p:cNvSpPr>
            <p:nvPr/>
          </p:nvSpPr>
          <p:spPr bwMode="auto">
            <a:xfrm>
              <a:off x="1578357" y="4515896"/>
              <a:ext cx="300227" cy="434943"/>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sp>
          <p:nvSpPr>
            <p:cNvPr id="14" name="Freeform 13"/>
            <p:cNvSpPr>
              <a:spLocks/>
            </p:cNvSpPr>
            <p:nvPr/>
          </p:nvSpPr>
          <p:spPr bwMode="auto">
            <a:xfrm>
              <a:off x="1658649" y="4354506"/>
              <a:ext cx="139642" cy="139640"/>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444444"/>
                </a:solidFill>
              </a:endParaRPr>
            </a:p>
          </p:txBody>
        </p:sp>
      </p:grpSp>
      <p:grpSp>
        <p:nvGrpSpPr>
          <p:cNvPr id="15" name="Group 14">
            <a:extLst>
              <a:ext uri="{FF2B5EF4-FFF2-40B4-BE49-F238E27FC236}">
                <a16:creationId xmlns:a16="http://schemas.microsoft.com/office/drawing/2014/main" xmlns="" id="{59C7B296-C928-6A42-8079-CA02736A9D32}"/>
              </a:ext>
            </a:extLst>
          </p:cNvPr>
          <p:cNvGrpSpPr/>
          <p:nvPr/>
        </p:nvGrpSpPr>
        <p:grpSpPr>
          <a:xfrm>
            <a:off x="869808" y="2215931"/>
            <a:ext cx="7574021" cy="832071"/>
            <a:chOff x="869806" y="2147974"/>
            <a:chExt cx="7574021" cy="832071"/>
          </a:xfrm>
        </p:grpSpPr>
        <p:sp>
          <p:nvSpPr>
            <p:cNvPr id="16" name="TextBox 54"/>
            <p:cNvSpPr txBox="1"/>
            <p:nvPr/>
          </p:nvSpPr>
          <p:spPr>
            <a:xfrm>
              <a:off x="869806" y="2169699"/>
              <a:ext cx="2160481" cy="72327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600"/>
                </a:spcBef>
                <a:defRPr/>
              </a:pPr>
              <a:r>
                <a:rPr lang="en-US" sz="1600" kern="0" dirty="0">
                  <a:solidFill>
                    <a:srgbClr val="008770"/>
                  </a:solidFill>
                </a:rPr>
                <a:t>Lower-risk diabetics </a:t>
              </a:r>
              <a:r>
                <a:rPr lang="en-US" sz="1400" b="1" kern="0" dirty="0">
                  <a:solidFill>
                    <a:srgbClr val="008770"/>
                  </a:solidFill>
                </a:rPr>
                <a:t/>
              </a:r>
              <a:br>
                <a:rPr lang="en-US" sz="1400" b="1" kern="0" dirty="0">
                  <a:solidFill>
                    <a:srgbClr val="008770"/>
                  </a:solidFill>
                </a:rPr>
              </a:br>
              <a:r>
                <a:rPr lang="en-US" sz="1400" kern="0" dirty="0">
                  <a:solidFill>
                    <a:srgbClr val="444444"/>
                  </a:solidFill>
                </a:rPr>
                <a:t>need proactive care </a:t>
              </a:r>
              <a:r>
                <a:rPr lang="en-US" sz="1100" kern="0" dirty="0">
                  <a:solidFill>
                    <a:srgbClr val="444444"/>
                  </a:solidFill>
                </a:rPr>
                <a:t/>
              </a:r>
              <a:br>
                <a:rPr lang="en-US" sz="1100" kern="0" dirty="0">
                  <a:solidFill>
                    <a:srgbClr val="444444"/>
                  </a:solidFill>
                </a:rPr>
              </a:br>
              <a:r>
                <a:rPr lang="en-US" sz="1100" kern="0" dirty="0">
                  <a:solidFill>
                    <a:srgbClr val="444444"/>
                  </a:solidFill>
                </a:rPr>
                <a:t> </a:t>
              </a:r>
              <a:endParaRPr lang="en-US" sz="1200" kern="0" dirty="0">
                <a:solidFill>
                  <a:srgbClr val="444444"/>
                </a:solidFill>
              </a:endParaRPr>
            </a:p>
          </p:txBody>
        </p:sp>
        <p:grpSp>
          <p:nvGrpSpPr>
            <p:cNvPr id="17" name="Group 16"/>
            <p:cNvGrpSpPr/>
            <p:nvPr/>
          </p:nvGrpSpPr>
          <p:grpSpPr>
            <a:xfrm>
              <a:off x="3186869" y="2239134"/>
              <a:ext cx="300227" cy="593027"/>
              <a:chOff x="6842588" y="3433301"/>
              <a:chExt cx="265255" cy="523948"/>
            </a:xfrm>
            <a:solidFill>
              <a:srgbClr val="008770"/>
            </a:solidFill>
          </p:grpSpPr>
          <p:sp>
            <p:nvSpPr>
              <p:cNvPr id="104" name="Freeform 103"/>
              <p:cNvSpPr>
                <a:spLocks/>
              </p:cNvSpPr>
              <p:nvPr/>
            </p:nvSpPr>
            <p:spPr bwMode="auto">
              <a:xfrm>
                <a:off x="6914144" y="3433301"/>
                <a:ext cx="123376" cy="123374"/>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sp>
            <p:nvSpPr>
              <p:cNvPr id="105" name="Freeform 104"/>
              <p:cNvSpPr>
                <a:spLocks/>
              </p:cNvSpPr>
              <p:nvPr/>
            </p:nvSpPr>
            <p:spPr bwMode="auto">
              <a:xfrm>
                <a:off x="6842588" y="3572971"/>
                <a:ext cx="265255" cy="38427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grpSp>
        <p:sp>
          <p:nvSpPr>
            <p:cNvPr id="18" name="TextBox 84"/>
            <p:cNvSpPr txBox="1"/>
            <p:nvPr/>
          </p:nvSpPr>
          <p:spPr>
            <a:xfrm>
              <a:off x="6417608" y="2169699"/>
              <a:ext cx="2026219" cy="553998"/>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defRPr/>
              </a:pPr>
              <a:r>
                <a:rPr lang="en-US" sz="1600" kern="0" dirty="0">
                  <a:solidFill>
                    <a:srgbClr val="E87722"/>
                  </a:solidFill>
                </a:rPr>
                <a:t>High-risk diabetics </a:t>
              </a:r>
              <a:r>
                <a:rPr lang="en-US" sz="1400" b="1" kern="0" dirty="0">
                  <a:solidFill>
                    <a:srgbClr val="008770"/>
                  </a:solidFill>
                </a:rPr>
                <a:t/>
              </a:r>
              <a:br>
                <a:rPr lang="en-US" sz="1400" b="1" kern="0" dirty="0">
                  <a:solidFill>
                    <a:srgbClr val="008770"/>
                  </a:solidFill>
                </a:rPr>
              </a:br>
              <a:r>
                <a:rPr lang="en-US" sz="1400" kern="0" dirty="0">
                  <a:solidFill>
                    <a:srgbClr val="444444"/>
                  </a:solidFill>
                </a:rPr>
                <a:t>need higher-touch care</a:t>
              </a:r>
            </a:p>
          </p:txBody>
        </p:sp>
        <p:grpSp>
          <p:nvGrpSpPr>
            <p:cNvPr id="19" name="Group 18"/>
            <p:cNvGrpSpPr/>
            <p:nvPr/>
          </p:nvGrpSpPr>
          <p:grpSpPr>
            <a:xfrm>
              <a:off x="5986784" y="2208170"/>
              <a:ext cx="300227" cy="593026"/>
              <a:chOff x="6721348" y="3433302"/>
              <a:chExt cx="265255" cy="523947"/>
            </a:xfrm>
            <a:solidFill>
              <a:schemeClr val="accent1"/>
            </a:solidFill>
          </p:grpSpPr>
          <p:sp>
            <p:nvSpPr>
              <p:cNvPr id="102" name="Freeform 101"/>
              <p:cNvSpPr>
                <a:spLocks/>
              </p:cNvSpPr>
              <p:nvPr/>
            </p:nvSpPr>
            <p:spPr bwMode="auto">
              <a:xfrm>
                <a:off x="6792904" y="3433302"/>
                <a:ext cx="123376" cy="123374"/>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sp>
            <p:nvSpPr>
              <p:cNvPr id="103" name="Freeform 102"/>
              <p:cNvSpPr>
                <a:spLocks/>
              </p:cNvSpPr>
              <p:nvPr/>
            </p:nvSpPr>
            <p:spPr bwMode="auto">
              <a:xfrm>
                <a:off x="6721348" y="3572971"/>
                <a:ext cx="265255" cy="38427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grpSp>
        <p:grpSp>
          <p:nvGrpSpPr>
            <p:cNvPr id="20" name="Group 19"/>
            <p:cNvGrpSpPr/>
            <p:nvPr/>
          </p:nvGrpSpPr>
          <p:grpSpPr>
            <a:xfrm>
              <a:off x="3711542" y="2439891"/>
              <a:ext cx="2011680" cy="182886"/>
              <a:chOff x="3614019" y="2299761"/>
              <a:chExt cx="1928784" cy="182886"/>
            </a:xfrm>
          </p:grpSpPr>
          <p:sp>
            <p:nvSpPr>
              <p:cNvPr id="100" name="Isosceles Triangle 99"/>
              <p:cNvSpPr/>
              <p:nvPr/>
            </p:nvSpPr>
            <p:spPr>
              <a:xfrm rot="16200000">
                <a:off x="3568299" y="2345487"/>
                <a:ext cx="182880" cy="9144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sp>
            <p:nvSpPr>
              <p:cNvPr id="101" name="Isosceles Triangle 100"/>
              <p:cNvSpPr/>
              <p:nvPr/>
            </p:nvSpPr>
            <p:spPr>
              <a:xfrm rot="16200000" flipV="1">
                <a:off x="5405643" y="2345481"/>
                <a:ext cx="182879" cy="9144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grpSp>
          <p:nvGrpSpPr>
            <p:cNvPr id="21" name="Group 20"/>
            <p:cNvGrpSpPr/>
            <p:nvPr/>
          </p:nvGrpSpPr>
          <p:grpSpPr>
            <a:xfrm>
              <a:off x="4057080" y="2147974"/>
              <a:ext cx="1376451" cy="832071"/>
              <a:chOff x="3775963" y="2259250"/>
              <a:chExt cx="1498115" cy="905617"/>
            </a:xfrm>
          </p:grpSpPr>
          <p:sp>
            <p:nvSpPr>
              <p:cNvPr id="22" name="Freeform 21"/>
              <p:cNvSpPr>
                <a:spLocks/>
              </p:cNvSpPr>
              <p:nvPr/>
            </p:nvSpPr>
            <p:spPr bwMode="auto">
              <a:xfrm>
                <a:off x="4207526" y="2695186"/>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3" name="Freeform 22"/>
              <p:cNvSpPr>
                <a:spLocks/>
              </p:cNvSpPr>
              <p:nvPr/>
            </p:nvSpPr>
            <p:spPr bwMode="auto">
              <a:xfrm>
                <a:off x="3804800" y="2366212"/>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4" name="Freeform 23"/>
              <p:cNvSpPr>
                <a:spLocks/>
              </p:cNvSpPr>
              <p:nvPr/>
            </p:nvSpPr>
            <p:spPr bwMode="auto">
              <a:xfrm>
                <a:off x="3775963" y="2422395"/>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5" name="Freeform 24"/>
              <p:cNvSpPr>
                <a:spLocks/>
              </p:cNvSpPr>
              <p:nvPr/>
            </p:nvSpPr>
            <p:spPr bwMode="auto">
              <a:xfrm>
                <a:off x="3911697" y="226453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6" name="Freeform 25"/>
              <p:cNvSpPr>
                <a:spLocks/>
              </p:cNvSpPr>
              <p:nvPr/>
            </p:nvSpPr>
            <p:spPr bwMode="auto">
              <a:xfrm>
                <a:off x="3882859" y="232071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7" name="Freeform 26"/>
              <p:cNvSpPr>
                <a:spLocks/>
              </p:cNvSpPr>
              <p:nvPr/>
            </p:nvSpPr>
            <p:spPr bwMode="auto">
              <a:xfrm>
                <a:off x="4018593" y="2366212"/>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8" name="Freeform 27"/>
              <p:cNvSpPr>
                <a:spLocks/>
              </p:cNvSpPr>
              <p:nvPr/>
            </p:nvSpPr>
            <p:spPr bwMode="auto">
              <a:xfrm>
                <a:off x="3989755" y="2422395"/>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29" name="Freeform 28"/>
              <p:cNvSpPr>
                <a:spLocks/>
              </p:cNvSpPr>
              <p:nvPr/>
            </p:nvSpPr>
            <p:spPr bwMode="auto">
              <a:xfrm>
                <a:off x="4232386" y="2366212"/>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0" name="Freeform 29"/>
              <p:cNvSpPr>
                <a:spLocks/>
              </p:cNvSpPr>
              <p:nvPr/>
            </p:nvSpPr>
            <p:spPr bwMode="auto">
              <a:xfrm>
                <a:off x="4203549" y="2422394"/>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1" name="Freeform 30"/>
              <p:cNvSpPr>
                <a:spLocks/>
              </p:cNvSpPr>
              <p:nvPr/>
            </p:nvSpPr>
            <p:spPr bwMode="auto">
              <a:xfrm>
                <a:off x="4446179" y="2366212"/>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2" name="Freeform 31"/>
              <p:cNvSpPr>
                <a:spLocks/>
              </p:cNvSpPr>
              <p:nvPr/>
            </p:nvSpPr>
            <p:spPr bwMode="auto">
              <a:xfrm>
                <a:off x="4417341" y="2422395"/>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3" name="Freeform 32"/>
              <p:cNvSpPr>
                <a:spLocks/>
              </p:cNvSpPr>
              <p:nvPr/>
            </p:nvSpPr>
            <p:spPr bwMode="auto">
              <a:xfrm>
                <a:off x="4873764" y="2366212"/>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4" name="Freeform 33"/>
              <p:cNvSpPr>
                <a:spLocks/>
              </p:cNvSpPr>
              <p:nvPr/>
            </p:nvSpPr>
            <p:spPr bwMode="auto">
              <a:xfrm>
                <a:off x="4844927" y="2422394"/>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5" name="Freeform 34"/>
              <p:cNvSpPr>
                <a:spLocks/>
              </p:cNvSpPr>
              <p:nvPr/>
            </p:nvSpPr>
            <p:spPr bwMode="auto">
              <a:xfrm>
                <a:off x="4124258" y="2548957"/>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6" name="Freeform 35"/>
              <p:cNvSpPr>
                <a:spLocks/>
              </p:cNvSpPr>
              <p:nvPr/>
            </p:nvSpPr>
            <p:spPr bwMode="auto">
              <a:xfrm>
                <a:off x="4095421" y="2605140"/>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7" name="Freeform 36"/>
              <p:cNvSpPr>
                <a:spLocks/>
              </p:cNvSpPr>
              <p:nvPr/>
            </p:nvSpPr>
            <p:spPr bwMode="auto">
              <a:xfrm>
                <a:off x="4125490" y="226453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8" name="Freeform 37"/>
              <p:cNvSpPr>
                <a:spLocks/>
              </p:cNvSpPr>
              <p:nvPr/>
            </p:nvSpPr>
            <p:spPr bwMode="auto">
              <a:xfrm>
                <a:off x="4096652" y="232071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39" name="Freeform 38"/>
              <p:cNvSpPr>
                <a:spLocks/>
              </p:cNvSpPr>
              <p:nvPr/>
            </p:nvSpPr>
            <p:spPr bwMode="auto">
              <a:xfrm>
                <a:off x="4339282" y="226453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0" name="Freeform 39"/>
              <p:cNvSpPr>
                <a:spLocks/>
              </p:cNvSpPr>
              <p:nvPr/>
            </p:nvSpPr>
            <p:spPr bwMode="auto">
              <a:xfrm>
                <a:off x="4310445" y="232071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1" name="Freeform 40"/>
              <p:cNvSpPr>
                <a:spLocks/>
              </p:cNvSpPr>
              <p:nvPr/>
            </p:nvSpPr>
            <p:spPr bwMode="auto">
              <a:xfrm>
                <a:off x="4553076" y="226453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2" name="Freeform 41"/>
              <p:cNvSpPr>
                <a:spLocks/>
              </p:cNvSpPr>
              <p:nvPr/>
            </p:nvSpPr>
            <p:spPr bwMode="auto">
              <a:xfrm>
                <a:off x="4524238" y="232071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3" name="Freeform 42"/>
              <p:cNvSpPr>
                <a:spLocks/>
              </p:cNvSpPr>
              <p:nvPr/>
            </p:nvSpPr>
            <p:spPr bwMode="auto">
              <a:xfrm>
                <a:off x="3911697" y="253732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4" name="Freeform 43"/>
              <p:cNvSpPr>
                <a:spLocks/>
              </p:cNvSpPr>
              <p:nvPr/>
            </p:nvSpPr>
            <p:spPr bwMode="auto">
              <a:xfrm>
                <a:off x="3882859" y="2593511"/>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5" name="Freeform 44"/>
              <p:cNvSpPr>
                <a:spLocks/>
              </p:cNvSpPr>
              <p:nvPr/>
            </p:nvSpPr>
            <p:spPr bwMode="auto">
              <a:xfrm>
                <a:off x="5188955" y="276658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6" name="Freeform 45"/>
              <p:cNvSpPr>
                <a:spLocks/>
              </p:cNvSpPr>
              <p:nvPr/>
            </p:nvSpPr>
            <p:spPr bwMode="auto">
              <a:xfrm>
                <a:off x="5160119" y="282276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7" name="Freeform 46"/>
              <p:cNvSpPr>
                <a:spLocks/>
              </p:cNvSpPr>
              <p:nvPr/>
            </p:nvSpPr>
            <p:spPr bwMode="auto">
              <a:xfrm>
                <a:off x="4339283" y="253732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8" name="Freeform 47"/>
              <p:cNvSpPr>
                <a:spLocks/>
              </p:cNvSpPr>
              <p:nvPr/>
            </p:nvSpPr>
            <p:spPr bwMode="auto">
              <a:xfrm>
                <a:off x="4310445" y="2593511"/>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49" name="Freeform 48"/>
              <p:cNvSpPr>
                <a:spLocks/>
              </p:cNvSpPr>
              <p:nvPr/>
            </p:nvSpPr>
            <p:spPr bwMode="auto">
              <a:xfrm>
                <a:off x="4553075" y="253732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0" name="Freeform 49"/>
              <p:cNvSpPr>
                <a:spLocks/>
              </p:cNvSpPr>
              <p:nvPr/>
            </p:nvSpPr>
            <p:spPr bwMode="auto">
              <a:xfrm>
                <a:off x="4524238" y="2593511"/>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1" name="Freeform 50"/>
              <p:cNvSpPr>
                <a:spLocks/>
              </p:cNvSpPr>
              <p:nvPr/>
            </p:nvSpPr>
            <p:spPr bwMode="auto">
              <a:xfrm>
                <a:off x="4766868" y="253732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2" name="Freeform 51"/>
              <p:cNvSpPr>
                <a:spLocks/>
              </p:cNvSpPr>
              <p:nvPr/>
            </p:nvSpPr>
            <p:spPr bwMode="auto">
              <a:xfrm>
                <a:off x="4738031" y="2593511"/>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3" name="Freeform 52"/>
              <p:cNvSpPr>
                <a:spLocks/>
              </p:cNvSpPr>
              <p:nvPr/>
            </p:nvSpPr>
            <p:spPr bwMode="auto">
              <a:xfrm>
                <a:off x="4980661" y="253732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4" name="Freeform 53"/>
              <p:cNvSpPr>
                <a:spLocks/>
              </p:cNvSpPr>
              <p:nvPr/>
            </p:nvSpPr>
            <p:spPr bwMode="auto">
              <a:xfrm>
                <a:off x="4951824" y="2593511"/>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5" name="Freeform 54"/>
              <p:cNvSpPr>
                <a:spLocks/>
              </p:cNvSpPr>
              <p:nvPr/>
            </p:nvSpPr>
            <p:spPr bwMode="auto">
              <a:xfrm>
                <a:off x="3805049" y="2639004"/>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6" name="Freeform 55"/>
              <p:cNvSpPr>
                <a:spLocks/>
              </p:cNvSpPr>
              <p:nvPr/>
            </p:nvSpPr>
            <p:spPr bwMode="auto">
              <a:xfrm>
                <a:off x="3776212" y="2695187"/>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7" name="Freeform 56"/>
              <p:cNvSpPr>
                <a:spLocks/>
              </p:cNvSpPr>
              <p:nvPr/>
            </p:nvSpPr>
            <p:spPr bwMode="auto">
              <a:xfrm>
                <a:off x="4018842" y="2639004"/>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8" name="Freeform 57"/>
              <p:cNvSpPr>
                <a:spLocks/>
              </p:cNvSpPr>
              <p:nvPr/>
            </p:nvSpPr>
            <p:spPr bwMode="auto">
              <a:xfrm>
                <a:off x="3990004" y="2695187"/>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59" name="Freeform 58"/>
              <p:cNvSpPr>
                <a:spLocks/>
              </p:cNvSpPr>
              <p:nvPr/>
            </p:nvSpPr>
            <p:spPr bwMode="auto">
              <a:xfrm>
                <a:off x="4232635" y="2639004"/>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0" name="Freeform 59"/>
              <p:cNvSpPr>
                <a:spLocks/>
              </p:cNvSpPr>
              <p:nvPr/>
            </p:nvSpPr>
            <p:spPr bwMode="auto">
              <a:xfrm>
                <a:off x="4446428" y="2639004"/>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1" name="Freeform 60"/>
              <p:cNvSpPr>
                <a:spLocks/>
              </p:cNvSpPr>
              <p:nvPr/>
            </p:nvSpPr>
            <p:spPr bwMode="auto">
              <a:xfrm>
                <a:off x="4417590" y="2695187"/>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2" name="Freeform 61"/>
              <p:cNvSpPr>
                <a:spLocks/>
              </p:cNvSpPr>
              <p:nvPr/>
            </p:nvSpPr>
            <p:spPr bwMode="auto">
              <a:xfrm>
                <a:off x="3911945" y="281012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3" name="Freeform 62"/>
              <p:cNvSpPr>
                <a:spLocks/>
              </p:cNvSpPr>
              <p:nvPr/>
            </p:nvSpPr>
            <p:spPr bwMode="auto">
              <a:xfrm>
                <a:off x="3883108" y="286630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4" name="Freeform 63"/>
              <p:cNvSpPr>
                <a:spLocks/>
              </p:cNvSpPr>
              <p:nvPr/>
            </p:nvSpPr>
            <p:spPr bwMode="auto">
              <a:xfrm>
                <a:off x="4018842" y="291179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5" name="Freeform 64"/>
              <p:cNvSpPr>
                <a:spLocks/>
              </p:cNvSpPr>
              <p:nvPr/>
            </p:nvSpPr>
            <p:spPr bwMode="auto">
              <a:xfrm>
                <a:off x="3990004" y="296797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6" name="Freeform 65"/>
              <p:cNvSpPr>
                <a:spLocks/>
              </p:cNvSpPr>
              <p:nvPr/>
            </p:nvSpPr>
            <p:spPr bwMode="auto">
              <a:xfrm>
                <a:off x="4232635" y="291179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7" name="Freeform 66"/>
              <p:cNvSpPr>
                <a:spLocks/>
              </p:cNvSpPr>
              <p:nvPr/>
            </p:nvSpPr>
            <p:spPr bwMode="auto">
              <a:xfrm>
                <a:off x="4203797" y="296797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8" name="Freeform 67"/>
              <p:cNvSpPr>
                <a:spLocks/>
              </p:cNvSpPr>
              <p:nvPr/>
            </p:nvSpPr>
            <p:spPr bwMode="auto">
              <a:xfrm>
                <a:off x="4446428" y="291179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69" name="Freeform 68"/>
              <p:cNvSpPr>
                <a:spLocks/>
              </p:cNvSpPr>
              <p:nvPr/>
            </p:nvSpPr>
            <p:spPr bwMode="auto">
              <a:xfrm>
                <a:off x="4417590" y="296797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0" name="Freeform 69"/>
              <p:cNvSpPr>
                <a:spLocks/>
              </p:cNvSpPr>
              <p:nvPr/>
            </p:nvSpPr>
            <p:spPr bwMode="auto">
              <a:xfrm>
                <a:off x="4874014" y="291179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1" name="Freeform 70"/>
              <p:cNvSpPr>
                <a:spLocks/>
              </p:cNvSpPr>
              <p:nvPr/>
            </p:nvSpPr>
            <p:spPr bwMode="auto">
              <a:xfrm>
                <a:off x="4845176" y="2967979"/>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2" name="Freeform 71"/>
              <p:cNvSpPr>
                <a:spLocks/>
              </p:cNvSpPr>
              <p:nvPr/>
            </p:nvSpPr>
            <p:spPr bwMode="auto">
              <a:xfrm>
                <a:off x="4125738" y="281012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3" name="Freeform 72"/>
              <p:cNvSpPr>
                <a:spLocks/>
              </p:cNvSpPr>
              <p:nvPr/>
            </p:nvSpPr>
            <p:spPr bwMode="auto">
              <a:xfrm>
                <a:off x="4096901" y="286630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4" name="Freeform 73"/>
              <p:cNvSpPr>
                <a:spLocks/>
              </p:cNvSpPr>
              <p:nvPr/>
            </p:nvSpPr>
            <p:spPr bwMode="auto">
              <a:xfrm>
                <a:off x="4339532" y="281012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5" name="Freeform 74"/>
              <p:cNvSpPr>
                <a:spLocks/>
              </p:cNvSpPr>
              <p:nvPr/>
            </p:nvSpPr>
            <p:spPr bwMode="auto">
              <a:xfrm>
                <a:off x="4310694" y="286630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6" name="Freeform 75"/>
              <p:cNvSpPr>
                <a:spLocks/>
              </p:cNvSpPr>
              <p:nvPr/>
            </p:nvSpPr>
            <p:spPr bwMode="auto">
              <a:xfrm>
                <a:off x="4553324" y="281012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7" name="Freeform 76"/>
              <p:cNvSpPr>
                <a:spLocks/>
              </p:cNvSpPr>
              <p:nvPr/>
            </p:nvSpPr>
            <p:spPr bwMode="auto">
              <a:xfrm>
                <a:off x="4524487" y="286630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8" name="Freeform 77"/>
              <p:cNvSpPr>
                <a:spLocks/>
              </p:cNvSpPr>
              <p:nvPr/>
            </p:nvSpPr>
            <p:spPr bwMode="auto">
              <a:xfrm>
                <a:off x="5196019" y="248114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79" name="Freeform 78"/>
              <p:cNvSpPr>
                <a:spLocks/>
              </p:cNvSpPr>
              <p:nvPr/>
            </p:nvSpPr>
            <p:spPr bwMode="auto">
              <a:xfrm>
                <a:off x="5167182" y="2537328"/>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0" name="Freeform 79"/>
              <p:cNvSpPr>
                <a:spLocks/>
              </p:cNvSpPr>
              <p:nvPr/>
            </p:nvSpPr>
            <p:spPr bwMode="auto">
              <a:xfrm>
                <a:off x="5093864" y="2615116"/>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1" name="Freeform 80"/>
              <p:cNvSpPr>
                <a:spLocks/>
              </p:cNvSpPr>
              <p:nvPr/>
            </p:nvSpPr>
            <p:spPr bwMode="auto">
              <a:xfrm>
                <a:off x="5065027" y="2671298"/>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2" name="Freeform 81"/>
              <p:cNvSpPr>
                <a:spLocks/>
              </p:cNvSpPr>
              <p:nvPr/>
            </p:nvSpPr>
            <p:spPr bwMode="auto">
              <a:xfrm>
                <a:off x="5098861" y="234044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3" name="Freeform 82"/>
              <p:cNvSpPr>
                <a:spLocks/>
              </p:cNvSpPr>
              <p:nvPr/>
            </p:nvSpPr>
            <p:spPr bwMode="auto">
              <a:xfrm>
                <a:off x="5070025" y="239662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008770"/>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4" name="Freeform 83"/>
              <p:cNvSpPr>
                <a:spLocks/>
              </p:cNvSpPr>
              <p:nvPr/>
            </p:nvSpPr>
            <p:spPr bwMode="auto">
              <a:xfrm>
                <a:off x="4975759" y="2838251"/>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5" name="Freeform 84"/>
              <p:cNvSpPr>
                <a:spLocks/>
              </p:cNvSpPr>
              <p:nvPr/>
            </p:nvSpPr>
            <p:spPr bwMode="auto">
              <a:xfrm>
                <a:off x="4946922" y="289443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6" name="Freeform 85"/>
              <p:cNvSpPr>
                <a:spLocks/>
              </p:cNvSpPr>
              <p:nvPr/>
            </p:nvSpPr>
            <p:spPr bwMode="auto">
              <a:xfrm>
                <a:off x="4873636" y="2639381"/>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7" name="Freeform 86"/>
              <p:cNvSpPr>
                <a:spLocks/>
              </p:cNvSpPr>
              <p:nvPr/>
            </p:nvSpPr>
            <p:spPr bwMode="auto">
              <a:xfrm>
                <a:off x="4844799" y="269556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8" name="Freeform 87"/>
              <p:cNvSpPr>
                <a:spLocks/>
              </p:cNvSpPr>
              <p:nvPr/>
            </p:nvSpPr>
            <p:spPr bwMode="auto">
              <a:xfrm>
                <a:off x="4658536" y="2639381"/>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89" name="Freeform 88"/>
              <p:cNvSpPr>
                <a:spLocks/>
              </p:cNvSpPr>
              <p:nvPr/>
            </p:nvSpPr>
            <p:spPr bwMode="auto">
              <a:xfrm>
                <a:off x="4629698" y="269556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0" name="Freeform 89"/>
              <p:cNvSpPr>
                <a:spLocks/>
              </p:cNvSpPr>
              <p:nvPr/>
            </p:nvSpPr>
            <p:spPr bwMode="auto">
              <a:xfrm>
                <a:off x="4658536" y="2907699"/>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1" name="Freeform 90"/>
              <p:cNvSpPr>
                <a:spLocks/>
              </p:cNvSpPr>
              <p:nvPr/>
            </p:nvSpPr>
            <p:spPr bwMode="auto">
              <a:xfrm>
                <a:off x="4629698" y="2963882"/>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2" name="Freeform 91"/>
              <p:cNvSpPr>
                <a:spLocks/>
              </p:cNvSpPr>
              <p:nvPr/>
            </p:nvSpPr>
            <p:spPr bwMode="auto">
              <a:xfrm>
                <a:off x="4766931" y="226983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3" name="Freeform 92"/>
              <p:cNvSpPr>
                <a:spLocks/>
              </p:cNvSpPr>
              <p:nvPr/>
            </p:nvSpPr>
            <p:spPr bwMode="auto">
              <a:xfrm>
                <a:off x="4738094" y="2326012"/>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4" name="Freeform 93"/>
              <p:cNvSpPr>
                <a:spLocks/>
              </p:cNvSpPr>
              <p:nvPr/>
            </p:nvSpPr>
            <p:spPr bwMode="auto">
              <a:xfrm>
                <a:off x="4659434" y="2366578"/>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5" name="Freeform 94"/>
              <p:cNvSpPr>
                <a:spLocks/>
              </p:cNvSpPr>
              <p:nvPr/>
            </p:nvSpPr>
            <p:spPr bwMode="auto">
              <a:xfrm>
                <a:off x="4630597" y="2422760"/>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6" name="Freeform 95"/>
              <p:cNvSpPr>
                <a:spLocks/>
              </p:cNvSpPr>
              <p:nvPr/>
            </p:nvSpPr>
            <p:spPr bwMode="auto">
              <a:xfrm>
                <a:off x="4986640" y="225925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7" name="Freeform 96"/>
              <p:cNvSpPr>
                <a:spLocks/>
              </p:cNvSpPr>
              <p:nvPr/>
            </p:nvSpPr>
            <p:spPr bwMode="auto">
              <a:xfrm>
                <a:off x="4957803" y="2315432"/>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8" name="Freeform 97"/>
              <p:cNvSpPr>
                <a:spLocks/>
              </p:cNvSpPr>
              <p:nvPr/>
            </p:nvSpPr>
            <p:spPr bwMode="auto">
              <a:xfrm>
                <a:off x="4766931" y="2829060"/>
                <a:ext cx="49719" cy="49719"/>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sp>
            <p:nvSpPr>
              <p:cNvPr id="99" name="Freeform 98"/>
              <p:cNvSpPr>
                <a:spLocks/>
              </p:cNvSpPr>
              <p:nvPr/>
            </p:nvSpPr>
            <p:spPr bwMode="auto">
              <a:xfrm>
                <a:off x="4738094" y="2885243"/>
                <a:ext cx="106896" cy="196888"/>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8">
                  <a:defRPr/>
                </a:pPr>
                <a:endParaRPr lang="en-US" kern="0" dirty="0">
                  <a:solidFill>
                    <a:srgbClr val="008770"/>
                  </a:solidFill>
                </a:endParaRPr>
              </a:p>
            </p:txBody>
          </p:sp>
        </p:grpSp>
      </p:grpSp>
      <p:grpSp>
        <p:nvGrpSpPr>
          <p:cNvPr id="106" name="Group 105">
            <a:extLst>
              <a:ext uri="{FF2B5EF4-FFF2-40B4-BE49-F238E27FC236}">
                <a16:creationId xmlns:a16="http://schemas.microsoft.com/office/drawing/2014/main" xmlns="" id="{CD2F94B9-5906-7440-919C-984BE3658B05}"/>
              </a:ext>
            </a:extLst>
          </p:cNvPr>
          <p:cNvGrpSpPr/>
          <p:nvPr/>
        </p:nvGrpSpPr>
        <p:grpSpPr>
          <a:xfrm>
            <a:off x="884181" y="3171747"/>
            <a:ext cx="7574021" cy="2848055"/>
            <a:chOff x="884179" y="3171745"/>
            <a:chExt cx="7574021" cy="2848055"/>
          </a:xfrm>
        </p:grpSpPr>
        <p:sp>
          <p:nvSpPr>
            <p:cNvPr id="107" name="Flowchart: Manual Operation 197">
              <a:extLst>
                <a:ext uri="{FF2B5EF4-FFF2-40B4-BE49-F238E27FC236}">
                  <a16:creationId xmlns:a16="http://schemas.microsoft.com/office/drawing/2014/main" xmlns="" id="{8F674A93-55E3-934C-A84D-999CA140CFC1}"/>
                </a:ext>
              </a:extLst>
            </p:cNvPr>
            <p:cNvSpPr/>
            <p:nvPr/>
          </p:nvSpPr>
          <p:spPr>
            <a:xfrm>
              <a:off x="884179" y="3171745"/>
              <a:ext cx="7574021" cy="2829797"/>
            </a:xfrm>
            <a:prstGeom prst="flowChartManualOperation">
              <a:avLst/>
            </a:prstGeom>
            <a:gradFill>
              <a:gsLst>
                <a:gs pos="3000">
                  <a:srgbClr val="EEEEEE">
                    <a:lumMod val="76000"/>
                    <a:lumOff val="24000"/>
                  </a:srgbClr>
                </a:gs>
                <a:gs pos="31000">
                  <a:srgbClr val="E0E0E0"/>
                </a:gs>
              </a:gsLst>
              <a:lin ang="16200000" scaled="0"/>
            </a:gra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pic>
          <p:nvPicPr>
            <p:cNvPr id="108" name="Picture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4823" y="3477981"/>
              <a:ext cx="904235" cy="18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9" name="Group 108"/>
            <p:cNvGrpSpPr/>
            <p:nvPr/>
          </p:nvGrpSpPr>
          <p:grpSpPr>
            <a:xfrm>
              <a:off x="2396574" y="3416666"/>
              <a:ext cx="467412" cy="467412"/>
              <a:chOff x="3469229" y="3307902"/>
              <a:chExt cx="514695" cy="514695"/>
            </a:xfrm>
            <a:effectLst>
              <a:outerShdw blurRad="40005" dist="22860" dir="2700000" algn="ctr" rotWithShape="0">
                <a:schemeClr val="bg2">
                  <a:lumMod val="10000"/>
                  <a:alpha val="35000"/>
                </a:schemeClr>
              </a:outerShdw>
            </a:effectLst>
          </p:grpSpPr>
          <p:sp>
            <p:nvSpPr>
              <p:cNvPr id="174" name="Flowchart: Connector 173"/>
              <p:cNvSpPr/>
              <p:nvPr/>
            </p:nvSpPr>
            <p:spPr>
              <a:xfrm>
                <a:off x="3469229" y="3307902"/>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sp>
            <p:nvSpPr>
              <p:cNvPr id="175" name="Freeform 42"/>
              <p:cNvSpPr>
                <a:spLocks noEditPoints="1"/>
              </p:cNvSpPr>
              <p:nvPr/>
            </p:nvSpPr>
            <p:spPr bwMode="auto">
              <a:xfrm>
                <a:off x="3595239" y="3431317"/>
                <a:ext cx="277923" cy="283926"/>
              </a:xfrm>
              <a:custGeom>
                <a:avLst/>
                <a:gdLst>
                  <a:gd name="T0" fmla="*/ 92 w 138"/>
                  <a:gd name="T1" fmla="*/ 106 h 141"/>
                  <a:gd name="T2" fmla="*/ 127 w 138"/>
                  <a:gd name="T3" fmla="*/ 43 h 141"/>
                  <a:gd name="T4" fmla="*/ 133 w 138"/>
                  <a:gd name="T5" fmla="*/ 69 h 141"/>
                  <a:gd name="T6" fmla="*/ 53 w 138"/>
                  <a:gd name="T7" fmla="*/ 131 h 141"/>
                  <a:gd name="T8" fmla="*/ 88 w 138"/>
                  <a:gd name="T9" fmla="*/ 109 h 141"/>
                  <a:gd name="T10" fmla="*/ 69 w 138"/>
                  <a:gd name="T11" fmla="*/ 133 h 141"/>
                  <a:gd name="T12" fmla="*/ 8 w 138"/>
                  <a:gd name="T13" fmla="*/ 91 h 141"/>
                  <a:gd name="T14" fmla="*/ 24 w 138"/>
                  <a:gd name="T15" fmla="*/ 92 h 141"/>
                  <a:gd name="T16" fmla="*/ 29 w 138"/>
                  <a:gd name="T17" fmla="*/ 119 h 141"/>
                  <a:gd name="T18" fmla="*/ 17 w 138"/>
                  <a:gd name="T19" fmla="*/ 31 h 141"/>
                  <a:gd name="T20" fmla="*/ 23 w 138"/>
                  <a:gd name="T21" fmla="*/ 88 h 141"/>
                  <a:gd name="T22" fmla="*/ 4 w 138"/>
                  <a:gd name="T23" fmla="*/ 69 h 141"/>
                  <a:gd name="T24" fmla="*/ 90 w 138"/>
                  <a:gd name="T25" fmla="*/ 8 h 141"/>
                  <a:gd name="T26" fmla="*/ 56 w 138"/>
                  <a:gd name="T27" fmla="*/ 35 h 141"/>
                  <a:gd name="T28" fmla="*/ 69 w 138"/>
                  <a:gd name="T29" fmla="*/ 4 h 141"/>
                  <a:gd name="T30" fmla="*/ 107 w 138"/>
                  <a:gd name="T31" fmla="*/ 31 h 141"/>
                  <a:gd name="T32" fmla="*/ 94 w 138"/>
                  <a:gd name="T33" fmla="*/ 10 h 141"/>
                  <a:gd name="T34" fmla="*/ 107 w 138"/>
                  <a:gd name="T35" fmla="*/ 31 h 141"/>
                  <a:gd name="T36" fmla="*/ 56 w 138"/>
                  <a:gd name="T37" fmla="*/ 39 h 141"/>
                  <a:gd name="T38" fmla="*/ 85 w 138"/>
                  <a:gd name="T39" fmla="*/ 42 h 141"/>
                  <a:gd name="T40" fmla="*/ 65 w 138"/>
                  <a:gd name="T41" fmla="*/ 73 h 141"/>
                  <a:gd name="T42" fmla="*/ 32 w 138"/>
                  <a:gd name="T43" fmla="*/ 33 h 141"/>
                  <a:gd name="T44" fmla="*/ 52 w 138"/>
                  <a:gd name="T45" fmla="*/ 38 h 141"/>
                  <a:gd name="T46" fmla="*/ 27 w 138"/>
                  <a:gd name="T47" fmla="*/ 88 h 141"/>
                  <a:gd name="T48" fmla="*/ 37 w 138"/>
                  <a:gd name="T49" fmla="*/ 14 h 141"/>
                  <a:gd name="T50" fmla="*/ 53 w 138"/>
                  <a:gd name="T51" fmla="*/ 6 h 141"/>
                  <a:gd name="T52" fmla="*/ 38 w 138"/>
                  <a:gd name="T53" fmla="*/ 26 h 141"/>
                  <a:gd name="T54" fmla="*/ 53 w 138"/>
                  <a:gd name="T55" fmla="*/ 122 h 141"/>
                  <a:gd name="T56" fmla="*/ 36 w 138"/>
                  <a:gd name="T57" fmla="*/ 113 h 141"/>
                  <a:gd name="T58" fmla="*/ 64 w 138"/>
                  <a:gd name="T59" fmla="*/ 80 h 141"/>
                  <a:gd name="T60" fmla="*/ 53 w 138"/>
                  <a:gd name="T61" fmla="*/ 122 h 141"/>
                  <a:gd name="T62" fmla="*/ 67 w 138"/>
                  <a:gd name="T63" fmla="*/ 77 h 141"/>
                  <a:gd name="T64" fmla="*/ 90 w 138"/>
                  <a:gd name="T65" fmla="*/ 41 h 141"/>
                  <a:gd name="T66" fmla="*/ 109 w 138"/>
                  <a:gd name="T67" fmla="*/ 38 h 141"/>
                  <a:gd name="T68" fmla="*/ 88 w 138"/>
                  <a:gd name="T69" fmla="*/ 103 h 141"/>
                  <a:gd name="T70" fmla="*/ 132 w 138"/>
                  <a:gd name="T71" fmla="*/ 24 h 141"/>
                  <a:gd name="T72" fmla="*/ 69 w 138"/>
                  <a:gd name="T73" fmla="*/ 0 h 141"/>
                  <a:gd name="T74" fmla="*/ 19 w 138"/>
                  <a:gd name="T75" fmla="*/ 9 h 141"/>
                  <a:gd name="T76" fmla="*/ 0 w 138"/>
                  <a:gd name="T77" fmla="*/ 69 h 141"/>
                  <a:gd name="T78" fmla="*/ 29 w 138"/>
                  <a:gd name="T79" fmla="*/ 133 h 141"/>
                  <a:gd name="T80" fmla="*/ 50 w 138"/>
                  <a:gd name="T81" fmla="*/ 135 h 141"/>
                  <a:gd name="T82" fmla="*/ 138 w 138"/>
                  <a:gd name="T83" fmla="*/ 6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41">
                    <a:moveTo>
                      <a:pt x="110" y="118"/>
                    </a:moveTo>
                    <a:cubicBezTo>
                      <a:pt x="103" y="114"/>
                      <a:pt x="97" y="110"/>
                      <a:pt x="92" y="106"/>
                    </a:cubicBezTo>
                    <a:cubicBezTo>
                      <a:pt x="116" y="84"/>
                      <a:pt x="119" y="55"/>
                      <a:pt x="119" y="44"/>
                    </a:cubicBezTo>
                    <a:cubicBezTo>
                      <a:pt x="122" y="45"/>
                      <a:pt x="124" y="44"/>
                      <a:pt x="127" y="43"/>
                    </a:cubicBezTo>
                    <a:cubicBezTo>
                      <a:pt x="127" y="43"/>
                      <a:pt x="127" y="42"/>
                      <a:pt x="127" y="42"/>
                    </a:cubicBezTo>
                    <a:cubicBezTo>
                      <a:pt x="131" y="50"/>
                      <a:pt x="133" y="59"/>
                      <a:pt x="133" y="69"/>
                    </a:cubicBezTo>
                    <a:cubicBezTo>
                      <a:pt x="133" y="88"/>
                      <a:pt x="124" y="106"/>
                      <a:pt x="110" y="118"/>
                    </a:cubicBezTo>
                    <a:moveTo>
                      <a:pt x="53" y="131"/>
                    </a:moveTo>
                    <a:cubicBezTo>
                      <a:pt x="53" y="130"/>
                      <a:pt x="54" y="128"/>
                      <a:pt x="54" y="126"/>
                    </a:cubicBezTo>
                    <a:cubicBezTo>
                      <a:pt x="68" y="122"/>
                      <a:pt x="79" y="116"/>
                      <a:pt x="88" y="109"/>
                    </a:cubicBezTo>
                    <a:cubicBezTo>
                      <a:pt x="93" y="113"/>
                      <a:pt x="100" y="117"/>
                      <a:pt x="107" y="121"/>
                    </a:cubicBezTo>
                    <a:cubicBezTo>
                      <a:pt x="96" y="128"/>
                      <a:pt x="83" y="133"/>
                      <a:pt x="69" y="133"/>
                    </a:cubicBezTo>
                    <a:cubicBezTo>
                      <a:pt x="63" y="133"/>
                      <a:pt x="58" y="132"/>
                      <a:pt x="53" y="131"/>
                    </a:cubicBezTo>
                    <a:moveTo>
                      <a:pt x="8" y="91"/>
                    </a:moveTo>
                    <a:cubicBezTo>
                      <a:pt x="13" y="92"/>
                      <a:pt x="18" y="92"/>
                      <a:pt x="23" y="92"/>
                    </a:cubicBezTo>
                    <a:cubicBezTo>
                      <a:pt x="23" y="92"/>
                      <a:pt x="24" y="92"/>
                      <a:pt x="24" y="92"/>
                    </a:cubicBezTo>
                    <a:cubicBezTo>
                      <a:pt x="26" y="100"/>
                      <a:pt x="29" y="107"/>
                      <a:pt x="32" y="115"/>
                    </a:cubicBezTo>
                    <a:cubicBezTo>
                      <a:pt x="31" y="116"/>
                      <a:pt x="30" y="118"/>
                      <a:pt x="29" y="119"/>
                    </a:cubicBezTo>
                    <a:cubicBezTo>
                      <a:pt x="20" y="112"/>
                      <a:pt x="13" y="102"/>
                      <a:pt x="8" y="91"/>
                    </a:cubicBezTo>
                    <a:moveTo>
                      <a:pt x="17" y="31"/>
                    </a:moveTo>
                    <a:cubicBezTo>
                      <a:pt x="18" y="33"/>
                      <a:pt x="20" y="34"/>
                      <a:pt x="23" y="34"/>
                    </a:cubicBezTo>
                    <a:cubicBezTo>
                      <a:pt x="20" y="45"/>
                      <a:pt x="18" y="65"/>
                      <a:pt x="23" y="88"/>
                    </a:cubicBezTo>
                    <a:cubicBezTo>
                      <a:pt x="18" y="88"/>
                      <a:pt x="12" y="87"/>
                      <a:pt x="7" y="86"/>
                    </a:cubicBezTo>
                    <a:cubicBezTo>
                      <a:pt x="5" y="81"/>
                      <a:pt x="4" y="75"/>
                      <a:pt x="4" y="69"/>
                    </a:cubicBezTo>
                    <a:cubicBezTo>
                      <a:pt x="4" y="55"/>
                      <a:pt x="9" y="42"/>
                      <a:pt x="17" y="31"/>
                    </a:cubicBezTo>
                    <a:moveTo>
                      <a:pt x="90" y="8"/>
                    </a:moveTo>
                    <a:cubicBezTo>
                      <a:pt x="90" y="10"/>
                      <a:pt x="90" y="22"/>
                      <a:pt x="86" y="37"/>
                    </a:cubicBezTo>
                    <a:cubicBezTo>
                      <a:pt x="77" y="38"/>
                      <a:pt x="67" y="38"/>
                      <a:pt x="56" y="35"/>
                    </a:cubicBezTo>
                    <a:cubicBezTo>
                      <a:pt x="55" y="20"/>
                      <a:pt x="57" y="9"/>
                      <a:pt x="58" y="5"/>
                    </a:cubicBezTo>
                    <a:cubicBezTo>
                      <a:pt x="61" y="5"/>
                      <a:pt x="65" y="4"/>
                      <a:pt x="69" y="4"/>
                    </a:cubicBezTo>
                    <a:cubicBezTo>
                      <a:pt x="76" y="4"/>
                      <a:pt x="83" y="6"/>
                      <a:pt x="90" y="8"/>
                    </a:cubicBezTo>
                    <a:moveTo>
                      <a:pt x="107" y="31"/>
                    </a:moveTo>
                    <a:cubicBezTo>
                      <a:pt x="103" y="33"/>
                      <a:pt x="98" y="35"/>
                      <a:pt x="91" y="36"/>
                    </a:cubicBezTo>
                    <a:cubicBezTo>
                      <a:pt x="94" y="24"/>
                      <a:pt x="94" y="14"/>
                      <a:pt x="94" y="10"/>
                    </a:cubicBezTo>
                    <a:cubicBezTo>
                      <a:pt x="101" y="12"/>
                      <a:pt x="106" y="16"/>
                      <a:pt x="112" y="21"/>
                    </a:cubicBezTo>
                    <a:cubicBezTo>
                      <a:pt x="108" y="23"/>
                      <a:pt x="107" y="27"/>
                      <a:pt x="107" y="31"/>
                    </a:cubicBezTo>
                    <a:moveTo>
                      <a:pt x="65" y="73"/>
                    </a:moveTo>
                    <a:cubicBezTo>
                      <a:pt x="60" y="62"/>
                      <a:pt x="57" y="50"/>
                      <a:pt x="56" y="39"/>
                    </a:cubicBezTo>
                    <a:cubicBezTo>
                      <a:pt x="63" y="42"/>
                      <a:pt x="70" y="42"/>
                      <a:pt x="76" y="42"/>
                    </a:cubicBezTo>
                    <a:cubicBezTo>
                      <a:pt x="79" y="42"/>
                      <a:pt x="82" y="42"/>
                      <a:pt x="85" y="42"/>
                    </a:cubicBezTo>
                    <a:cubicBezTo>
                      <a:pt x="81" y="53"/>
                      <a:pt x="75" y="64"/>
                      <a:pt x="65" y="73"/>
                    </a:cubicBezTo>
                    <a:cubicBezTo>
                      <a:pt x="65" y="73"/>
                      <a:pt x="65" y="73"/>
                      <a:pt x="65" y="73"/>
                    </a:cubicBezTo>
                    <a:moveTo>
                      <a:pt x="27" y="34"/>
                    </a:moveTo>
                    <a:cubicBezTo>
                      <a:pt x="29" y="34"/>
                      <a:pt x="30" y="34"/>
                      <a:pt x="32" y="33"/>
                    </a:cubicBezTo>
                    <a:cubicBezTo>
                      <a:pt x="33" y="32"/>
                      <a:pt x="35" y="31"/>
                      <a:pt x="36" y="30"/>
                    </a:cubicBezTo>
                    <a:cubicBezTo>
                      <a:pt x="41" y="33"/>
                      <a:pt x="46" y="36"/>
                      <a:pt x="52" y="38"/>
                    </a:cubicBezTo>
                    <a:cubicBezTo>
                      <a:pt x="53" y="50"/>
                      <a:pt x="55" y="63"/>
                      <a:pt x="62" y="76"/>
                    </a:cubicBezTo>
                    <a:cubicBezTo>
                      <a:pt x="53" y="83"/>
                      <a:pt x="41" y="87"/>
                      <a:pt x="27" y="88"/>
                    </a:cubicBezTo>
                    <a:cubicBezTo>
                      <a:pt x="22" y="64"/>
                      <a:pt x="25" y="44"/>
                      <a:pt x="27" y="34"/>
                    </a:cubicBezTo>
                    <a:moveTo>
                      <a:pt x="37" y="14"/>
                    </a:moveTo>
                    <a:cubicBezTo>
                      <a:pt x="37" y="14"/>
                      <a:pt x="37" y="14"/>
                      <a:pt x="36" y="13"/>
                    </a:cubicBezTo>
                    <a:cubicBezTo>
                      <a:pt x="41" y="10"/>
                      <a:pt x="47" y="8"/>
                      <a:pt x="53" y="6"/>
                    </a:cubicBezTo>
                    <a:cubicBezTo>
                      <a:pt x="52" y="11"/>
                      <a:pt x="51" y="21"/>
                      <a:pt x="51" y="33"/>
                    </a:cubicBezTo>
                    <a:cubicBezTo>
                      <a:pt x="47" y="31"/>
                      <a:pt x="42" y="29"/>
                      <a:pt x="38" y="26"/>
                    </a:cubicBezTo>
                    <a:cubicBezTo>
                      <a:pt x="39" y="22"/>
                      <a:pt x="39" y="18"/>
                      <a:pt x="37" y="14"/>
                    </a:cubicBezTo>
                    <a:moveTo>
                      <a:pt x="53" y="122"/>
                    </a:moveTo>
                    <a:cubicBezTo>
                      <a:pt x="53" y="121"/>
                      <a:pt x="52" y="120"/>
                      <a:pt x="52" y="119"/>
                    </a:cubicBezTo>
                    <a:cubicBezTo>
                      <a:pt x="49" y="114"/>
                      <a:pt x="42" y="111"/>
                      <a:pt x="36" y="113"/>
                    </a:cubicBezTo>
                    <a:cubicBezTo>
                      <a:pt x="33" y="106"/>
                      <a:pt x="30" y="99"/>
                      <a:pt x="28" y="92"/>
                    </a:cubicBezTo>
                    <a:cubicBezTo>
                      <a:pt x="42" y="91"/>
                      <a:pt x="54" y="87"/>
                      <a:pt x="64" y="80"/>
                    </a:cubicBezTo>
                    <a:cubicBezTo>
                      <a:pt x="69" y="89"/>
                      <a:pt x="76" y="98"/>
                      <a:pt x="85" y="106"/>
                    </a:cubicBezTo>
                    <a:cubicBezTo>
                      <a:pt x="77" y="112"/>
                      <a:pt x="66" y="118"/>
                      <a:pt x="53" y="122"/>
                    </a:cubicBezTo>
                    <a:moveTo>
                      <a:pt x="88" y="103"/>
                    </a:moveTo>
                    <a:cubicBezTo>
                      <a:pt x="79" y="95"/>
                      <a:pt x="72" y="86"/>
                      <a:pt x="67" y="77"/>
                    </a:cubicBezTo>
                    <a:cubicBezTo>
                      <a:pt x="68" y="77"/>
                      <a:pt x="68" y="77"/>
                      <a:pt x="68" y="77"/>
                    </a:cubicBezTo>
                    <a:cubicBezTo>
                      <a:pt x="80" y="67"/>
                      <a:pt x="86" y="53"/>
                      <a:pt x="90" y="41"/>
                    </a:cubicBezTo>
                    <a:cubicBezTo>
                      <a:pt x="97" y="40"/>
                      <a:pt x="104" y="37"/>
                      <a:pt x="108" y="36"/>
                    </a:cubicBezTo>
                    <a:cubicBezTo>
                      <a:pt x="108" y="36"/>
                      <a:pt x="108" y="37"/>
                      <a:pt x="109" y="38"/>
                    </a:cubicBezTo>
                    <a:cubicBezTo>
                      <a:pt x="110" y="40"/>
                      <a:pt x="112" y="42"/>
                      <a:pt x="114" y="43"/>
                    </a:cubicBezTo>
                    <a:cubicBezTo>
                      <a:pt x="115" y="52"/>
                      <a:pt x="114" y="81"/>
                      <a:pt x="88" y="103"/>
                    </a:cubicBezTo>
                    <a:moveTo>
                      <a:pt x="131" y="39"/>
                    </a:moveTo>
                    <a:cubicBezTo>
                      <a:pt x="134" y="35"/>
                      <a:pt x="135" y="29"/>
                      <a:pt x="132" y="24"/>
                    </a:cubicBezTo>
                    <a:cubicBezTo>
                      <a:pt x="129" y="18"/>
                      <a:pt x="122" y="16"/>
                      <a:pt x="116" y="18"/>
                    </a:cubicBezTo>
                    <a:cubicBezTo>
                      <a:pt x="103" y="7"/>
                      <a:pt x="87" y="0"/>
                      <a:pt x="69" y="0"/>
                    </a:cubicBezTo>
                    <a:cubicBezTo>
                      <a:pt x="56" y="0"/>
                      <a:pt x="43" y="4"/>
                      <a:pt x="33" y="10"/>
                    </a:cubicBezTo>
                    <a:cubicBezTo>
                      <a:pt x="29" y="7"/>
                      <a:pt x="23" y="7"/>
                      <a:pt x="19" y="9"/>
                    </a:cubicBezTo>
                    <a:cubicBezTo>
                      <a:pt x="12" y="13"/>
                      <a:pt x="10" y="21"/>
                      <a:pt x="14" y="27"/>
                    </a:cubicBezTo>
                    <a:cubicBezTo>
                      <a:pt x="5" y="39"/>
                      <a:pt x="0" y="53"/>
                      <a:pt x="0" y="69"/>
                    </a:cubicBezTo>
                    <a:cubicBezTo>
                      <a:pt x="0" y="91"/>
                      <a:pt x="11" y="111"/>
                      <a:pt x="27" y="124"/>
                    </a:cubicBezTo>
                    <a:cubicBezTo>
                      <a:pt x="27" y="127"/>
                      <a:pt x="27" y="130"/>
                      <a:pt x="29" y="133"/>
                    </a:cubicBezTo>
                    <a:cubicBezTo>
                      <a:pt x="32" y="139"/>
                      <a:pt x="41" y="141"/>
                      <a:pt x="47" y="137"/>
                    </a:cubicBezTo>
                    <a:cubicBezTo>
                      <a:pt x="48" y="137"/>
                      <a:pt x="49" y="136"/>
                      <a:pt x="50" y="135"/>
                    </a:cubicBezTo>
                    <a:cubicBezTo>
                      <a:pt x="56" y="137"/>
                      <a:pt x="62" y="138"/>
                      <a:pt x="69" y="138"/>
                    </a:cubicBezTo>
                    <a:cubicBezTo>
                      <a:pt x="107" y="138"/>
                      <a:pt x="138" y="107"/>
                      <a:pt x="138" y="69"/>
                    </a:cubicBezTo>
                    <a:cubicBezTo>
                      <a:pt x="138" y="58"/>
                      <a:pt x="135" y="48"/>
                      <a:pt x="131" y="39"/>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sp>
          <p:nvSpPr>
            <p:cNvPr id="110" name="TextBox 109"/>
            <p:cNvSpPr txBox="1"/>
            <p:nvPr/>
          </p:nvSpPr>
          <p:spPr>
            <a:xfrm>
              <a:off x="2980598" y="3667456"/>
              <a:ext cx="2211431" cy="276999"/>
            </a:xfrm>
            <a:prstGeom prst="rect">
              <a:avLst/>
            </a:prstGeom>
            <a:noFill/>
          </p:spPr>
          <p:txBody>
            <a:bodyPr wrap="square" lIns="91440" tIns="45720" rIns="91440" bIns="45720" rtlCol="0">
              <a:spAutoFit/>
            </a:bodyPr>
            <a:lstStyle/>
            <a:p>
              <a:pPr>
                <a:spcAft>
                  <a:spcPts val="300"/>
                </a:spcAft>
                <a:defRPr/>
              </a:pPr>
              <a:r>
                <a:rPr lang="en-US" sz="1200" dirty="0">
                  <a:solidFill>
                    <a:srgbClr val="E87722"/>
                  </a:solidFill>
                  <a:cs typeface="Arial" pitchFamily="34" charset="0"/>
                </a:rPr>
                <a:t>Machine learning model</a:t>
              </a:r>
            </a:p>
          </p:txBody>
        </p:sp>
        <p:sp>
          <p:nvSpPr>
            <p:cNvPr id="111" name="Rectangle 110"/>
            <p:cNvSpPr/>
            <p:nvPr/>
          </p:nvSpPr>
          <p:spPr>
            <a:xfrm>
              <a:off x="5007862" y="3470113"/>
              <a:ext cx="2154938" cy="443711"/>
            </a:xfrm>
            <a:prstGeom prst="rect">
              <a:avLst/>
            </a:prstGeom>
          </p:spPr>
          <p:txBody>
            <a:bodyPr wrap="square">
              <a:spAutoFit/>
            </a:bodyPr>
            <a:lstStyle/>
            <a:p>
              <a:pPr marL="171450" indent="-171450">
                <a:spcAft>
                  <a:spcPts val="100"/>
                </a:spcAft>
                <a:buFont typeface="Arial" panose="020B0604020202020204" pitchFamily="34" charset="0"/>
                <a:buChar char="•"/>
                <a:defRPr/>
              </a:pPr>
              <a:r>
                <a:rPr lang="en-US" sz="1100" dirty="0">
                  <a:solidFill>
                    <a:srgbClr val="444444"/>
                  </a:solidFill>
                  <a:cs typeface="Arial" pitchFamily="34" charset="0"/>
                </a:rPr>
                <a:t>Predicts high-risk factors </a:t>
              </a:r>
            </a:p>
            <a:p>
              <a:pPr marL="171450" indent="-171450">
                <a:spcAft>
                  <a:spcPts val="100"/>
                </a:spcAft>
                <a:buFont typeface="Arial" panose="020B0604020202020204" pitchFamily="34" charset="0"/>
                <a:buChar char="•"/>
                <a:defRPr/>
              </a:pPr>
              <a:r>
                <a:rPr lang="en-US" sz="1100" dirty="0">
                  <a:solidFill>
                    <a:srgbClr val="444444"/>
                  </a:solidFill>
                  <a:cs typeface="Arial" pitchFamily="34" charset="0"/>
                </a:rPr>
                <a:t>Categorizes high vs. low risk </a:t>
              </a:r>
            </a:p>
          </p:txBody>
        </p:sp>
        <p:cxnSp>
          <p:nvCxnSpPr>
            <p:cNvPr id="112" name="Straight Connector 111"/>
            <p:cNvCxnSpPr/>
            <p:nvPr/>
          </p:nvCxnSpPr>
          <p:spPr>
            <a:xfrm>
              <a:off x="4891285" y="3449319"/>
              <a:ext cx="0" cy="425127"/>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a:xfrm flipH="1">
              <a:off x="1387098" y="5396552"/>
              <a:ext cx="1700506" cy="469359"/>
            </a:xfrm>
            <a:prstGeom prst="rect">
              <a:avLst/>
            </a:prstGeom>
            <a:noFill/>
            <a:effectLst/>
          </p:spPr>
          <p:txBody>
            <a:bodyPr wrap="square" lIns="91440" tIns="45720" rIns="91440" bIns="45720" rtlCol="0" anchor="ctr">
              <a:spAutoFit/>
            </a:bodyPr>
            <a:lstStyle/>
            <a:p>
              <a:pPr algn="ctr">
                <a:spcAft>
                  <a:spcPts val="300"/>
                </a:spcAft>
                <a:defRPr/>
              </a:pPr>
              <a:r>
                <a:rPr lang="en-US" sz="1200" dirty="0">
                  <a:solidFill>
                    <a:srgbClr val="E87722"/>
                  </a:solidFill>
                  <a:cs typeface="Arial" pitchFamily="34" charset="0"/>
                </a:rPr>
                <a:t>Connected Devices</a:t>
              </a:r>
            </a:p>
            <a:p>
              <a:pPr algn="ctr">
                <a:spcAft>
                  <a:spcPts val="500"/>
                </a:spcAft>
                <a:defRPr/>
              </a:pPr>
              <a:r>
                <a:rPr lang="en-US" sz="1000" dirty="0">
                  <a:solidFill>
                    <a:srgbClr val="444444"/>
                  </a:solidFill>
                  <a:cs typeface="Arial" pitchFamily="34" charset="0"/>
                </a:rPr>
                <a:t>Cloud meter and digital </a:t>
              </a:r>
            </a:p>
          </p:txBody>
        </p:sp>
        <p:sp>
          <p:nvSpPr>
            <p:cNvPr id="114" name="TextBox 113"/>
            <p:cNvSpPr txBox="1"/>
            <p:nvPr/>
          </p:nvSpPr>
          <p:spPr>
            <a:xfrm flipH="1">
              <a:off x="3520344" y="5396552"/>
              <a:ext cx="970827" cy="623248"/>
            </a:xfrm>
            <a:prstGeom prst="rect">
              <a:avLst/>
            </a:prstGeom>
            <a:noFill/>
            <a:effectLst/>
          </p:spPr>
          <p:txBody>
            <a:bodyPr wrap="square" lIns="91440" tIns="45720" rIns="91440" bIns="45720" rtlCol="0" anchor="ctr">
              <a:spAutoFit/>
            </a:bodyPr>
            <a:lstStyle/>
            <a:p>
              <a:pPr>
                <a:spcAft>
                  <a:spcPts val="300"/>
                </a:spcAft>
                <a:defRPr/>
              </a:pPr>
              <a:r>
                <a:rPr lang="en-US" sz="1200" dirty="0">
                  <a:solidFill>
                    <a:srgbClr val="E87722"/>
                  </a:solidFill>
                  <a:cs typeface="Arial" pitchFamily="34" charset="0"/>
                </a:rPr>
                <a:t>Counseling</a:t>
              </a:r>
              <a:endParaRPr lang="en-US" sz="1600" dirty="0">
                <a:solidFill>
                  <a:srgbClr val="E87722"/>
                </a:solidFill>
                <a:cs typeface="Arial" pitchFamily="34" charset="0"/>
              </a:endParaRPr>
            </a:p>
            <a:p>
              <a:pPr>
                <a:spcAft>
                  <a:spcPts val="500"/>
                </a:spcAft>
                <a:defRPr/>
              </a:pPr>
              <a:r>
                <a:rPr lang="en-US" sz="1000" dirty="0">
                  <a:solidFill>
                    <a:srgbClr val="444444"/>
                  </a:solidFill>
                  <a:cs typeface="Arial" pitchFamily="34" charset="0"/>
                </a:rPr>
                <a:t>One-on-one</a:t>
              </a:r>
              <a:br>
                <a:rPr lang="en-US" sz="1000" dirty="0">
                  <a:solidFill>
                    <a:srgbClr val="444444"/>
                  </a:solidFill>
                  <a:cs typeface="Arial" pitchFamily="34" charset="0"/>
                </a:rPr>
              </a:br>
              <a:endParaRPr lang="en-US" sz="1000" dirty="0">
                <a:solidFill>
                  <a:srgbClr val="444444"/>
                </a:solidFill>
                <a:cs typeface="Arial" pitchFamily="34" charset="0"/>
              </a:endParaRPr>
            </a:p>
          </p:txBody>
        </p:sp>
        <p:sp>
          <p:nvSpPr>
            <p:cNvPr id="115" name="TextBox 114"/>
            <p:cNvSpPr txBox="1"/>
            <p:nvPr/>
          </p:nvSpPr>
          <p:spPr>
            <a:xfrm flipH="1">
              <a:off x="6738390" y="5396552"/>
              <a:ext cx="1623812" cy="469359"/>
            </a:xfrm>
            <a:prstGeom prst="rect">
              <a:avLst/>
            </a:prstGeom>
            <a:noFill/>
            <a:effectLst/>
          </p:spPr>
          <p:txBody>
            <a:bodyPr wrap="square" lIns="91440" tIns="45720" rIns="91440" bIns="45720" rtlCol="0" anchor="ctr">
              <a:spAutoFit/>
            </a:bodyPr>
            <a:lstStyle/>
            <a:p>
              <a:pPr>
                <a:spcAft>
                  <a:spcPts val="300"/>
                </a:spcAft>
                <a:defRPr/>
              </a:pPr>
              <a:r>
                <a:rPr lang="en-US" sz="1200" dirty="0">
                  <a:solidFill>
                    <a:srgbClr val="E87722"/>
                  </a:solidFill>
                  <a:cs typeface="Arial" pitchFamily="34" charset="0"/>
                </a:rPr>
                <a:t>Incentives</a:t>
              </a:r>
            </a:p>
            <a:p>
              <a:pPr>
                <a:spcAft>
                  <a:spcPts val="500"/>
                </a:spcAft>
                <a:defRPr/>
              </a:pPr>
              <a:r>
                <a:rPr lang="en-US" sz="1000" dirty="0">
                  <a:solidFill>
                    <a:srgbClr val="444444"/>
                  </a:solidFill>
                  <a:cs typeface="Arial" pitchFamily="34" charset="0"/>
                </a:rPr>
                <a:t>Free supplies (no copay)</a:t>
              </a:r>
            </a:p>
          </p:txBody>
        </p:sp>
        <p:sp>
          <p:nvSpPr>
            <p:cNvPr id="116" name="TextBox 115"/>
            <p:cNvSpPr txBox="1"/>
            <p:nvPr/>
          </p:nvSpPr>
          <p:spPr>
            <a:xfrm flipH="1">
              <a:off x="6124555" y="4447954"/>
              <a:ext cx="1700506" cy="623248"/>
            </a:xfrm>
            <a:prstGeom prst="rect">
              <a:avLst/>
            </a:prstGeom>
            <a:noFill/>
            <a:effectLst/>
          </p:spPr>
          <p:txBody>
            <a:bodyPr wrap="square" lIns="91440" tIns="45720" rIns="91440" bIns="45720" rtlCol="0">
              <a:spAutoFit/>
            </a:bodyPr>
            <a:lstStyle/>
            <a:p>
              <a:pPr algn="ctr">
                <a:spcAft>
                  <a:spcPts val="300"/>
                </a:spcAft>
                <a:defRPr/>
              </a:pPr>
              <a:r>
                <a:rPr lang="en-US" sz="1200" dirty="0">
                  <a:solidFill>
                    <a:srgbClr val="008770"/>
                  </a:solidFill>
                  <a:cs typeface="Arial" pitchFamily="34" charset="0"/>
                </a:rPr>
                <a:t>Resolve</a:t>
              </a:r>
            </a:p>
            <a:p>
              <a:pPr algn="ctr">
                <a:spcAft>
                  <a:spcPts val="500"/>
                </a:spcAft>
                <a:defRPr/>
              </a:pPr>
              <a:r>
                <a:rPr lang="en-US" sz="1000" dirty="0">
                  <a:solidFill>
                    <a:srgbClr val="444444"/>
                  </a:solidFill>
                  <a:cs typeface="Arial" pitchFamily="34" charset="0"/>
                </a:rPr>
                <a:t>Close gaps </a:t>
              </a:r>
              <a:br>
                <a:rPr lang="en-US" sz="1000" dirty="0">
                  <a:solidFill>
                    <a:srgbClr val="444444"/>
                  </a:solidFill>
                  <a:cs typeface="Arial" pitchFamily="34" charset="0"/>
                </a:rPr>
              </a:br>
              <a:r>
                <a:rPr lang="en-US" sz="1000" dirty="0">
                  <a:solidFill>
                    <a:srgbClr val="444444"/>
                  </a:solidFill>
                  <a:cs typeface="Arial" pitchFamily="34" charset="0"/>
                </a:rPr>
                <a:t>in care</a:t>
              </a:r>
            </a:p>
          </p:txBody>
        </p:sp>
        <p:sp>
          <p:nvSpPr>
            <p:cNvPr id="117" name="TextBox 116"/>
            <p:cNvSpPr txBox="1"/>
            <p:nvPr/>
          </p:nvSpPr>
          <p:spPr>
            <a:xfrm flipH="1">
              <a:off x="4074005" y="4447954"/>
              <a:ext cx="1700506" cy="623248"/>
            </a:xfrm>
            <a:prstGeom prst="rect">
              <a:avLst/>
            </a:prstGeom>
            <a:noFill/>
            <a:effectLst/>
          </p:spPr>
          <p:txBody>
            <a:bodyPr wrap="square" lIns="91440" tIns="45720" rIns="91440" bIns="45720" rtlCol="0">
              <a:spAutoFit/>
            </a:bodyPr>
            <a:lstStyle/>
            <a:p>
              <a:pPr algn="ctr">
                <a:spcAft>
                  <a:spcPts val="300"/>
                </a:spcAft>
                <a:defRPr/>
              </a:pPr>
              <a:r>
                <a:rPr lang="en-US" sz="1200" dirty="0">
                  <a:solidFill>
                    <a:srgbClr val="008770"/>
                  </a:solidFill>
                  <a:cs typeface="Arial" pitchFamily="34" charset="0"/>
                </a:rPr>
                <a:t>Monitor</a:t>
              </a:r>
              <a:endParaRPr lang="en-US" sz="1600" dirty="0">
                <a:solidFill>
                  <a:srgbClr val="008770"/>
                </a:solidFill>
                <a:cs typeface="Arial" pitchFamily="34" charset="0"/>
              </a:endParaRPr>
            </a:p>
            <a:p>
              <a:pPr algn="ctr">
                <a:spcAft>
                  <a:spcPts val="500"/>
                </a:spcAft>
                <a:defRPr/>
              </a:pPr>
              <a:r>
                <a:rPr lang="en-US" sz="1000" dirty="0">
                  <a:solidFill>
                    <a:srgbClr val="444444"/>
                  </a:solidFill>
                  <a:cs typeface="Arial" pitchFamily="34" charset="0"/>
                </a:rPr>
                <a:t>Medication </a:t>
              </a:r>
              <a:br>
                <a:rPr lang="en-US" sz="1000" dirty="0">
                  <a:solidFill>
                    <a:srgbClr val="444444"/>
                  </a:solidFill>
                  <a:cs typeface="Arial" pitchFamily="34" charset="0"/>
                </a:rPr>
              </a:br>
              <a:r>
                <a:rPr lang="en-US" sz="1000" dirty="0">
                  <a:solidFill>
                    <a:srgbClr val="444444"/>
                  </a:solidFill>
                  <a:cs typeface="Arial" pitchFamily="34" charset="0"/>
                </a:rPr>
                <a:t>adherence</a:t>
              </a:r>
            </a:p>
          </p:txBody>
        </p:sp>
        <p:sp>
          <p:nvSpPr>
            <p:cNvPr id="118" name="TextBox 117"/>
            <p:cNvSpPr txBox="1"/>
            <p:nvPr/>
          </p:nvSpPr>
          <p:spPr>
            <a:xfrm flipH="1">
              <a:off x="1952610" y="4425350"/>
              <a:ext cx="1700506" cy="623248"/>
            </a:xfrm>
            <a:prstGeom prst="rect">
              <a:avLst/>
            </a:prstGeom>
            <a:noFill/>
            <a:effectLst/>
          </p:spPr>
          <p:txBody>
            <a:bodyPr wrap="square" lIns="91440" tIns="45720" rIns="91440" bIns="45720" rtlCol="0">
              <a:spAutoFit/>
            </a:bodyPr>
            <a:lstStyle/>
            <a:p>
              <a:pPr algn="ctr">
                <a:spcAft>
                  <a:spcPts val="300"/>
                </a:spcAft>
                <a:defRPr/>
              </a:pPr>
              <a:r>
                <a:rPr lang="en-US" sz="1200" dirty="0">
                  <a:solidFill>
                    <a:srgbClr val="008770"/>
                  </a:solidFill>
                  <a:cs typeface="Arial" pitchFamily="34" charset="0"/>
                </a:rPr>
                <a:t>Educate</a:t>
              </a:r>
            </a:p>
            <a:p>
              <a:pPr algn="ctr">
                <a:spcAft>
                  <a:spcPts val="500"/>
                </a:spcAft>
                <a:defRPr/>
              </a:pPr>
              <a:r>
                <a:rPr lang="en-US" sz="1000" dirty="0">
                  <a:solidFill>
                    <a:srgbClr val="444444"/>
                  </a:solidFill>
                  <a:cs typeface="Arial" pitchFamily="34" charset="0"/>
                </a:rPr>
                <a:t>Diabetes </a:t>
              </a:r>
              <a:br>
                <a:rPr lang="en-US" sz="1000" dirty="0">
                  <a:solidFill>
                    <a:srgbClr val="444444"/>
                  </a:solidFill>
                  <a:cs typeface="Arial" pitchFamily="34" charset="0"/>
                </a:rPr>
              </a:br>
              <a:r>
                <a:rPr lang="en-US" sz="1000" dirty="0">
                  <a:solidFill>
                    <a:srgbClr val="444444"/>
                  </a:solidFill>
                  <a:cs typeface="Arial" pitchFamily="34" charset="0"/>
                </a:rPr>
                <a:t>literacy </a:t>
              </a:r>
            </a:p>
          </p:txBody>
        </p:sp>
        <p:cxnSp>
          <p:nvCxnSpPr>
            <p:cNvPr id="119" name="Straight Connector 118"/>
            <p:cNvCxnSpPr/>
            <p:nvPr/>
          </p:nvCxnSpPr>
          <p:spPr>
            <a:xfrm>
              <a:off x="3030287" y="5509460"/>
              <a:ext cx="0" cy="42512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620611" y="4517997"/>
              <a:ext cx="0" cy="42512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21" name="Flowchart: Manual Operation 134"/>
            <p:cNvSpPr/>
            <p:nvPr/>
          </p:nvSpPr>
          <p:spPr>
            <a:xfrm flipV="1">
              <a:off x="1721926" y="4145556"/>
              <a:ext cx="5866712" cy="27699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316 w 10000"/>
                <a:gd name="connsiteY3" fmla="*/ 9616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283 w 10000"/>
                <a:gd name="connsiteY3" fmla="*/ 9616 h 10000"/>
                <a:gd name="connsiteX4" fmla="*/ 0 w 10000"/>
                <a:gd name="connsiteY4" fmla="*/ 0 h 10000"/>
                <a:gd name="connsiteX0" fmla="*/ 0 w 9900"/>
                <a:gd name="connsiteY0" fmla="*/ 0 h 10000"/>
                <a:gd name="connsiteX1" fmla="*/ 9900 w 9900"/>
                <a:gd name="connsiteY1" fmla="*/ 0 h 10000"/>
                <a:gd name="connsiteX2" fmla="*/ 7900 w 9900"/>
                <a:gd name="connsiteY2" fmla="*/ 10000 h 10000"/>
                <a:gd name="connsiteX3" fmla="*/ 183 w 9900"/>
                <a:gd name="connsiteY3" fmla="*/ 9616 h 10000"/>
                <a:gd name="connsiteX4" fmla="*/ 0 w 9900"/>
                <a:gd name="connsiteY4" fmla="*/ 0 h 10000"/>
                <a:gd name="connsiteX0" fmla="*/ 0 w 10034"/>
                <a:gd name="connsiteY0" fmla="*/ 0 h 10000"/>
                <a:gd name="connsiteX1" fmla="*/ 10034 w 10034"/>
                <a:gd name="connsiteY1" fmla="*/ 0 h 10000"/>
                <a:gd name="connsiteX2" fmla="*/ 8014 w 10034"/>
                <a:gd name="connsiteY2" fmla="*/ 10000 h 10000"/>
                <a:gd name="connsiteX3" fmla="*/ 219 w 10034"/>
                <a:gd name="connsiteY3" fmla="*/ 9616 h 10000"/>
                <a:gd name="connsiteX4" fmla="*/ 0 w 10034"/>
                <a:gd name="connsiteY4" fmla="*/ 0 h 10000"/>
                <a:gd name="connsiteX0" fmla="*/ 0 w 10034"/>
                <a:gd name="connsiteY0" fmla="*/ 0 h 10000"/>
                <a:gd name="connsiteX1" fmla="*/ 10034 w 10034"/>
                <a:gd name="connsiteY1" fmla="*/ 0 h 10000"/>
                <a:gd name="connsiteX2" fmla="*/ 8014 w 10034"/>
                <a:gd name="connsiteY2" fmla="*/ 10000 h 10000"/>
                <a:gd name="connsiteX3" fmla="*/ 219 w 10034"/>
                <a:gd name="connsiteY3" fmla="*/ 9616 h 10000"/>
                <a:gd name="connsiteX4" fmla="*/ 0 w 10034"/>
                <a:gd name="connsiteY4" fmla="*/ 0 h 10000"/>
                <a:gd name="connsiteX0" fmla="*/ 0 w 10034"/>
                <a:gd name="connsiteY0" fmla="*/ 0 h 9616"/>
                <a:gd name="connsiteX1" fmla="*/ 10034 w 10034"/>
                <a:gd name="connsiteY1" fmla="*/ 0 h 9616"/>
                <a:gd name="connsiteX2" fmla="*/ 9799 w 10034"/>
                <a:gd name="connsiteY2" fmla="*/ 9616 h 9616"/>
                <a:gd name="connsiteX3" fmla="*/ 219 w 10034"/>
                <a:gd name="connsiteY3" fmla="*/ 9616 h 9616"/>
                <a:gd name="connsiteX4" fmla="*/ 0 w 10034"/>
                <a:gd name="connsiteY4" fmla="*/ 0 h 9616"/>
                <a:gd name="connsiteX0" fmla="*/ 0 w 10000"/>
                <a:gd name="connsiteY0" fmla="*/ 0 h 10000"/>
                <a:gd name="connsiteX1" fmla="*/ 10000 w 10000"/>
                <a:gd name="connsiteY1" fmla="*/ 0 h 10000"/>
                <a:gd name="connsiteX2" fmla="*/ 9716 w 10000"/>
                <a:gd name="connsiteY2" fmla="*/ 10000 h 10000"/>
                <a:gd name="connsiteX3" fmla="*/ 218 w 10000"/>
                <a:gd name="connsiteY3" fmla="*/ 10000 h 10000"/>
                <a:gd name="connsiteX4" fmla="*/ 0 w 10000"/>
                <a:gd name="connsiteY4" fmla="*/ 0 h 10000"/>
                <a:gd name="connsiteX0" fmla="*/ 0 w 9950"/>
                <a:gd name="connsiteY0" fmla="*/ 0 h 10000"/>
                <a:gd name="connsiteX1" fmla="*/ 9950 w 9950"/>
                <a:gd name="connsiteY1" fmla="*/ 0 h 10000"/>
                <a:gd name="connsiteX2" fmla="*/ 9716 w 9950"/>
                <a:gd name="connsiteY2" fmla="*/ 10000 h 10000"/>
                <a:gd name="connsiteX3" fmla="*/ 218 w 9950"/>
                <a:gd name="connsiteY3" fmla="*/ 10000 h 10000"/>
                <a:gd name="connsiteX4" fmla="*/ 0 w 9950"/>
                <a:gd name="connsiteY4" fmla="*/ 0 h 10000"/>
                <a:gd name="connsiteX0" fmla="*/ 0 w 9983"/>
                <a:gd name="connsiteY0" fmla="*/ 399 h 10000"/>
                <a:gd name="connsiteX1" fmla="*/ 9983 w 9983"/>
                <a:gd name="connsiteY1" fmla="*/ 0 h 10000"/>
                <a:gd name="connsiteX2" fmla="*/ 9748 w 9983"/>
                <a:gd name="connsiteY2" fmla="*/ 10000 h 10000"/>
                <a:gd name="connsiteX3" fmla="*/ 202 w 9983"/>
                <a:gd name="connsiteY3" fmla="*/ 10000 h 10000"/>
                <a:gd name="connsiteX4" fmla="*/ 0 w 9983"/>
                <a:gd name="connsiteY4" fmla="*/ 399 h 10000"/>
                <a:gd name="connsiteX0" fmla="*/ 0 w 10051"/>
                <a:gd name="connsiteY0" fmla="*/ 0 h 10000"/>
                <a:gd name="connsiteX1" fmla="*/ 10051 w 10051"/>
                <a:gd name="connsiteY1" fmla="*/ 0 h 10000"/>
                <a:gd name="connsiteX2" fmla="*/ 9816 w 10051"/>
                <a:gd name="connsiteY2" fmla="*/ 10000 h 10000"/>
                <a:gd name="connsiteX3" fmla="*/ 253 w 10051"/>
                <a:gd name="connsiteY3" fmla="*/ 10000 h 10000"/>
                <a:gd name="connsiteX4" fmla="*/ 0 w 10051"/>
                <a:gd name="connsiteY4" fmla="*/ 0 h 10000"/>
                <a:gd name="connsiteX0" fmla="*/ 0 w 9984"/>
                <a:gd name="connsiteY0" fmla="*/ 399 h 10000"/>
                <a:gd name="connsiteX1" fmla="*/ 9984 w 9984"/>
                <a:gd name="connsiteY1" fmla="*/ 0 h 10000"/>
                <a:gd name="connsiteX2" fmla="*/ 9749 w 9984"/>
                <a:gd name="connsiteY2" fmla="*/ 10000 h 10000"/>
                <a:gd name="connsiteX3" fmla="*/ 186 w 9984"/>
                <a:gd name="connsiteY3" fmla="*/ 10000 h 10000"/>
                <a:gd name="connsiteX4" fmla="*/ 0 w 9984"/>
                <a:gd name="connsiteY4" fmla="*/ 399 h 10000"/>
                <a:gd name="connsiteX0" fmla="*/ 0 w 10017"/>
                <a:gd name="connsiteY0" fmla="*/ 0 h 10000"/>
                <a:gd name="connsiteX1" fmla="*/ 10017 w 10017"/>
                <a:gd name="connsiteY1" fmla="*/ 0 h 10000"/>
                <a:gd name="connsiteX2" fmla="*/ 9782 w 10017"/>
                <a:gd name="connsiteY2" fmla="*/ 10000 h 10000"/>
                <a:gd name="connsiteX3" fmla="*/ 203 w 10017"/>
                <a:gd name="connsiteY3" fmla="*/ 10000 h 10000"/>
                <a:gd name="connsiteX4" fmla="*/ 0 w 10017"/>
                <a:gd name="connsiteY4" fmla="*/ 0 h 10000"/>
                <a:gd name="connsiteX0" fmla="*/ 0 w 10068"/>
                <a:gd name="connsiteY0" fmla="*/ 0 h 10000"/>
                <a:gd name="connsiteX1" fmla="*/ 10068 w 10068"/>
                <a:gd name="connsiteY1" fmla="*/ 0 h 10000"/>
                <a:gd name="connsiteX2" fmla="*/ 9782 w 10068"/>
                <a:gd name="connsiteY2" fmla="*/ 10000 h 10000"/>
                <a:gd name="connsiteX3" fmla="*/ 203 w 10068"/>
                <a:gd name="connsiteY3" fmla="*/ 10000 h 10000"/>
                <a:gd name="connsiteX4" fmla="*/ 0 w 10068"/>
                <a:gd name="connsiteY4" fmla="*/ 0 h 10000"/>
                <a:gd name="connsiteX0" fmla="*/ 0 w 10017"/>
                <a:gd name="connsiteY0" fmla="*/ 0 h 10000"/>
                <a:gd name="connsiteX1" fmla="*/ 10017 w 10017"/>
                <a:gd name="connsiteY1" fmla="*/ 0 h 10000"/>
                <a:gd name="connsiteX2" fmla="*/ 9782 w 10017"/>
                <a:gd name="connsiteY2" fmla="*/ 10000 h 10000"/>
                <a:gd name="connsiteX3" fmla="*/ 203 w 10017"/>
                <a:gd name="connsiteY3" fmla="*/ 10000 h 10000"/>
                <a:gd name="connsiteX4" fmla="*/ 0 w 10017"/>
                <a:gd name="connsiteY4" fmla="*/ 0 h 10000"/>
                <a:gd name="connsiteX0" fmla="*/ 0 w 10017"/>
                <a:gd name="connsiteY0" fmla="*/ 0 h 10000"/>
                <a:gd name="connsiteX1" fmla="*/ 10017 w 10017"/>
                <a:gd name="connsiteY1" fmla="*/ 0 h 10000"/>
                <a:gd name="connsiteX2" fmla="*/ 9833 w 10017"/>
                <a:gd name="connsiteY2" fmla="*/ 10000 h 10000"/>
                <a:gd name="connsiteX3" fmla="*/ 203 w 10017"/>
                <a:gd name="connsiteY3" fmla="*/ 10000 h 10000"/>
                <a:gd name="connsiteX4" fmla="*/ 0 w 10017"/>
                <a:gd name="connsiteY4" fmla="*/ 0 h 10000"/>
                <a:gd name="connsiteX0" fmla="*/ 0 w 10034"/>
                <a:gd name="connsiteY0" fmla="*/ 0 h 10000"/>
                <a:gd name="connsiteX1" fmla="*/ 10034 w 10034"/>
                <a:gd name="connsiteY1" fmla="*/ 0 h 10000"/>
                <a:gd name="connsiteX2" fmla="*/ 9833 w 10034"/>
                <a:gd name="connsiteY2" fmla="*/ 10000 h 10000"/>
                <a:gd name="connsiteX3" fmla="*/ 203 w 10034"/>
                <a:gd name="connsiteY3" fmla="*/ 10000 h 10000"/>
                <a:gd name="connsiteX4" fmla="*/ 0 w 10034"/>
                <a:gd name="connsiteY4" fmla="*/ 0 h 10000"/>
                <a:gd name="connsiteX0" fmla="*/ 0 w 10034"/>
                <a:gd name="connsiteY0" fmla="*/ 0 h 10000"/>
                <a:gd name="connsiteX1" fmla="*/ 10034 w 10034"/>
                <a:gd name="connsiteY1" fmla="*/ 0 h 10000"/>
                <a:gd name="connsiteX2" fmla="*/ 9833 w 10034"/>
                <a:gd name="connsiteY2" fmla="*/ 10000 h 10000"/>
                <a:gd name="connsiteX3" fmla="*/ 203 w 10034"/>
                <a:gd name="connsiteY3" fmla="*/ 10000 h 10000"/>
                <a:gd name="connsiteX4" fmla="*/ 0 w 10034"/>
                <a:gd name="connsiteY4" fmla="*/ 0 h 10000"/>
                <a:gd name="connsiteX0" fmla="*/ 0 w 10034"/>
                <a:gd name="connsiteY0" fmla="*/ 0 h 10000"/>
                <a:gd name="connsiteX1" fmla="*/ 10034 w 10034"/>
                <a:gd name="connsiteY1" fmla="*/ 0 h 10000"/>
                <a:gd name="connsiteX2" fmla="*/ 9816 w 10034"/>
                <a:gd name="connsiteY2" fmla="*/ 10000 h 10000"/>
                <a:gd name="connsiteX3" fmla="*/ 203 w 10034"/>
                <a:gd name="connsiteY3" fmla="*/ 10000 h 10000"/>
                <a:gd name="connsiteX4" fmla="*/ 0 w 10034"/>
                <a:gd name="connsiteY4" fmla="*/ 0 h 10000"/>
                <a:gd name="connsiteX0" fmla="*/ 0 w 10017"/>
                <a:gd name="connsiteY0" fmla="*/ 0 h 10000"/>
                <a:gd name="connsiteX1" fmla="*/ 10017 w 10017"/>
                <a:gd name="connsiteY1" fmla="*/ 0 h 10000"/>
                <a:gd name="connsiteX2" fmla="*/ 9816 w 10017"/>
                <a:gd name="connsiteY2" fmla="*/ 10000 h 10000"/>
                <a:gd name="connsiteX3" fmla="*/ 203 w 10017"/>
                <a:gd name="connsiteY3" fmla="*/ 10000 h 10000"/>
                <a:gd name="connsiteX4" fmla="*/ 0 w 10017"/>
                <a:gd name="connsiteY4" fmla="*/ 0 h 10000"/>
                <a:gd name="connsiteX0" fmla="*/ 0 w 10051"/>
                <a:gd name="connsiteY0" fmla="*/ 0 h 10000"/>
                <a:gd name="connsiteX1" fmla="*/ 10051 w 10051"/>
                <a:gd name="connsiteY1" fmla="*/ 0 h 10000"/>
                <a:gd name="connsiteX2" fmla="*/ 9816 w 10051"/>
                <a:gd name="connsiteY2" fmla="*/ 10000 h 10000"/>
                <a:gd name="connsiteX3" fmla="*/ 203 w 10051"/>
                <a:gd name="connsiteY3" fmla="*/ 10000 h 10000"/>
                <a:gd name="connsiteX4" fmla="*/ 0 w 10051"/>
                <a:gd name="connsiteY4" fmla="*/ 0 h 10000"/>
                <a:gd name="connsiteX0" fmla="*/ 0 w 10039"/>
                <a:gd name="connsiteY0" fmla="*/ 275 h 10275"/>
                <a:gd name="connsiteX1" fmla="*/ 10039 w 10039"/>
                <a:gd name="connsiteY1" fmla="*/ 0 h 10275"/>
                <a:gd name="connsiteX2" fmla="*/ 9816 w 10039"/>
                <a:gd name="connsiteY2" fmla="*/ 10275 h 10275"/>
                <a:gd name="connsiteX3" fmla="*/ 203 w 10039"/>
                <a:gd name="connsiteY3" fmla="*/ 10275 h 10275"/>
                <a:gd name="connsiteX4" fmla="*/ 0 w 10039"/>
                <a:gd name="connsiteY4" fmla="*/ 275 h 10275"/>
                <a:gd name="connsiteX0" fmla="*/ 0 w 10085"/>
                <a:gd name="connsiteY0" fmla="*/ 275 h 10275"/>
                <a:gd name="connsiteX1" fmla="*/ 10085 w 10085"/>
                <a:gd name="connsiteY1" fmla="*/ 0 h 10275"/>
                <a:gd name="connsiteX2" fmla="*/ 9816 w 10085"/>
                <a:gd name="connsiteY2" fmla="*/ 10275 h 10275"/>
                <a:gd name="connsiteX3" fmla="*/ 203 w 10085"/>
                <a:gd name="connsiteY3" fmla="*/ 10275 h 10275"/>
                <a:gd name="connsiteX4" fmla="*/ 0 w 10085"/>
                <a:gd name="connsiteY4" fmla="*/ 275 h 10275"/>
                <a:gd name="connsiteX0" fmla="*/ 0 w 10062"/>
                <a:gd name="connsiteY0" fmla="*/ 275 h 10275"/>
                <a:gd name="connsiteX1" fmla="*/ 10062 w 10062"/>
                <a:gd name="connsiteY1" fmla="*/ 0 h 10275"/>
                <a:gd name="connsiteX2" fmla="*/ 9816 w 10062"/>
                <a:gd name="connsiteY2" fmla="*/ 10275 h 10275"/>
                <a:gd name="connsiteX3" fmla="*/ 203 w 10062"/>
                <a:gd name="connsiteY3" fmla="*/ 10275 h 10275"/>
                <a:gd name="connsiteX4" fmla="*/ 0 w 10062"/>
                <a:gd name="connsiteY4" fmla="*/ 275 h 10275"/>
                <a:gd name="connsiteX0" fmla="*/ 0 w 10050"/>
                <a:gd name="connsiteY0" fmla="*/ 275 h 10275"/>
                <a:gd name="connsiteX1" fmla="*/ 10050 w 10050"/>
                <a:gd name="connsiteY1" fmla="*/ 0 h 10275"/>
                <a:gd name="connsiteX2" fmla="*/ 9816 w 10050"/>
                <a:gd name="connsiteY2" fmla="*/ 10275 h 10275"/>
                <a:gd name="connsiteX3" fmla="*/ 203 w 10050"/>
                <a:gd name="connsiteY3" fmla="*/ 10275 h 10275"/>
                <a:gd name="connsiteX4" fmla="*/ 0 w 10050"/>
                <a:gd name="connsiteY4" fmla="*/ 275 h 10275"/>
                <a:gd name="connsiteX0" fmla="*/ 0 w 10062"/>
                <a:gd name="connsiteY0" fmla="*/ 275 h 10275"/>
                <a:gd name="connsiteX1" fmla="*/ 10062 w 10062"/>
                <a:gd name="connsiteY1" fmla="*/ 0 h 10275"/>
                <a:gd name="connsiteX2" fmla="*/ 9816 w 10062"/>
                <a:gd name="connsiteY2" fmla="*/ 10275 h 10275"/>
                <a:gd name="connsiteX3" fmla="*/ 203 w 10062"/>
                <a:gd name="connsiteY3" fmla="*/ 10275 h 10275"/>
                <a:gd name="connsiteX4" fmla="*/ 0 w 10062"/>
                <a:gd name="connsiteY4" fmla="*/ 275 h 10275"/>
                <a:gd name="connsiteX0" fmla="*/ 0 w 10085"/>
                <a:gd name="connsiteY0" fmla="*/ 550 h 10550"/>
                <a:gd name="connsiteX1" fmla="*/ 10085 w 10085"/>
                <a:gd name="connsiteY1" fmla="*/ 0 h 10550"/>
                <a:gd name="connsiteX2" fmla="*/ 9816 w 10085"/>
                <a:gd name="connsiteY2" fmla="*/ 10550 h 10550"/>
                <a:gd name="connsiteX3" fmla="*/ 203 w 10085"/>
                <a:gd name="connsiteY3" fmla="*/ 10550 h 10550"/>
                <a:gd name="connsiteX4" fmla="*/ 0 w 10085"/>
                <a:gd name="connsiteY4" fmla="*/ 550 h 10550"/>
                <a:gd name="connsiteX0" fmla="*/ 0 w 10050"/>
                <a:gd name="connsiteY0" fmla="*/ 275 h 10275"/>
                <a:gd name="connsiteX1" fmla="*/ 10050 w 10050"/>
                <a:gd name="connsiteY1" fmla="*/ 0 h 10275"/>
                <a:gd name="connsiteX2" fmla="*/ 9816 w 10050"/>
                <a:gd name="connsiteY2" fmla="*/ 10275 h 10275"/>
                <a:gd name="connsiteX3" fmla="*/ 203 w 10050"/>
                <a:gd name="connsiteY3" fmla="*/ 10275 h 10275"/>
                <a:gd name="connsiteX4" fmla="*/ 0 w 10050"/>
                <a:gd name="connsiteY4" fmla="*/ 275 h 10275"/>
                <a:gd name="connsiteX0" fmla="*/ 0 w 10038"/>
                <a:gd name="connsiteY0" fmla="*/ 0 h 10000"/>
                <a:gd name="connsiteX1" fmla="*/ 10038 w 10038"/>
                <a:gd name="connsiteY1" fmla="*/ 274 h 10000"/>
                <a:gd name="connsiteX2" fmla="*/ 9816 w 10038"/>
                <a:gd name="connsiteY2" fmla="*/ 10000 h 10000"/>
                <a:gd name="connsiteX3" fmla="*/ 203 w 10038"/>
                <a:gd name="connsiteY3" fmla="*/ 10000 h 10000"/>
                <a:gd name="connsiteX4" fmla="*/ 0 w 10038"/>
                <a:gd name="connsiteY4" fmla="*/ 0 h 10000"/>
                <a:gd name="connsiteX0" fmla="*/ 0 w 10026"/>
                <a:gd name="connsiteY0" fmla="*/ 0 h 10000"/>
                <a:gd name="connsiteX1" fmla="*/ 10026 w 10026"/>
                <a:gd name="connsiteY1" fmla="*/ 274 h 10000"/>
                <a:gd name="connsiteX2" fmla="*/ 9816 w 10026"/>
                <a:gd name="connsiteY2" fmla="*/ 10000 h 10000"/>
                <a:gd name="connsiteX3" fmla="*/ 203 w 10026"/>
                <a:gd name="connsiteY3" fmla="*/ 10000 h 10000"/>
                <a:gd name="connsiteX4" fmla="*/ 0 w 10026"/>
                <a:gd name="connsiteY4" fmla="*/ 0 h 10000"/>
                <a:gd name="connsiteX0" fmla="*/ 0 w 10026"/>
                <a:gd name="connsiteY0" fmla="*/ 1 h 10001"/>
                <a:gd name="connsiteX1" fmla="*/ 10026 w 10026"/>
                <a:gd name="connsiteY1" fmla="*/ 0 h 10001"/>
                <a:gd name="connsiteX2" fmla="*/ 9816 w 10026"/>
                <a:gd name="connsiteY2" fmla="*/ 10001 h 10001"/>
                <a:gd name="connsiteX3" fmla="*/ 203 w 10026"/>
                <a:gd name="connsiteY3" fmla="*/ 10001 h 10001"/>
                <a:gd name="connsiteX4" fmla="*/ 0 w 10026"/>
                <a:gd name="connsiteY4" fmla="*/ 1 h 10001"/>
                <a:gd name="connsiteX0" fmla="*/ 0 w 10038"/>
                <a:gd name="connsiteY0" fmla="*/ 1 h 10001"/>
                <a:gd name="connsiteX1" fmla="*/ 10038 w 10038"/>
                <a:gd name="connsiteY1" fmla="*/ 0 h 10001"/>
                <a:gd name="connsiteX2" fmla="*/ 9816 w 10038"/>
                <a:gd name="connsiteY2" fmla="*/ 10001 h 10001"/>
                <a:gd name="connsiteX3" fmla="*/ 203 w 10038"/>
                <a:gd name="connsiteY3" fmla="*/ 10001 h 10001"/>
                <a:gd name="connsiteX4" fmla="*/ 0 w 10038"/>
                <a:gd name="connsiteY4" fmla="*/ 1 h 10001"/>
                <a:gd name="connsiteX0" fmla="*/ 0 w 10038"/>
                <a:gd name="connsiteY0" fmla="*/ 1 h 10001"/>
                <a:gd name="connsiteX1" fmla="*/ 10038 w 10038"/>
                <a:gd name="connsiteY1" fmla="*/ 0 h 10001"/>
                <a:gd name="connsiteX2" fmla="*/ 9793 w 10038"/>
                <a:gd name="connsiteY2" fmla="*/ 10001 h 10001"/>
                <a:gd name="connsiteX3" fmla="*/ 203 w 10038"/>
                <a:gd name="connsiteY3" fmla="*/ 10001 h 10001"/>
                <a:gd name="connsiteX4" fmla="*/ 0 w 10038"/>
                <a:gd name="connsiteY4" fmla="*/ 1 h 10001"/>
                <a:gd name="connsiteX0" fmla="*/ 0 w 10038"/>
                <a:gd name="connsiteY0" fmla="*/ 1 h 10001"/>
                <a:gd name="connsiteX1" fmla="*/ 10038 w 10038"/>
                <a:gd name="connsiteY1" fmla="*/ 0 h 10001"/>
                <a:gd name="connsiteX2" fmla="*/ 9793 w 10038"/>
                <a:gd name="connsiteY2" fmla="*/ 10001 h 10001"/>
                <a:gd name="connsiteX3" fmla="*/ 215 w 10038"/>
                <a:gd name="connsiteY3" fmla="*/ 10001 h 10001"/>
                <a:gd name="connsiteX4" fmla="*/ 0 w 10038"/>
                <a:gd name="connsiteY4" fmla="*/ 1 h 10001"/>
                <a:gd name="connsiteX0" fmla="*/ 0 w 10038"/>
                <a:gd name="connsiteY0" fmla="*/ 1 h 10001"/>
                <a:gd name="connsiteX1" fmla="*/ 10038 w 10038"/>
                <a:gd name="connsiteY1" fmla="*/ 0 h 10001"/>
                <a:gd name="connsiteX2" fmla="*/ 9793 w 10038"/>
                <a:gd name="connsiteY2" fmla="*/ 10001 h 10001"/>
                <a:gd name="connsiteX3" fmla="*/ 235 w 10038"/>
                <a:gd name="connsiteY3" fmla="*/ 10001 h 10001"/>
                <a:gd name="connsiteX4" fmla="*/ 0 w 10038"/>
                <a:gd name="connsiteY4" fmla="*/ 1 h 10001"/>
                <a:gd name="connsiteX0" fmla="*/ 0 w 10018"/>
                <a:gd name="connsiteY0" fmla="*/ 0 h 10000"/>
                <a:gd name="connsiteX1" fmla="*/ 10018 w 10018"/>
                <a:gd name="connsiteY1" fmla="*/ 239 h 10000"/>
                <a:gd name="connsiteX2" fmla="*/ 9793 w 10018"/>
                <a:gd name="connsiteY2" fmla="*/ 10000 h 10000"/>
                <a:gd name="connsiteX3" fmla="*/ 235 w 10018"/>
                <a:gd name="connsiteY3" fmla="*/ 10000 h 10000"/>
                <a:gd name="connsiteX4" fmla="*/ 0 w 10018"/>
                <a:gd name="connsiteY4" fmla="*/ 0 h 10000"/>
                <a:gd name="connsiteX0" fmla="*/ 0 w 10018"/>
                <a:gd name="connsiteY0" fmla="*/ 1 h 10001"/>
                <a:gd name="connsiteX1" fmla="*/ 10018 w 10018"/>
                <a:gd name="connsiteY1" fmla="*/ 0 h 10001"/>
                <a:gd name="connsiteX2" fmla="*/ 9793 w 10018"/>
                <a:gd name="connsiteY2" fmla="*/ 10001 h 10001"/>
                <a:gd name="connsiteX3" fmla="*/ 235 w 10018"/>
                <a:gd name="connsiteY3" fmla="*/ 10001 h 10001"/>
                <a:gd name="connsiteX4" fmla="*/ 0 w 10018"/>
                <a:gd name="connsiteY4" fmla="*/ 1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8" h="10001">
                  <a:moveTo>
                    <a:pt x="0" y="1"/>
                  </a:moveTo>
                  <a:lnTo>
                    <a:pt x="10018" y="0"/>
                  </a:lnTo>
                  <a:cubicBezTo>
                    <a:pt x="9945" y="3333"/>
                    <a:pt x="9866" y="6668"/>
                    <a:pt x="9793" y="10001"/>
                  </a:cubicBezTo>
                  <a:lnTo>
                    <a:pt x="235" y="10001"/>
                  </a:lnTo>
                  <a:cubicBezTo>
                    <a:pt x="162" y="6668"/>
                    <a:pt x="73" y="3334"/>
                    <a:pt x="0" y="1"/>
                  </a:cubicBezTo>
                  <a:close/>
                </a:path>
              </a:pathLst>
            </a:custGeom>
            <a:solidFill>
              <a:srgbClr val="008770"/>
            </a:solidFill>
          </p:spPr>
          <p:txBody>
            <a:bodyPr wrap="square">
              <a:spAutoFit/>
            </a:bodyPr>
            <a:lstStyle/>
            <a:p>
              <a:pPr algn="ctr">
                <a:spcAft>
                  <a:spcPts val="100"/>
                </a:spcAft>
                <a:defRPr/>
              </a:pPr>
              <a:endParaRPr lang="en-US" sz="1200" b="1" dirty="0">
                <a:solidFill>
                  <a:srgbClr val="FFFFFF"/>
                </a:solidFill>
                <a:cs typeface="Arial" pitchFamily="34" charset="0"/>
              </a:endParaRPr>
            </a:p>
          </p:txBody>
        </p:sp>
        <p:cxnSp>
          <p:nvCxnSpPr>
            <p:cNvPr id="122" name="Straight Connector 121"/>
            <p:cNvCxnSpPr/>
            <p:nvPr/>
          </p:nvCxnSpPr>
          <p:spPr>
            <a:xfrm>
              <a:off x="3493267" y="4517997"/>
              <a:ext cx="0" cy="42512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3838703" y="4582944"/>
              <a:ext cx="386914" cy="386914"/>
              <a:chOff x="5030001" y="3554346"/>
              <a:chExt cx="514695" cy="514695"/>
            </a:xfrm>
            <a:effectLst>
              <a:outerShdw blurRad="40005" dist="22860" dir="2700000" algn="ctr" rotWithShape="0">
                <a:schemeClr val="bg2">
                  <a:lumMod val="10000"/>
                  <a:alpha val="35000"/>
                </a:schemeClr>
              </a:outerShdw>
            </a:effectLst>
          </p:grpSpPr>
          <p:sp>
            <p:nvSpPr>
              <p:cNvPr id="169" name="Flowchart: Connector 168"/>
              <p:cNvSpPr/>
              <p:nvPr/>
            </p:nvSpPr>
            <p:spPr>
              <a:xfrm flipH="1">
                <a:off x="5030001"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70" name="Group 169"/>
              <p:cNvGrpSpPr/>
              <p:nvPr/>
            </p:nvGrpSpPr>
            <p:grpSpPr>
              <a:xfrm>
                <a:off x="5161808" y="3662803"/>
                <a:ext cx="275923" cy="247731"/>
                <a:chOff x="12758738" y="2847975"/>
                <a:chExt cx="730250" cy="655638"/>
              </a:xfrm>
              <a:solidFill>
                <a:schemeClr val="accent1"/>
              </a:solidFill>
            </p:grpSpPr>
            <p:sp>
              <p:nvSpPr>
                <p:cNvPr id="171" name="Freeform 29"/>
                <p:cNvSpPr>
                  <a:spLocks noEditPoints="1"/>
                </p:cNvSpPr>
                <p:nvPr/>
              </p:nvSpPr>
              <p:spPr bwMode="auto">
                <a:xfrm>
                  <a:off x="12758738" y="2847975"/>
                  <a:ext cx="730250" cy="655638"/>
                </a:xfrm>
                <a:custGeom>
                  <a:avLst/>
                  <a:gdLst>
                    <a:gd name="T0" fmla="*/ 132 w 137"/>
                    <a:gd name="T1" fmla="*/ 115 h 123"/>
                    <a:gd name="T2" fmla="*/ 126 w 137"/>
                    <a:gd name="T3" fmla="*/ 118 h 123"/>
                    <a:gd name="T4" fmla="*/ 11 w 137"/>
                    <a:gd name="T5" fmla="*/ 118 h 123"/>
                    <a:gd name="T6" fmla="*/ 6 w 137"/>
                    <a:gd name="T7" fmla="*/ 115 h 123"/>
                    <a:gd name="T8" fmla="*/ 6 w 137"/>
                    <a:gd name="T9" fmla="*/ 109 h 123"/>
                    <a:gd name="T10" fmla="*/ 63 w 137"/>
                    <a:gd name="T11" fmla="*/ 8 h 123"/>
                    <a:gd name="T12" fmla="*/ 69 w 137"/>
                    <a:gd name="T13" fmla="*/ 5 h 123"/>
                    <a:gd name="T14" fmla="*/ 74 w 137"/>
                    <a:gd name="T15" fmla="*/ 8 h 123"/>
                    <a:gd name="T16" fmla="*/ 132 w 137"/>
                    <a:gd name="T17" fmla="*/ 109 h 123"/>
                    <a:gd name="T18" fmla="*/ 132 w 137"/>
                    <a:gd name="T19" fmla="*/ 115 h 123"/>
                    <a:gd name="T20" fmla="*/ 136 w 137"/>
                    <a:gd name="T21" fmla="*/ 107 h 123"/>
                    <a:gd name="T22" fmla="*/ 78 w 137"/>
                    <a:gd name="T23" fmla="*/ 6 h 123"/>
                    <a:gd name="T24" fmla="*/ 69 w 137"/>
                    <a:gd name="T25" fmla="*/ 0 h 123"/>
                    <a:gd name="T26" fmla="*/ 60 w 137"/>
                    <a:gd name="T27" fmla="*/ 6 h 123"/>
                    <a:gd name="T28" fmla="*/ 2 w 137"/>
                    <a:gd name="T29" fmla="*/ 107 h 123"/>
                    <a:gd name="T30" fmla="*/ 2 w 137"/>
                    <a:gd name="T31" fmla="*/ 118 h 123"/>
                    <a:gd name="T32" fmla="*/ 11 w 137"/>
                    <a:gd name="T33" fmla="*/ 123 h 123"/>
                    <a:gd name="T34" fmla="*/ 126 w 137"/>
                    <a:gd name="T35" fmla="*/ 123 h 123"/>
                    <a:gd name="T36" fmla="*/ 136 w 137"/>
                    <a:gd name="T37" fmla="*/ 118 h 123"/>
                    <a:gd name="T38" fmla="*/ 136 w 137"/>
                    <a:gd name="T39" fmla="*/ 10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7" h="123">
                      <a:moveTo>
                        <a:pt x="132" y="115"/>
                      </a:moveTo>
                      <a:cubicBezTo>
                        <a:pt x="131" y="117"/>
                        <a:pt x="129" y="118"/>
                        <a:pt x="126" y="118"/>
                      </a:cubicBezTo>
                      <a:cubicBezTo>
                        <a:pt x="11" y="118"/>
                        <a:pt x="11" y="118"/>
                        <a:pt x="11" y="118"/>
                      </a:cubicBezTo>
                      <a:cubicBezTo>
                        <a:pt x="9" y="118"/>
                        <a:pt x="7" y="117"/>
                        <a:pt x="6" y="115"/>
                      </a:cubicBezTo>
                      <a:cubicBezTo>
                        <a:pt x="5" y="113"/>
                        <a:pt x="5" y="111"/>
                        <a:pt x="6" y="109"/>
                      </a:cubicBezTo>
                      <a:cubicBezTo>
                        <a:pt x="63" y="8"/>
                        <a:pt x="63" y="8"/>
                        <a:pt x="63" y="8"/>
                      </a:cubicBezTo>
                      <a:cubicBezTo>
                        <a:pt x="65" y="6"/>
                        <a:pt x="66" y="5"/>
                        <a:pt x="69" y="5"/>
                      </a:cubicBezTo>
                      <a:cubicBezTo>
                        <a:pt x="71" y="5"/>
                        <a:pt x="73" y="6"/>
                        <a:pt x="74" y="8"/>
                      </a:cubicBezTo>
                      <a:cubicBezTo>
                        <a:pt x="132" y="109"/>
                        <a:pt x="132" y="109"/>
                        <a:pt x="132" y="109"/>
                      </a:cubicBezTo>
                      <a:cubicBezTo>
                        <a:pt x="133" y="111"/>
                        <a:pt x="133" y="113"/>
                        <a:pt x="132" y="115"/>
                      </a:cubicBezTo>
                      <a:moveTo>
                        <a:pt x="136" y="107"/>
                      </a:moveTo>
                      <a:cubicBezTo>
                        <a:pt x="78" y="6"/>
                        <a:pt x="78" y="6"/>
                        <a:pt x="78" y="6"/>
                      </a:cubicBezTo>
                      <a:cubicBezTo>
                        <a:pt x="76" y="2"/>
                        <a:pt x="73" y="0"/>
                        <a:pt x="69" y="0"/>
                      </a:cubicBezTo>
                      <a:cubicBezTo>
                        <a:pt x="65" y="0"/>
                        <a:pt x="61" y="2"/>
                        <a:pt x="60" y="6"/>
                      </a:cubicBezTo>
                      <a:cubicBezTo>
                        <a:pt x="2" y="107"/>
                        <a:pt x="2" y="107"/>
                        <a:pt x="2" y="107"/>
                      </a:cubicBezTo>
                      <a:cubicBezTo>
                        <a:pt x="0" y="110"/>
                        <a:pt x="0" y="114"/>
                        <a:pt x="2" y="118"/>
                      </a:cubicBezTo>
                      <a:cubicBezTo>
                        <a:pt x="4" y="121"/>
                        <a:pt x="7" y="123"/>
                        <a:pt x="11" y="123"/>
                      </a:cubicBezTo>
                      <a:cubicBezTo>
                        <a:pt x="126" y="123"/>
                        <a:pt x="126" y="123"/>
                        <a:pt x="126" y="123"/>
                      </a:cubicBezTo>
                      <a:cubicBezTo>
                        <a:pt x="130" y="123"/>
                        <a:pt x="134" y="121"/>
                        <a:pt x="136" y="118"/>
                      </a:cubicBezTo>
                      <a:cubicBezTo>
                        <a:pt x="137" y="114"/>
                        <a:pt x="137" y="110"/>
                        <a:pt x="136" y="1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sp>
              <p:nvSpPr>
                <p:cNvPr id="172" name="Freeform 30"/>
                <p:cNvSpPr>
                  <a:spLocks/>
                </p:cNvSpPr>
                <p:nvPr/>
              </p:nvSpPr>
              <p:spPr bwMode="auto">
                <a:xfrm>
                  <a:off x="13088938" y="3327400"/>
                  <a:ext cx="74612" cy="74613"/>
                </a:xfrm>
                <a:custGeom>
                  <a:avLst/>
                  <a:gdLst>
                    <a:gd name="T0" fmla="*/ 7 w 14"/>
                    <a:gd name="T1" fmla="*/ 0 h 14"/>
                    <a:gd name="T2" fmla="*/ 2 w 14"/>
                    <a:gd name="T3" fmla="*/ 2 h 14"/>
                    <a:gd name="T4" fmla="*/ 0 w 14"/>
                    <a:gd name="T5" fmla="*/ 7 h 14"/>
                    <a:gd name="T6" fmla="*/ 2 w 14"/>
                    <a:gd name="T7" fmla="*/ 12 h 14"/>
                    <a:gd name="T8" fmla="*/ 7 w 14"/>
                    <a:gd name="T9" fmla="*/ 14 h 14"/>
                    <a:gd name="T10" fmla="*/ 12 w 14"/>
                    <a:gd name="T11" fmla="*/ 12 h 14"/>
                    <a:gd name="T12" fmla="*/ 14 w 14"/>
                    <a:gd name="T13" fmla="*/ 7 h 14"/>
                    <a:gd name="T14" fmla="*/ 12 w 14"/>
                    <a:gd name="T15" fmla="*/ 2 h 14"/>
                    <a:gd name="T16" fmla="*/ 7 w 14"/>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7" y="0"/>
                      </a:moveTo>
                      <a:cubicBezTo>
                        <a:pt x="5" y="0"/>
                        <a:pt x="3" y="1"/>
                        <a:pt x="2" y="2"/>
                      </a:cubicBezTo>
                      <a:cubicBezTo>
                        <a:pt x="0" y="4"/>
                        <a:pt x="0" y="5"/>
                        <a:pt x="0" y="7"/>
                      </a:cubicBezTo>
                      <a:cubicBezTo>
                        <a:pt x="0" y="9"/>
                        <a:pt x="0" y="11"/>
                        <a:pt x="2" y="12"/>
                      </a:cubicBezTo>
                      <a:cubicBezTo>
                        <a:pt x="3" y="14"/>
                        <a:pt x="5" y="14"/>
                        <a:pt x="7" y="14"/>
                      </a:cubicBezTo>
                      <a:cubicBezTo>
                        <a:pt x="9" y="14"/>
                        <a:pt x="10" y="14"/>
                        <a:pt x="12" y="12"/>
                      </a:cubicBezTo>
                      <a:cubicBezTo>
                        <a:pt x="13" y="11"/>
                        <a:pt x="14" y="9"/>
                        <a:pt x="14" y="7"/>
                      </a:cubicBezTo>
                      <a:cubicBezTo>
                        <a:pt x="14" y="5"/>
                        <a:pt x="13" y="4"/>
                        <a:pt x="12" y="2"/>
                      </a:cubicBezTo>
                      <a:cubicBezTo>
                        <a:pt x="10" y="1"/>
                        <a:pt x="9" y="0"/>
                        <a:pt x="7" y="0"/>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sp>
              <p:nvSpPr>
                <p:cNvPr id="173" name="Freeform 31"/>
                <p:cNvSpPr>
                  <a:spLocks/>
                </p:cNvSpPr>
                <p:nvPr/>
              </p:nvSpPr>
              <p:spPr bwMode="auto">
                <a:xfrm>
                  <a:off x="13088938" y="3017838"/>
                  <a:ext cx="74612" cy="266700"/>
                </a:xfrm>
                <a:custGeom>
                  <a:avLst/>
                  <a:gdLst>
                    <a:gd name="T0" fmla="*/ 7 w 14"/>
                    <a:gd name="T1" fmla="*/ 0 h 50"/>
                    <a:gd name="T2" fmla="*/ 2 w 14"/>
                    <a:gd name="T3" fmla="*/ 3 h 50"/>
                    <a:gd name="T4" fmla="*/ 0 w 14"/>
                    <a:gd name="T5" fmla="*/ 9 h 50"/>
                    <a:gd name="T6" fmla="*/ 0 w 14"/>
                    <a:gd name="T7" fmla="*/ 18 h 50"/>
                    <a:gd name="T8" fmla="*/ 2 w 14"/>
                    <a:gd name="T9" fmla="*/ 41 h 50"/>
                    <a:gd name="T10" fmla="*/ 3 w 14"/>
                    <a:gd name="T11" fmla="*/ 48 h 50"/>
                    <a:gd name="T12" fmla="*/ 6 w 14"/>
                    <a:gd name="T13" fmla="*/ 50 h 50"/>
                    <a:gd name="T14" fmla="*/ 10 w 14"/>
                    <a:gd name="T15" fmla="*/ 48 h 50"/>
                    <a:gd name="T16" fmla="*/ 11 w 14"/>
                    <a:gd name="T17" fmla="*/ 41 h 50"/>
                    <a:gd name="T18" fmla="*/ 13 w 14"/>
                    <a:gd name="T19" fmla="*/ 18 h 50"/>
                    <a:gd name="T20" fmla="*/ 14 w 14"/>
                    <a:gd name="T21" fmla="*/ 11 h 50"/>
                    <a:gd name="T22" fmla="*/ 12 w 14"/>
                    <a:gd name="T23" fmla="*/ 3 h 50"/>
                    <a:gd name="T24" fmla="*/ 7 w 14"/>
                    <a:gd name="T2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50">
                      <a:moveTo>
                        <a:pt x="7" y="0"/>
                      </a:moveTo>
                      <a:cubicBezTo>
                        <a:pt x="5" y="0"/>
                        <a:pt x="3" y="1"/>
                        <a:pt x="2" y="3"/>
                      </a:cubicBezTo>
                      <a:cubicBezTo>
                        <a:pt x="0" y="4"/>
                        <a:pt x="0" y="6"/>
                        <a:pt x="0" y="9"/>
                      </a:cubicBezTo>
                      <a:cubicBezTo>
                        <a:pt x="0" y="11"/>
                        <a:pt x="0" y="14"/>
                        <a:pt x="0" y="18"/>
                      </a:cubicBezTo>
                      <a:cubicBezTo>
                        <a:pt x="2" y="41"/>
                        <a:pt x="2" y="41"/>
                        <a:pt x="2" y="41"/>
                      </a:cubicBezTo>
                      <a:cubicBezTo>
                        <a:pt x="2" y="44"/>
                        <a:pt x="2" y="46"/>
                        <a:pt x="3" y="48"/>
                      </a:cubicBezTo>
                      <a:cubicBezTo>
                        <a:pt x="4" y="49"/>
                        <a:pt x="5" y="50"/>
                        <a:pt x="6" y="50"/>
                      </a:cubicBezTo>
                      <a:cubicBezTo>
                        <a:pt x="8" y="50"/>
                        <a:pt x="9" y="49"/>
                        <a:pt x="10" y="48"/>
                      </a:cubicBezTo>
                      <a:cubicBezTo>
                        <a:pt x="11" y="46"/>
                        <a:pt x="11" y="44"/>
                        <a:pt x="11" y="41"/>
                      </a:cubicBezTo>
                      <a:cubicBezTo>
                        <a:pt x="13" y="18"/>
                        <a:pt x="13" y="18"/>
                        <a:pt x="13" y="18"/>
                      </a:cubicBezTo>
                      <a:cubicBezTo>
                        <a:pt x="14" y="16"/>
                        <a:pt x="14" y="13"/>
                        <a:pt x="14" y="11"/>
                      </a:cubicBezTo>
                      <a:cubicBezTo>
                        <a:pt x="14" y="8"/>
                        <a:pt x="13" y="5"/>
                        <a:pt x="12" y="3"/>
                      </a:cubicBezTo>
                      <a:cubicBezTo>
                        <a:pt x="11" y="1"/>
                        <a:pt x="10" y="0"/>
                        <a:pt x="7" y="0"/>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grpSp>
        </p:grpSp>
        <p:grpSp>
          <p:nvGrpSpPr>
            <p:cNvPr id="124" name="Group 123"/>
            <p:cNvGrpSpPr/>
            <p:nvPr/>
          </p:nvGrpSpPr>
          <p:grpSpPr>
            <a:xfrm>
              <a:off x="1950654" y="4582944"/>
              <a:ext cx="386914" cy="386914"/>
              <a:chOff x="7895885" y="3554346"/>
              <a:chExt cx="514695" cy="514695"/>
            </a:xfrm>
            <a:effectLst>
              <a:outerShdw blurRad="40005" dist="22860" dir="2700000" algn="ctr" rotWithShape="0">
                <a:schemeClr val="bg2">
                  <a:lumMod val="10000"/>
                  <a:alpha val="35000"/>
                </a:schemeClr>
              </a:outerShdw>
            </a:effectLst>
          </p:grpSpPr>
          <p:sp>
            <p:nvSpPr>
              <p:cNvPr id="164" name="Flowchart: Connector 163"/>
              <p:cNvSpPr/>
              <p:nvPr/>
            </p:nvSpPr>
            <p:spPr>
              <a:xfrm flipH="1">
                <a:off x="7895885"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65" name="Group 164"/>
              <p:cNvGrpSpPr/>
              <p:nvPr/>
            </p:nvGrpSpPr>
            <p:grpSpPr>
              <a:xfrm>
                <a:off x="8052119" y="3673731"/>
                <a:ext cx="208742" cy="275923"/>
                <a:chOff x="12668250" y="1657350"/>
                <a:chExt cx="552450" cy="730250"/>
              </a:xfrm>
              <a:solidFill>
                <a:schemeClr val="accent1"/>
              </a:solidFill>
            </p:grpSpPr>
            <p:sp>
              <p:nvSpPr>
                <p:cNvPr id="166" name="Freeform 21"/>
                <p:cNvSpPr>
                  <a:spLocks noEditPoints="1"/>
                </p:cNvSpPr>
                <p:nvPr/>
              </p:nvSpPr>
              <p:spPr bwMode="auto">
                <a:xfrm>
                  <a:off x="12668250" y="1657350"/>
                  <a:ext cx="552450" cy="730250"/>
                </a:xfrm>
                <a:custGeom>
                  <a:avLst/>
                  <a:gdLst>
                    <a:gd name="T0" fmla="*/ 99 w 104"/>
                    <a:gd name="T1" fmla="*/ 75 h 137"/>
                    <a:gd name="T2" fmla="*/ 96 w 104"/>
                    <a:gd name="T3" fmla="*/ 77 h 137"/>
                    <a:gd name="T4" fmla="*/ 91 w 104"/>
                    <a:gd name="T5" fmla="*/ 79 h 137"/>
                    <a:gd name="T6" fmla="*/ 89 w 104"/>
                    <a:gd name="T7" fmla="*/ 81 h 137"/>
                    <a:gd name="T8" fmla="*/ 88 w 104"/>
                    <a:gd name="T9" fmla="*/ 99 h 137"/>
                    <a:gd name="T10" fmla="*/ 79 w 104"/>
                    <a:gd name="T11" fmla="*/ 108 h 137"/>
                    <a:gd name="T12" fmla="*/ 71 w 104"/>
                    <a:gd name="T13" fmla="*/ 108 h 137"/>
                    <a:gd name="T14" fmla="*/ 57 w 104"/>
                    <a:gd name="T15" fmla="*/ 121 h 137"/>
                    <a:gd name="T16" fmla="*/ 57 w 104"/>
                    <a:gd name="T17" fmla="*/ 130 h 137"/>
                    <a:gd name="T18" fmla="*/ 56 w 104"/>
                    <a:gd name="T19" fmla="*/ 132 h 137"/>
                    <a:gd name="T20" fmla="*/ 53 w 104"/>
                    <a:gd name="T21" fmla="*/ 132 h 137"/>
                    <a:gd name="T22" fmla="*/ 16 w 104"/>
                    <a:gd name="T23" fmla="*/ 110 h 137"/>
                    <a:gd name="T24" fmla="*/ 10 w 104"/>
                    <a:gd name="T25" fmla="*/ 76 h 137"/>
                    <a:gd name="T26" fmla="*/ 4 w 104"/>
                    <a:gd name="T27" fmla="*/ 46 h 137"/>
                    <a:gd name="T28" fmla="*/ 46 w 104"/>
                    <a:gd name="T29" fmla="*/ 4 h 137"/>
                    <a:gd name="T30" fmla="*/ 55 w 104"/>
                    <a:gd name="T31" fmla="*/ 4 h 137"/>
                    <a:gd name="T32" fmla="*/ 92 w 104"/>
                    <a:gd name="T33" fmla="*/ 41 h 137"/>
                    <a:gd name="T34" fmla="*/ 90 w 104"/>
                    <a:gd name="T35" fmla="*/ 49 h 137"/>
                    <a:gd name="T36" fmla="*/ 91 w 104"/>
                    <a:gd name="T37" fmla="*/ 55 h 137"/>
                    <a:gd name="T38" fmla="*/ 98 w 104"/>
                    <a:gd name="T39" fmla="*/ 71 h 137"/>
                    <a:gd name="T40" fmla="*/ 99 w 104"/>
                    <a:gd name="T41" fmla="*/ 75 h 137"/>
                    <a:gd name="T42" fmla="*/ 103 w 104"/>
                    <a:gd name="T43" fmla="*/ 69 h 137"/>
                    <a:gd name="T44" fmla="*/ 95 w 104"/>
                    <a:gd name="T45" fmla="*/ 53 h 137"/>
                    <a:gd name="T46" fmla="*/ 94 w 104"/>
                    <a:gd name="T47" fmla="*/ 50 h 137"/>
                    <a:gd name="T48" fmla="*/ 96 w 104"/>
                    <a:gd name="T49" fmla="*/ 42 h 137"/>
                    <a:gd name="T50" fmla="*/ 96 w 104"/>
                    <a:gd name="T51" fmla="*/ 41 h 137"/>
                    <a:gd name="T52" fmla="*/ 55 w 104"/>
                    <a:gd name="T53" fmla="*/ 0 h 137"/>
                    <a:gd name="T54" fmla="*/ 46 w 104"/>
                    <a:gd name="T55" fmla="*/ 0 h 137"/>
                    <a:gd name="T56" fmla="*/ 0 w 104"/>
                    <a:gd name="T57" fmla="*/ 46 h 137"/>
                    <a:gd name="T58" fmla="*/ 6 w 104"/>
                    <a:gd name="T59" fmla="*/ 78 h 137"/>
                    <a:gd name="T60" fmla="*/ 11 w 104"/>
                    <a:gd name="T61" fmla="*/ 110 h 137"/>
                    <a:gd name="T62" fmla="*/ 14 w 104"/>
                    <a:gd name="T63" fmla="*/ 114 h 137"/>
                    <a:gd name="T64" fmla="*/ 50 w 104"/>
                    <a:gd name="T65" fmla="*/ 136 h 137"/>
                    <a:gd name="T66" fmla="*/ 54 w 104"/>
                    <a:gd name="T67" fmla="*/ 137 h 137"/>
                    <a:gd name="T68" fmla="*/ 58 w 104"/>
                    <a:gd name="T69" fmla="*/ 136 h 137"/>
                    <a:gd name="T70" fmla="*/ 62 w 104"/>
                    <a:gd name="T71" fmla="*/ 130 h 137"/>
                    <a:gd name="T72" fmla="*/ 62 w 104"/>
                    <a:gd name="T73" fmla="*/ 121 h 137"/>
                    <a:gd name="T74" fmla="*/ 71 w 104"/>
                    <a:gd name="T75" fmla="*/ 112 h 137"/>
                    <a:gd name="T76" fmla="*/ 79 w 104"/>
                    <a:gd name="T77" fmla="*/ 112 h 137"/>
                    <a:gd name="T78" fmla="*/ 92 w 104"/>
                    <a:gd name="T79" fmla="*/ 100 h 137"/>
                    <a:gd name="T80" fmla="*/ 93 w 104"/>
                    <a:gd name="T81" fmla="*/ 83 h 137"/>
                    <a:gd name="T82" fmla="*/ 98 w 104"/>
                    <a:gd name="T83" fmla="*/ 81 h 137"/>
                    <a:gd name="T84" fmla="*/ 103 w 104"/>
                    <a:gd name="T85" fmla="*/ 76 h 137"/>
                    <a:gd name="T86" fmla="*/ 103 w 104"/>
                    <a:gd name="T87"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137">
                      <a:moveTo>
                        <a:pt x="99" y="75"/>
                      </a:moveTo>
                      <a:cubicBezTo>
                        <a:pt x="98" y="76"/>
                        <a:pt x="97" y="77"/>
                        <a:pt x="96" y="77"/>
                      </a:cubicBezTo>
                      <a:cubicBezTo>
                        <a:pt x="91" y="79"/>
                        <a:pt x="91" y="79"/>
                        <a:pt x="91" y="79"/>
                      </a:cubicBezTo>
                      <a:cubicBezTo>
                        <a:pt x="90" y="80"/>
                        <a:pt x="89" y="81"/>
                        <a:pt x="89" y="81"/>
                      </a:cubicBezTo>
                      <a:cubicBezTo>
                        <a:pt x="88" y="99"/>
                        <a:pt x="88" y="99"/>
                        <a:pt x="88" y="99"/>
                      </a:cubicBezTo>
                      <a:cubicBezTo>
                        <a:pt x="87" y="104"/>
                        <a:pt x="83" y="108"/>
                        <a:pt x="79" y="108"/>
                      </a:cubicBezTo>
                      <a:cubicBezTo>
                        <a:pt x="71" y="108"/>
                        <a:pt x="71" y="108"/>
                        <a:pt x="71" y="108"/>
                      </a:cubicBezTo>
                      <a:cubicBezTo>
                        <a:pt x="63" y="108"/>
                        <a:pt x="57" y="114"/>
                        <a:pt x="57" y="121"/>
                      </a:cubicBezTo>
                      <a:cubicBezTo>
                        <a:pt x="57" y="130"/>
                        <a:pt x="57" y="130"/>
                        <a:pt x="57" y="130"/>
                      </a:cubicBezTo>
                      <a:cubicBezTo>
                        <a:pt x="57" y="131"/>
                        <a:pt x="57" y="132"/>
                        <a:pt x="56" y="132"/>
                      </a:cubicBezTo>
                      <a:cubicBezTo>
                        <a:pt x="55" y="133"/>
                        <a:pt x="54" y="133"/>
                        <a:pt x="53" y="132"/>
                      </a:cubicBezTo>
                      <a:cubicBezTo>
                        <a:pt x="16" y="110"/>
                        <a:pt x="16" y="110"/>
                        <a:pt x="16" y="110"/>
                      </a:cubicBezTo>
                      <a:cubicBezTo>
                        <a:pt x="16" y="97"/>
                        <a:pt x="13" y="86"/>
                        <a:pt x="10" y="76"/>
                      </a:cubicBezTo>
                      <a:cubicBezTo>
                        <a:pt x="7" y="67"/>
                        <a:pt x="4" y="57"/>
                        <a:pt x="4" y="46"/>
                      </a:cubicBezTo>
                      <a:cubicBezTo>
                        <a:pt x="4" y="23"/>
                        <a:pt x="23" y="4"/>
                        <a:pt x="46" y="4"/>
                      </a:cubicBezTo>
                      <a:cubicBezTo>
                        <a:pt x="55" y="4"/>
                        <a:pt x="55" y="4"/>
                        <a:pt x="55" y="4"/>
                      </a:cubicBezTo>
                      <a:cubicBezTo>
                        <a:pt x="75" y="4"/>
                        <a:pt x="92" y="21"/>
                        <a:pt x="92" y="41"/>
                      </a:cubicBezTo>
                      <a:cubicBezTo>
                        <a:pt x="90" y="49"/>
                        <a:pt x="90" y="49"/>
                        <a:pt x="90" y="49"/>
                      </a:cubicBezTo>
                      <a:cubicBezTo>
                        <a:pt x="89" y="51"/>
                        <a:pt x="90" y="54"/>
                        <a:pt x="91" y="55"/>
                      </a:cubicBezTo>
                      <a:cubicBezTo>
                        <a:pt x="98" y="71"/>
                        <a:pt x="98" y="71"/>
                        <a:pt x="98" y="71"/>
                      </a:cubicBezTo>
                      <a:cubicBezTo>
                        <a:pt x="99" y="72"/>
                        <a:pt x="99" y="73"/>
                        <a:pt x="99" y="75"/>
                      </a:cubicBezTo>
                      <a:moveTo>
                        <a:pt x="103" y="69"/>
                      </a:moveTo>
                      <a:cubicBezTo>
                        <a:pt x="95" y="53"/>
                        <a:pt x="95" y="53"/>
                        <a:pt x="95" y="53"/>
                      </a:cubicBezTo>
                      <a:cubicBezTo>
                        <a:pt x="94" y="52"/>
                        <a:pt x="94" y="51"/>
                        <a:pt x="94" y="50"/>
                      </a:cubicBezTo>
                      <a:cubicBezTo>
                        <a:pt x="96" y="42"/>
                        <a:pt x="96" y="42"/>
                        <a:pt x="96" y="42"/>
                      </a:cubicBezTo>
                      <a:cubicBezTo>
                        <a:pt x="96" y="42"/>
                        <a:pt x="96" y="41"/>
                        <a:pt x="96" y="41"/>
                      </a:cubicBezTo>
                      <a:cubicBezTo>
                        <a:pt x="96" y="18"/>
                        <a:pt x="78" y="0"/>
                        <a:pt x="55" y="0"/>
                      </a:cubicBezTo>
                      <a:cubicBezTo>
                        <a:pt x="46" y="0"/>
                        <a:pt x="46" y="0"/>
                        <a:pt x="46" y="0"/>
                      </a:cubicBezTo>
                      <a:cubicBezTo>
                        <a:pt x="20" y="0"/>
                        <a:pt x="0" y="20"/>
                        <a:pt x="0" y="46"/>
                      </a:cubicBezTo>
                      <a:cubicBezTo>
                        <a:pt x="0" y="58"/>
                        <a:pt x="3" y="68"/>
                        <a:pt x="6" y="78"/>
                      </a:cubicBezTo>
                      <a:cubicBezTo>
                        <a:pt x="8" y="87"/>
                        <a:pt x="11" y="97"/>
                        <a:pt x="11" y="110"/>
                      </a:cubicBezTo>
                      <a:cubicBezTo>
                        <a:pt x="11" y="111"/>
                        <a:pt x="12" y="113"/>
                        <a:pt x="14" y="114"/>
                      </a:cubicBezTo>
                      <a:cubicBezTo>
                        <a:pt x="50" y="136"/>
                        <a:pt x="50" y="136"/>
                        <a:pt x="50" y="136"/>
                      </a:cubicBezTo>
                      <a:cubicBezTo>
                        <a:pt x="52" y="137"/>
                        <a:pt x="53" y="137"/>
                        <a:pt x="54" y="137"/>
                      </a:cubicBezTo>
                      <a:cubicBezTo>
                        <a:pt x="55" y="137"/>
                        <a:pt x="57" y="137"/>
                        <a:pt x="58" y="136"/>
                      </a:cubicBezTo>
                      <a:cubicBezTo>
                        <a:pt x="60" y="135"/>
                        <a:pt x="62" y="133"/>
                        <a:pt x="62" y="130"/>
                      </a:cubicBezTo>
                      <a:cubicBezTo>
                        <a:pt x="62" y="121"/>
                        <a:pt x="62" y="121"/>
                        <a:pt x="62" y="121"/>
                      </a:cubicBezTo>
                      <a:cubicBezTo>
                        <a:pt x="62" y="116"/>
                        <a:pt x="66" y="112"/>
                        <a:pt x="71" y="112"/>
                      </a:cubicBezTo>
                      <a:cubicBezTo>
                        <a:pt x="79" y="112"/>
                        <a:pt x="79" y="112"/>
                        <a:pt x="79" y="112"/>
                      </a:cubicBezTo>
                      <a:cubicBezTo>
                        <a:pt x="86" y="112"/>
                        <a:pt x="92" y="107"/>
                        <a:pt x="92" y="100"/>
                      </a:cubicBezTo>
                      <a:cubicBezTo>
                        <a:pt x="93" y="83"/>
                        <a:pt x="93" y="83"/>
                        <a:pt x="93" y="83"/>
                      </a:cubicBezTo>
                      <a:cubicBezTo>
                        <a:pt x="98" y="81"/>
                        <a:pt x="98" y="81"/>
                        <a:pt x="98" y="81"/>
                      </a:cubicBezTo>
                      <a:cubicBezTo>
                        <a:pt x="100" y="80"/>
                        <a:pt x="102" y="79"/>
                        <a:pt x="103" y="76"/>
                      </a:cubicBezTo>
                      <a:cubicBezTo>
                        <a:pt x="104" y="74"/>
                        <a:pt x="104" y="71"/>
                        <a:pt x="103" y="6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67" name="Freeform 22"/>
                <p:cNvSpPr>
                  <a:spLocks noEditPoints="1"/>
                </p:cNvSpPr>
                <p:nvPr/>
              </p:nvSpPr>
              <p:spPr bwMode="auto">
                <a:xfrm>
                  <a:off x="12811125" y="1736725"/>
                  <a:ext cx="261938" cy="266700"/>
                </a:xfrm>
                <a:custGeom>
                  <a:avLst/>
                  <a:gdLst>
                    <a:gd name="T0" fmla="*/ 14 w 49"/>
                    <a:gd name="T1" fmla="*/ 35 h 50"/>
                    <a:gd name="T2" fmla="*/ 14 w 49"/>
                    <a:gd name="T3" fmla="*/ 15 h 50"/>
                    <a:gd name="T4" fmla="*/ 34 w 49"/>
                    <a:gd name="T5" fmla="*/ 15 h 50"/>
                    <a:gd name="T6" fmla="*/ 34 w 49"/>
                    <a:gd name="T7" fmla="*/ 35 h 50"/>
                    <a:gd name="T8" fmla="*/ 37 w 49"/>
                    <a:gd name="T9" fmla="*/ 47 h 50"/>
                    <a:gd name="T10" fmla="*/ 39 w 49"/>
                    <a:gd name="T11" fmla="*/ 41 h 50"/>
                    <a:gd name="T12" fmla="*/ 44 w 49"/>
                    <a:gd name="T13" fmla="*/ 34 h 50"/>
                    <a:gd name="T14" fmla="*/ 49 w 49"/>
                    <a:gd name="T15" fmla="*/ 30 h 50"/>
                    <a:gd name="T16" fmla="*/ 45 w 49"/>
                    <a:gd name="T17" fmla="*/ 27 h 50"/>
                    <a:gd name="T18" fmla="*/ 45 w 49"/>
                    <a:gd name="T19" fmla="*/ 23 h 50"/>
                    <a:gd name="T20" fmla="*/ 49 w 49"/>
                    <a:gd name="T21" fmla="*/ 20 h 50"/>
                    <a:gd name="T22" fmla="*/ 44 w 49"/>
                    <a:gd name="T23" fmla="*/ 16 h 50"/>
                    <a:gd name="T24" fmla="*/ 39 w 49"/>
                    <a:gd name="T25" fmla="*/ 10 h 50"/>
                    <a:gd name="T26" fmla="*/ 37 w 49"/>
                    <a:gd name="T27" fmla="*/ 3 h 50"/>
                    <a:gd name="T28" fmla="*/ 31 w 49"/>
                    <a:gd name="T29" fmla="*/ 5 h 50"/>
                    <a:gd name="T30" fmla="*/ 27 w 49"/>
                    <a:gd name="T31" fmla="*/ 0 h 50"/>
                    <a:gd name="T32" fmla="*/ 22 w 49"/>
                    <a:gd name="T33" fmla="*/ 4 h 50"/>
                    <a:gd name="T34" fmla="*/ 14 w 49"/>
                    <a:gd name="T35" fmla="*/ 7 h 50"/>
                    <a:gd name="T36" fmla="*/ 8 w 49"/>
                    <a:gd name="T37" fmla="*/ 7 h 50"/>
                    <a:gd name="T38" fmla="*/ 7 w 49"/>
                    <a:gd name="T39" fmla="*/ 13 h 50"/>
                    <a:gd name="T40" fmla="*/ 2 w 49"/>
                    <a:gd name="T41" fmla="*/ 15 h 50"/>
                    <a:gd name="T42" fmla="*/ 4 w 49"/>
                    <a:gd name="T43" fmla="*/ 21 h 50"/>
                    <a:gd name="T44" fmla="*/ 3 w 49"/>
                    <a:gd name="T45" fmla="*/ 25 h 50"/>
                    <a:gd name="T46" fmla="*/ 4 w 49"/>
                    <a:gd name="T47" fmla="*/ 29 h 50"/>
                    <a:gd name="T48" fmla="*/ 2 w 49"/>
                    <a:gd name="T49" fmla="*/ 35 h 50"/>
                    <a:gd name="T50" fmla="*/ 7 w 49"/>
                    <a:gd name="T51" fmla="*/ 38 h 50"/>
                    <a:gd name="T52" fmla="*/ 8 w 49"/>
                    <a:gd name="T53" fmla="*/ 44 h 50"/>
                    <a:gd name="T54" fmla="*/ 14 w 49"/>
                    <a:gd name="T55" fmla="*/ 44 h 50"/>
                    <a:gd name="T56" fmla="*/ 22 w 49"/>
                    <a:gd name="T57" fmla="*/ 46 h 50"/>
                    <a:gd name="T58" fmla="*/ 27 w 49"/>
                    <a:gd name="T59" fmla="*/ 50 h 50"/>
                    <a:gd name="T60" fmla="*/ 31 w 49"/>
                    <a:gd name="T61" fmla="*/ 46 h 50"/>
                    <a:gd name="T62" fmla="*/ 37 w 49"/>
                    <a:gd name="T63"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50">
                      <a:moveTo>
                        <a:pt x="24" y="40"/>
                      </a:moveTo>
                      <a:cubicBezTo>
                        <a:pt x="20" y="40"/>
                        <a:pt x="17" y="38"/>
                        <a:pt x="14" y="35"/>
                      </a:cubicBezTo>
                      <a:cubicBezTo>
                        <a:pt x="11" y="33"/>
                        <a:pt x="10" y="29"/>
                        <a:pt x="10" y="25"/>
                      </a:cubicBezTo>
                      <a:cubicBezTo>
                        <a:pt x="10" y="21"/>
                        <a:pt x="11" y="18"/>
                        <a:pt x="14" y="15"/>
                      </a:cubicBezTo>
                      <a:cubicBezTo>
                        <a:pt x="17" y="12"/>
                        <a:pt x="20" y="11"/>
                        <a:pt x="24" y="11"/>
                      </a:cubicBezTo>
                      <a:cubicBezTo>
                        <a:pt x="28" y="11"/>
                        <a:pt x="32" y="12"/>
                        <a:pt x="34" y="15"/>
                      </a:cubicBezTo>
                      <a:cubicBezTo>
                        <a:pt x="37" y="18"/>
                        <a:pt x="39" y="21"/>
                        <a:pt x="39" y="25"/>
                      </a:cubicBezTo>
                      <a:cubicBezTo>
                        <a:pt x="39" y="29"/>
                        <a:pt x="37" y="33"/>
                        <a:pt x="34" y="35"/>
                      </a:cubicBezTo>
                      <a:cubicBezTo>
                        <a:pt x="32" y="38"/>
                        <a:pt x="28" y="40"/>
                        <a:pt x="24" y="40"/>
                      </a:cubicBezTo>
                      <a:moveTo>
                        <a:pt x="37" y="47"/>
                      </a:moveTo>
                      <a:cubicBezTo>
                        <a:pt x="41" y="44"/>
                        <a:pt x="41" y="44"/>
                        <a:pt x="41" y="44"/>
                      </a:cubicBezTo>
                      <a:cubicBezTo>
                        <a:pt x="39" y="41"/>
                        <a:pt x="39" y="41"/>
                        <a:pt x="39" y="41"/>
                      </a:cubicBezTo>
                      <a:cubicBezTo>
                        <a:pt x="40" y="40"/>
                        <a:pt x="41" y="39"/>
                        <a:pt x="41" y="38"/>
                      </a:cubicBezTo>
                      <a:cubicBezTo>
                        <a:pt x="42" y="36"/>
                        <a:pt x="43" y="35"/>
                        <a:pt x="44" y="34"/>
                      </a:cubicBezTo>
                      <a:cubicBezTo>
                        <a:pt x="47" y="35"/>
                        <a:pt x="47" y="35"/>
                        <a:pt x="47" y="35"/>
                      </a:cubicBezTo>
                      <a:cubicBezTo>
                        <a:pt x="49" y="30"/>
                        <a:pt x="49" y="30"/>
                        <a:pt x="49" y="30"/>
                      </a:cubicBezTo>
                      <a:cubicBezTo>
                        <a:pt x="45" y="29"/>
                        <a:pt x="45" y="29"/>
                        <a:pt x="45" y="29"/>
                      </a:cubicBezTo>
                      <a:cubicBezTo>
                        <a:pt x="45" y="29"/>
                        <a:pt x="45" y="28"/>
                        <a:pt x="45" y="27"/>
                      </a:cubicBezTo>
                      <a:cubicBezTo>
                        <a:pt x="45" y="27"/>
                        <a:pt x="46" y="26"/>
                        <a:pt x="46" y="25"/>
                      </a:cubicBezTo>
                      <a:cubicBezTo>
                        <a:pt x="46" y="24"/>
                        <a:pt x="45" y="24"/>
                        <a:pt x="45" y="23"/>
                      </a:cubicBezTo>
                      <a:cubicBezTo>
                        <a:pt x="45" y="22"/>
                        <a:pt x="45" y="22"/>
                        <a:pt x="45" y="21"/>
                      </a:cubicBezTo>
                      <a:cubicBezTo>
                        <a:pt x="49" y="20"/>
                        <a:pt x="49" y="20"/>
                        <a:pt x="49" y="20"/>
                      </a:cubicBezTo>
                      <a:cubicBezTo>
                        <a:pt x="47" y="15"/>
                        <a:pt x="47" y="15"/>
                        <a:pt x="47" y="15"/>
                      </a:cubicBezTo>
                      <a:cubicBezTo>
                        <a:pt x="44" y="16"/>
                        <a:pt x="44" y="16"/>
                        <a:pt x="44" y="16"/>
                      </a:cubicBezTo>
                      <a:cubicBezTo>
                        <a:pt x="43" y="15"/>
                        <a:pt x="42" y="14"/>
                        <a:pt x="41" y="13"/>
                      </a:cubicBezTo>
                      <a:cubicBezTo>
                        <a:pt x="41" y="12"/>
                        <a:pt x="40" y="10"/>
                        <a:pt x="39" y="10"/>
                      </a:cubicBezTo>
                      <a:cubicBezTo>
                        <a:pt x="41" y="6"/>
                        <a:pt x="41" y="6"/>
                        <a:pt x="41" y="6"/>
                      </a:cubicBezTo>
                      <a:cubicBezTo>
                        <a:pt x="37" y="3"/>
                        <a:pt x="37" y="3"/>
                        <a:pt x="37" y="3"/>
                      </a:cubicBezTo>
                      <a:cubicBezTo>
                        <a:pt x="35" y="7"/>
                        <a:pt x="35" y="7"/>
                        <a:pt x="35" y="7"/>
                      </a:cubicBezTo>
                      <a:cubicBezTo>
                        <a:pt x="33" y="6"/>
                        <a:pt x="32" y="5"/>
                        <a:pt x="31" y="5"/>
                      </a:cubicBezTo>
                      <a:cubicBezTo>
                        <a:pt x="30" y="5"/>
                        <a:pt x="28" y="4"/>
                        <a:pt x="27" y="4"/>
                      </a:cubicBezTo>
                      <a:cubicBezTo>
                        <a:pt x="27" y="0"/>
                        <a:pt x="27" y="0"/>
                        <a:pt x="27" y="0"/>
                      </a:cubicBezTo>
                      <a:cubicBezTo>
                        <a:pt x="22" y="0"/>
                        <a:pt x="22" y="0"/>
                        <a:pt x="22" y="0"/>
                      </a:cubicBezTo>
                      <a:cubicBezTo>
                        <a:pt x="22" y="4"/>
                        <a:pt x="22" y="4"/>
                        <a:pt x="22" y="4"/>
                      </a:cubicBezTo>
                      <a:cubicBezTo>
                        <a:pt x="21" y="5"/>
                        <a:pt x="19" y="5"/>
                        <a:pt x="18" y="5"/>
                      </a:cubicBezTo>
                      <a:cubicBezTo>
                        <a:pt x="17" y="6"/>
                        <a:pt x="15" y="6"/>
                        <a:pt x="14" y="7"/>
                      </a:cubicBezTo>
                      <a:cubicBezTo>
                        <a:pt x="12" y="4"/>
                        <a:pt x="12" y="4"/>
                        <a:pt x="12" y="4"/>
                      </a:cubicBezTo>
                      <a:cubicBezTo>
                        <a:pt x="8" y="7"/>
                        <a:pt x="8" y="7"/>
                        <a:pt x="8" y="7"/>
                      </a:cubicBezTo>
                      <a:cubicBezTo>
                        <a:pt x="10" y="10"/>
                        <a:pt x="10" y="10"/>
                        <a:pt x="10" y="10"/>
                      </a:cubicBezTo>
                      <a:cubicBezTo>
                        <a:pt x="9" y="11"/>
                        <a:pt x="8" y="12"/>
                        <a:pt x="7" y="13"/>
                      </a:cubicBezTo>
                      <a:cubicBezTo>
                        <a:pt x="7" y="14"/>
                        <a:pt x="6" y="15"/>
                        <a:pt x="5" y="16"/>
                      </a:cubicBezTo>
                      <a:cubicBezTo>
                        <a:pt x="2" y="15"/>
                        <a:pt x="2" y="15"/>
                        <a:pt x="2" y="15"/>
                      </a:cubicBezTo>
                      <a:cubicBezTo>
                        <a:pt x="0" y="20"/>
                        <a:pt x="0" y="20"/>
                        <a:pt x="0" y="20"/>
                      </a:cubicBezTo>
                      <a:cubicBezTo>
                        <a:pt x="4" y="21"/>
                        <a:pt x="4" y="21"/>
                        <a:pt x="4" y="21"/>
                      </a:cubicBezTo>
                      <a:cubicBezTo>
                        <a:pt x="4" y="22"/>
                        <a:pt x="3" y="22"/>
                        <a:pt x="3" y="23"/>
                      </a:cubicBezTo>
                      <a:cubicBezTo>
                        <a:pt x="3" y="24"/>
                        <a:pt x="3" y="25"/>
                        <a:pt x="3" y="25"/>
                      </a:cubicBezTo>
                      <a:cubicBezTo>
                        <a:pt x="3" y="26"/>
                        <a:pt x="3" y="27"/>
                        <a:pt x="3" y="27"/>
                      </a:cubicBezTo>
                      <a:cubicBezTo>
                        <a:pt x="3" y="28"/>
                        <a:pt x="4" y="29"/>
                        <a:pt x="4" y="29"/>
                      </a:cubicBezTo>
                      <a:cubicBezTo>
                        <a:pt x="0" y="30"/>
                        <a:pt x="0" y="30"/>
                        <a:pt x="0" y="30"/>
                      </a:cubicBezTo>
                      <a:cubicBezTo>
                        <a:pt x="2" y="35"/>
                        <a:pt x="2" y="35"/>
                        <a:pt x="2" y="35"/>
                      </a:cubicBezTo>
                      <a:cubicBezTo>
                        <a:pt x="5" y="34"/>
                        <a:pt x="5" y="34"/>
                        <a:pt x="5" y="34"/>
                      </a:cubicBezTo>
                      <a:cubicBezTo>
                        <a:pt x="6" y="35"/>
                        <a:pt x="7" y="37"/>
                        <a:pt x="7" y="38"/>
                      </a:cubicBezTo>
                      <a:cubicBezTo>
                        <a:pt x="8" y="39"/>
                        <a:pt x="9" y="40"/>
                        <a:pt x="10" y="41"/>
                      </a:cubicBezTo>
                      <a:cubicBezTo>
                        <a:pt x="8" y="44"/>
                        <a:pt x="8" y="44"/>
                        <a:pt x="8" y="44"/>
                      </a:cubicBezTo>
                      <a:cubicBezTo>
                        <a:pt x="12" y="47"/>
                        <a:pt x="12" y="47"/>
                        <a:pt x="12" y="47"/>
                      </a:cubicBezTo>
                      <a:cubicBezTo>
                        <a:pt x="14" y="44"/>
                        <a:pt x="14" y="44"/>
                        <a:pt x="14" y="44"/>
                      </a:cubicBezTo>
                      <a:cubicBezTo>
                        <a:pt x="15" y="44"/>
                        <a:pt x="17" y="45"/>
                        <a:pt x="18" y="45"/>
                      </a:cubicBezTo>
                      <a:cubicBezTo>
                        <a:pt x="19" y="46"/>
                        <a:pt x="21" y="46"/>
                        <a:pt x="22" y="46"/>
                      </a:cubicBezTo>
                      <a:cubicBezTo>
                        <a:pt x="22" y="50"/>
                        <a:pt x="22" y="50"/>
                        <a:pt x="22" y="50"/>
                      </a:cubicBezTo>
                      <a:cubicBezTo>
                        <a:pt x="27" y="50"/>
                        <a:pt x="27" y="50"/>
                        <a:pt x="27" y="50"/>
                      </a:cubicBezTo>
                      <a:cubicBezTo>
                        <a:pt x="27" y="46"/>
                        <a:pt x="27" y="46"/>
                        <a:pt x="27" y="46"/>
                      </a:cubicBezTo>
                      <a:cubicBezTo>
                        <a:pt x="29" y="46"/>
                        <a:pt x="30" y="46"/>
                        <a:pt x="31" y="46"/>
                      </a:cubicBezTo>
                      <a:cubicBezTo>
                        <a:pt x="33" y="45"/>
                        <a:pt x="34" y="44"/>
                        <a:pt x="35" y="44"/>
                      </a:cubicBezTo>
                      <a:lnTo>
                        <a:pt x="37" y="47"/>
                      </a:lnTo>
                      <a:close/>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68" name="Freeform 23"/>
                <p:cNvSpPr>
                  <a:spLocks noEditPoints="1"/>
                </p:cNvSpPr>
                <p:nvPr/>
              </p:nvSpPr>
              <p:spPr bwMode="auto">
                <a:xfrm>
                  <a:off x="12987338" y="1955800"/>
                  <a:ext cx="149225" cy="144463"/>
                </a:xfrm>
                <a:custGeom>
                  <a:avLst/>
                  <a:gdLst>
                    <a:gd name="T0" fmla="*/ 17 w 28"/>
                    <a:gd name="T1" fmla="*/ 17 h 27"/>
                    <a:gd name="T2" fmla="*/ 14 w 28"/>
                    <a:gd name="T3" fmla="*/ 19 h 27"/>
                    <a:gd name="T4" fmla="*/ 11 w 28"/>
                    <a:gd name="T5" fmla="*/ 17 h 27"/>
                    <a:gd name="T6" fmla="*/ 9 w 28"/>
                    <a:gd name="T7" fmla="*/ 14 h 27"/>
                    <a:gd name="T8" fmla="*/ 11 w 28"/>
                    <a:gd name="T9" fmla="*/ 11 h 27"/>
                    <a:gd name="T10" fmla="*/ 14 w 28"/>
                    <a:gd name="T11" fmla="*/ 9 h 27"/>
                    <a:gd name="T12" fmla="*/ 17 w 28"/>
                    <a:gd name="T13" fmla="*/ 11 h 27"/>
                    <a:gd name="T14" fmla="*/ 19 w 28"/>
                    <a:gd name="T15" fmla="*/ 14 h 27"/>
                    <a:gd name="T16" fmla="*/ 17 w 28"/>
                    <a:gd name="T17" fmla="*/ 17 h 27"/>
                    <a:gd name="T18" fmla="*/ 24 w 28"/>
                    <a:gd name="T19" fmla="*/ 8 h 27"/>
                    <a:gd name="T20" fmla="*/ 21 w 28"/>
                    <a:gd name="T21" fmla="*/ 5 h 27"/>
                    <a:gd name="T22" fmla="*/ 17 w 28"/>
                    <a:gd name="T23" fmla="*/ 3 h 27"/>
                    <a:gd name="T24" fmla="*/ 17 w 28"/>
                    <a:gd name="T25" fmla="*/ 0 h 27"/>
                    <a:gd name="T26" fmla="*/ 12 w 28"/>
                    <a:gd name="T27" fmla="*/ 0 h 27"/>
                    <a:gd name="T28" fmla="*/ 12 w 28"/>
                    <a:gd name="T29" fmla="*/ 3 h 27"/>
                    <a:gd name="T30" fmla="*/ 7 w 28"/>
                    <a:gd name="T31" fmla="*/ 5 h 27"/>
                    <a:gd name="T32" fmla="*/ 4 w 28"/>
                    <a:gd name="T33" fmla="*/ 8 h 27"/>
                    <a:gd name="T34" fmla="*/ 1 w 28"/>
                    <a:gd name="T35" fmla="*/ 7 h 27"/>
                    <a:gd name="T36" fmla="*/ 0 w 28"/>
                    <a:gd name="T37" fmla="*/ 12 h 27"/>
                    <a:gd name="T38" fmla="*/ 3 w 28"/>
                    <a:gd name="T39" fmla="*/ 13 h 27"/>
                    <a:gd name="T40" fmla="*/ 3 w 28"/>
                    <a:gd name="T41" fmla="*/ 13 h 27"/>
                    <a:gd name="T42" fmla="*/ 3 w 28"/>
                    <a:gd name="T43" fmla="*/ 14 h 27"/>
                    <a:gd name="T44" fmla="*/ 4 w 28"/>
                    <a:gd name="T45" fmla="*/ 18 h 27"/>
                    <a:gd name="T46" fmla="*/ 6 w 28"/>
                    <a:gd name="T47" fmla="*/ 21 h 27"/>
                    <a:gd name="T48" fmla="*/ 4 w 28"/>
                    <a:gd name="T49" fmla="*/ 24 h 27"/>
                    <a:gd name="T50" fmla="*/ 8 w 28"/>
                    <a:gd name="T51" fmla="*/ 27 h 27"/>
                    <a:gd name="T52" fmla="*/ 9 w 28"/>
                    <a:gd name="T53" fmla="*/ 24 h 27"/>
                    <a:gd name="T54" fmla="*/ 12 w 28"/>
                    <a:gd name="T55" fmla="*/ 25 h 27"/>
                    <a:gd name="T56" fmla="*/ 14 w 28"/>
                    <a:gd name="T57" fmla="*/ 25 h 27"/>
                    <a:gd name="T58" fmla="*/ 16 w 28"/>
                    <a:gd name="T59" fmla="*/ 25 h 27"/>
                    <a:gd name="T60" fmla="*/ 18 w 28"/>
                    <a:gd name="T61" fmla="*/ 24 h 27"/>
                    <a:gd name="T62" fmla="*/ 20 w 28"/>
                    <a:gd name="T63" fmla="*/ 27 h 27"/>
                    <a:gd name="T64" fmla="*/ 24 w 28"/>
                    <a:gd name="T65" fmla="*/ 24 h 27"/>
                    <a:gd name="T66" fmla="*/ 22 w 28"/>
                    <a:gd name="T67" fmla="*/ 21 h 27"/>
                    <a:gd name="T68" fmla="*/ 24 w 28"/>
                    <a:gd name="T69" fmla="*/ 18 h 27"/>
                    <a:gd name="T70" fmla="*/ 25 w 28"/>
                    <a:gd name="T71" fmla="*/ 14 h 27"/>
                    <a:gd name="T72" fmla="*/ 25 w 28"/>
                    <a:gd name="T73" fmla="*/ 13 h 27"/>
                    <a:gd name="T74" fmla="*/ 25 w 28"/>
                    <a:gd name="T75" fmla="*/ 13 h 27"/>
                    <a:gd name="T76" fmla="*/ 28 w 28"/>
                    <a:gd name="T77" fmla="*/ 12 h 27"/>
                    <a:gd name="T78" fmla="*/ 27 w 28"/>
                    <a:gd name="T79" fmla="*/ 7 h 27"/>
                    <a:gd name="T80" fmla="*/ 24 w 28"/>
                    <a:gd name="T8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27">
                      <a:moveTo>
                        <a:pt x="17" y="17"/>
                      </a:moveTo>
                      <a:cubicBezTo>
                        <a:pt x="16" y="18"/>
                        <a:pt x="15" y="19"/>
                        <a:pt x="14" y="19"/>
                      </a:cubicBezTo>
                      <a:cubicBezTo>
                        <a:pt x="13" y="19"/>
                        <a:pt x="11" y="18"/>
                        <a:pt x="11" y="17"/>
                      </a:cubicBezTo>
                      <a:cubicBezTo>
                        <a:pt x="10" y="16"/>
                        <a:pt x="9" y="15"/>
                        <a:pt x="9" y="14"/>
                      </a:cubicBezTo>
                      <a:cubicBezTo>
                        <a:pt x="9" y="13"/>
                        <a:pt x="10" y="11"/>
                        <a:pt x="11" y="11"/>
                      </a:cubicBezTo>
                      <a:cubicBezTo>
                        <a:pt x="11" y="10"/>
                        <a:pt x="13" y="9"/>
                        <a:pt x="14" y="9"/>
                      </a:cubicBezTo>
                      <a:cubicBezTo>
                        <a:pt x="15" y="9"/>
                        <a:pt x="16" y="10"/>
                        <a:pt x="17" y="11"/>
                      </a:cubicBezTo>
                      <a:cubicBezTo>
                        <a:pt x="18" y="11"/>
                        <a:pt x="19" y="13"/>
                        <a:pt x="19" y="14"/>
                      </a:cubicBezTo>
                      <a:cubicBezTo>
                        <a:pt x="19" y="15"/>
                        <a:pt x="18" y="16"/>
                        <a:pt x="17" y="17"/>
                      </a:cubicBezTo>
                      <a:moveTo>
                        <a:pt x="24" y="8"/>
                      </a:moveTo>
                      <a:cubicBezTo>
                        <a:pt x="23" y="7"/>
                        <a:pt x="22" y="6"/>
                        <a:pt x="21" y="5"/>
                      </a:cubicBezTo>
                      <a:cubicBezTo>
                        <a:pt x="20" y="4"/>
                        <a:pt x="18" y="3"/>
                        <a:pt x="17" y="3"/>
                      </a:cubicBezTo>
                      <a:cubicBezTo>
                        <a:pt x="17" y="0"/>
                        <a:pt x="17" y="0"/>
                        <a:pt x="17" y="0"/>
                      </a:cubicBezTo>
                      <a:cubicBezTo>
                        <a:pt x="12" y="0"/>
                        <a:pt x="12" y="0"/>
                        <a:pt x="12" y="0"/>
                      </a:cubicBezTo>
                      <a:cubicBezTo>
                        <a:pt x="12" y="3"/>
                        <a:pt x="12" y="3"/>
                        <a:pt x="12" y="3"/>
                      </a:cubicBezTo>
                      <a:cubicBezTo>
                        <a:pt x="10" y="3"/>
                        <a:pt x="9" y="4"/>
                        <a:pt x="7" y="5"/>
                      </a:cubicBezTo>
                      <a:cubicBezTo>
                        <a:pt x="6" y="6"/>
                        <a:pt x="5" y="7"/>
                        <a:pt x="4" y="8"/>
                      </a:cubicBezTo>
                      <a:cubicBezTo>
                        <a:pt x="1" y="7"/>
                        <a:pt x="1" y="7"/>
                        <a:pt x="1" y="7"/>
                      </a:cubicBezTo>
                      <a:cubicBezTo>
                        <a:pt x="0" y="12"/>
                        <a:pt x="0" y="12"/>
                        <a:pt x="0" y="12"/>
                      </a:cubicBezTo>
                      <a:cubicBezTo>
                        <a:pt x="3" y="13"/>
                        <a:pt x="3" y="13"/>
                        <a:pt x="3" y="13"/>
                      </a:cubicBezTo>
                      <a:cubicBezTo>
                        <a:pt x="3" y="13"/>
                        <a:pt x="3" y="13"/>
                        <a:pt x="3" y="13"/>
                      </a:cubicBezTo>
                      <a:cubicBezTo>
                        <a:pt x="3" y="14"/>
                        <a:pt x="3" y="14"/>
                        <a:pt x="3" y="14"/>
                      </a:cubicBezTo>
                      <a:cubicBezTo>
                        <a:pt x="3" y="15"/>
                        <a:pt x="3" y="16"/>
                        <a:pt x="4" y="18"/>
                      </a:cubicBezTo>
                      <a:cubicBezTo>
                        <a:pt x="4" y="19"/>
                        <a:pt x="5" y="20"/>
                        <a:pt x="6" y="21"/>
                      </a:cubicBezTo>
                      <a:cubicBezTo>
                        <a:pt x="4" y="24"/>
                        <a:pt x="4" y="24"/>
                        <a:pt x="4" y="24"/>
                      </a:cubicBezTo>
                      <a:cubicBezTo>
                        <a:pt x="8" y="27"/>
                        <a:pt x="8" y="27"/>
                        <a:pt x="8" y="27"/>
                      </a:cubicBezTo>
                      <a:cubicBezTo>
                        <a:pt x="9" y="24"/>
                        <a:pt x="9" y="24"/>
                        <a:pt x="9" y="24"/>
                      </a:cubicBezTo>
                      <a:cubicBezTo>
                        <a:pt x="10" y="25"/>
                        <a:pt x="11" y="25"/>
                        <a:pt x="12" y="25"/>
                      </a:cubicBezTo>
                      <a:cubicBezTo>
                        <a:pt x="12" y="25"/>
                        <a:pt x="13" y="25"/>
                        <a:pt x="14" y="25"/>
                      </a:cubicBezTo>
                      <a:cubicBezTo>
                        <a:pt x="15" y="25"/>
                        <a:pt x="15" y="25"/>
                        <a:pt x="16" y="25"/>
                      </a:cubicBezTo>
                      <a:cubicBezTo>
                        <a:pt x="17" y="25"/>
                        <a:pt x="18" y="25"/>
                        <a:pt x="18" y="24"/>
                      </a:cubicBezTo>
                      <a:cubicBezTo>
                        <a:pt x="20" y="27"/>
                        <a:pt x="20" y="27"/>
                        <a:pt x="20" y="27"/>
                      </a:cubicBezTo>
                      <a:cubicBezTo>
                        <a:pt x="24" y="24"/>
                        <a:pt x="24" y="24"/>
                        <a:pt x="24" y="24"/>
                      </a:cubicBezTo>
                      <a:cubicBezTo>
                        <a:pt x="22" y="21"/>
                        <a:pt x="22" y="21"/>
                        <a:pt x="22" y="21"/>
                      </a:cubicBezTo>
                      <a:cubicBezTo>
                        <a:pt x="23" y="20"/>
                        <a:pt x="24" y="19"/>
                        <a:pt x="24" y="18"/>
                      </a:cubicBezTo>
                      <a:cubicBezTo>
                        <a:pt x="25" y="17"/>
                        <a:pt x="25" y="15"/>
                        <a:pt x="25" y="14"/>
                      </a:cubicBezTo>
                      <a:cubicBezTo>
                        <a:pt x="25" y="13"/>
                        <a:pt x="25" y="13"/>
                        <a:pt x="25" y="13"/>
                      </a:cubicBezTo>
                      <a:cubicBezTo>
                        <a:pt x="25" y="13"/>
                        <a:pt x="25" y="13"/>
                        <a:pt x="25" y="13"/>
                      </a:cubicBezTo>
                      <a:cubicBezTo>
                        <a:pt x="28" y="12"/>
                        <a:pt x="28" y="12"/>
                        <a:pt x="28" y="12"/>
                      </a:cubicBezTo>
                      <a:cubicBezTo>
                        <a:pt x="27" y="7"/>
                        <a:pt x="27" y="7"/>
                        <a:pt x="27" y="7"/>
                      </a:cubicBezTo>
                      <a:lnTo>
                        <a:pt x="24" y="8"/>
                      </a:lnTo>
                      <a:close/>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grpSp>
          <p:nvGrpSpPr>
            <p:cNvPr id="125" name="Group 124"/>
            <p:cNvGrpSpPr/>
            <p:nvPr/>
          </p:nvGrpSpPr>
          <p:grpSpPr>
            <a:xfrm>
              <a:off x="5978487" y="4582944"/>
              <a:ext cx="386914" cy="386914"/>
              <a:chOff x="6462942" y="3554346"/>
              <a:chExt cx="514695" cy="514695"/>
            </a:xfrm>
            <a:effectLst>
              <a:outerShdw blurRad="40005" dist="22860" dir="2700000" algn="ctr" rotWithShape="0">
                <a:schemeClr val="bg2">
                  <a:lumMod val="10000"/>
                  <a:alpha val="35000"/>
                </a:schemeClr>
              </a:outerShdw>
            </a:effectLst>
          </p:grpSpPr>
          <p:sp>
            <p:nvSpPr>
              <p:cNvPr id="160" name="Flowchart: Connector 159"/>
              <p:cNvSpPr/>
              <p:nvPr/>
            </p:nvSpPr>
            <p:spPr>
              <a:xfrm flipH="1">
                <a:off x="6462942"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61" name="Group 160"/>
              <p:cNvGrpSpPr/>
              <p:nvPr/>
            </p:nvGrpSpPr>
            <p:grpSpPr>
              <a:xfrm>
                <a:off x="6611722" y="3668248"/>
                <a:ext cx="217139" cy="289719"/>
                <a:chOff x="-1055688" y="5334000"/>
                <a:chExt cx="574675" cy="766763"/>
              </a:xfrm>
              <a:solidFill>
                <a:schemeClr val="accent1"/>
              </a:solidFill>
            </p:grpSpPr>
            <p:sp>
              <p:nvSpPr>
                <p:cNvPr id="162" name="Freeform 112"/>
                <p:cNvSpPr>
                  <a:spLocks noEditPoints="1"/>
                </p:cNvSpPr>
                <p:nvPr/>
              </p:nvSpPr>
              <p:spPr bwMode="auto">
                <a:xfrm>
                  <a:off x="-1055688" y="5334000"/>
                  <a:ext cx="574675" cy="766763"/>
                </a:xfrm>
                <a:custGeom>
                  <a:avLst/>
                  <a:gdLst>
                    <a:gd name="T0" fmla="*/ 103 w 108"/>
                    <a:gd name="T1" fmla="*/ 27 h 144"/>
                    <a:gd name="T2" fmla="*/ 94 w 108"/>
                    <a:gd name="T3" fmla="*/ 27 h 144"/>
                    <a:gd name="T4" fmla="*/ 13 w 108"/>
                    <a:gd name="T5" fmla="*/ 27 h 144"/>
                    <a:gd name="T6" fmla="*/ 4 w 108"/>
                    <a:gd name="T7" fmla="*/ 27 h 144"/>
                    <a:gd name="T8" fmla="*/ 4 w 108"/>
                    <a:gd name="T9" fmla="*/ 13 h 144"/>
                    <a:gd name="T10" fmla="*/ 103 w 108"/>
                    <a:gd name="T11" fmla="*/ 13 h 144"/>
                    <a:gd name="T12" fmla="*/ 103 w 108"/>
                    <a:gd name="T13" fmla="*/ 27 h 144"/>
                    <a:gd name="T14" fmla="*/ 94 w 108"/>
                    <a:gd name="T15" fmla="*/ 139 h 144"/>
                    <a:gd name="T16" fmla="*/ 13 w 108"/>
                    <a:gd name="T17" fmla="*/ 139 h 144"/>
                    <a:gd name="T18" fmla="*/ 13 w 108"/>
                    <a:gd name="T19" fmla="*/ 31 h 144"/>
                    <a:gd name="T20" fmla="*/ 94 w 108"/>
                    <a:gd name="T21" fmla="*/ 31 h 144"/>
                    <a:gd name="T22" fmla="*/ 94 w 108"/>
                    <a:gd name="T23" fmla="*/ 139 h 144"/>
                    <a:gd name="T24" fmla="*/ 18 w 108"/>
                    <a:gd name="T25" fmla="*/ 4 h 144"/>
                    <a:gd name="T26" fmla="*/ 90 w 108"/>
                    <a:gd name="T27" fmla="*/ 4 h 144"/>
                    <a:gd name="T28" fmla="*/ 90 w 108"/>
                    <a:gd name="T29" fmla="*/ 9 h 144"/>
                    <a:gd name="T30" fmla="*/ 18 w 108"/>
                    <a:gd name="T31" fmla="*/ 9 h 144"/>
                    <a:gd name="T32" fmla="*/ 18 w 108"/>
                    <a:gd name="T33" fmla="*/ 4 h 144"/>
                    <a:gd name="T34" fmla="*/ 103 w 108"/>
                    <a:gd name="T35" fmla="*/ 9 h 144"/>
                    <a:gd name="T36" fmla="*/ 94 w 108"/>
                    <a:gd name="T37" fmla="*/ 9 h 144"/>
                    <a:gd name="T38" fmla="*/ 94 w 108"/>
                    <a:gd name="T39" fmla="*/ 2 h 144"/>
                    <a:gd name="T40" fmla="*/ 92 w 108"/>
                    <a:gd name="T41" fmla="*/ 0 h 144"/>
                    <a:gd name="T42" fmla="*/ 15 w 108"/>
                    <a:gd name="T43" fmla="*/ 0 h 144"/>
                    <a:gd name="T44" fmla="*/ 13 w 108"/>
                    <a:gd name="T45" fmla="*/ 2 h 144"/>
                    <a:gd name="T46" fmla="*/ 13 w 108"/>
                    <a:gd name="T47" fmla="*/ 9 h 144"/>
                    <a:gd name="T48" fmla="*/ 4 w 108"/>
                    <a:gd name="T49" fmla="*/ 9 h 144"/>
                    <a:gd name="T50" fmla="*/ 0 w 108"/>
                    <a:gd name="T51" fmla="*/ 13 h 144"/>
                    <a:gd name="T52" fmla="*/ 0 w 108"/>
                    <a:gd name="T53" fmla="*/ 27 h 144"/>
                    <a:gd name="T54" fmla="*/ 4 w 108"/>
                    <a:gd name="T55" fmla="*/ 31 h 144"/>
                    <a:gd name="T56" fmla="*/ 9 w 108"/>
                    <a:gd name="T57" fmla="*/ 31 h 144"/>
                    <a:gd name="T58" fmla="*/ 9 w 108"/>
                    <a:gd name="T59" fmla="*/ 139 h 144"/>
                    <a:gd name="T60" fmla="*/ 13 w 108"/>
                    <a:gd name="T61" fmla="*/ 144 h 144"/>
                    <a:gd name="T62" fmla="*/ 94 w 108"/>
                    <a:gd name="T63" fmla="*/ 144 h 144"/>
                    <a:gd name="T64" fmla="*/ 99 w 108"/>
                    <a:gd name="T65" fmla="*/ 139 h 144"/>
                    <a:gd name="T66" fmla="*/ 99 w 108"/>
                    <a:gd name="T67" fmla="*/ 31 h 144"/>
                    <a:gd name="T68" fmla="*/ 103 w 108"/>
                    <a:gd name="T69" fmla="*/ 31 h 144"/>
                    <a:gd name="T70" fmla="*/ 108 w 108"/>
                    <a:gd name="T71" fmla="*/ 27 h 144"/>
                    <a:gd name="T72" fmla="*/ 108 w 108"/>
                    <a:gd name="T73" fmla="*/ 13 h 144"/>
                    <a:gd name="T74" fmla="*/ 103 w 108"/>
                    <a:gd name="T75" fmla="*/ 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44">
                      <a:moveTo>
                        <a:pt x="103" y="27"/>
                      </a:moveTo>
                      <a:cubicBezTo>
                        <a:pt x="94" y="27"/>
                        <a:pt x="94" y="27"/>
                        <a:pt x="94" y="27"/>
                      </a:cubicBezTo>
                      <a:cubicBezTo>
                        <a:pt x="13" y="27"/>
                        <a:pt x="13" y="27"/>
                        <a:pt x="13" y="27"/>
                      </a:cubicBezTo>
                      <a:cubicBezTo>
                        <a:pt x="4" y="27"/>
                        <a:pt x="4" y="27"/>
                        <a:pt x="4" y="27"/>
                      </a:cubicBezTo>
                      <a:cubicBezTo>
                        <a:pt x="4" y="13"/>
                        <a:pt x="4" y="13"/>
                        <a:pt x="4" y="13"/>
                      </a:cubicBezTo>
                      <a:cubicBezTo>
                        <a:pt x="103" y="13"/>
                        <a:pt x="103" y="13"/>
                        <a:pt x="103" y="13"/>
                      </a:cubicBezTo>
                      <a:lnTo>
                        <a:pt x="103" y="27"/>
                      </a:lnTo>
                      <a:close/>
                      <a:moveTo>
                        <a:pt x="94" y="139"/>
                      </a:moveTo>
                      <a:cubicBezTo>
                        <a:pt x="13" y="139"/>
                        <a:pt x="13" y="139"/>
                        <a:pt x="13" y="139"/>
                      </a:cubicBezTo>
                      <a:cubicBezTo>
                        <a:pt x="13" y="31"/>
                        <a:pt x="13" y="31"/>
                        <a:pt x="13" y="31"/>
                      </a:cubicBezTo>
                      <a:cubicBezTo>
                        <a:pt x="94" y="31"/>
                        <a:pt x="94" y="31"/>
                        <a:pt x="94" y="31"/>
                      </a:cubicBezTo>
                      <a:lnTo>
                        <a:pt x="94" y="139"/>
                      </a:lnTo>
                      <a:close/>
                      <a:moveTo>
                        <a:pt x="18" y="4"/>
                      </a:moveTo>
                      <a:cubicBezTo>
                        <a:pt x="90" y="4"/>
                        <a:pt x="90" y="4"/>
                        <a:pt x="90" y="4"/>
                      </a:cubicBezTo>
                      <a:cubicBezTo>
                        <a:pt x="90" y="9"/>
                        <a:pt x="90" y="9"/>
                        <a:pt x="90" y="9"/>
                      </a:cubicBezTo>
                      <a:cubicBezTo>
                        <a:pt x="18" y="9"/>
                        <a:pt x="18" y="9"/>
                        <a:pt x="18" y="9"/>
                      </a:cubicBezTo>
                      <a:lnTo>
                        <a:pt x="18" y="4"/>
                      </a:lnTo>
                      <a:close/>
                      <a:moveTo>
                        <a:pt x="103" y="9"/>
                      </a:moveTo>
                      <a:cubicBezTo>
                        <a:pt x="94" y="9"/>
                        <a:pt x="94" y="9"/>
                        <a:pt x="94" y="9"/>
                      </a:cubicBezTo>
                      <a:cubicBezTo>
                        <a:pt x="94" y="2"/>
                        <a:pt x="94" y="2"/>
                        <a:pt x="94" y="2"/>
                      </a:cubicBezTo>
                      <a:cubicBezTo>
                        <a:pt x="94" y="1"/>
                        <a:pt x="93" y="0"/>
                        <a:pt x="92" y="0"/>
                      </a:cubicBezTo>
                      <a:cubicBezTo>
                        <a:pt x="15" y="0"/>
                        <a:pt x="15" y="0"/>
                        <a:pt x="15" y="0"/>
                      </a:cubicBezTo>
                      <a:cubicBezTo>
                        <a:pt x="14" y="0"/>
                        <a:pt x="13" y="1"/>
                        <a:pt x="13" y="2"/>
                      </a:cubicBezTo>
                      <a:cubicBezTo>
                        <a:pt x="13" y="9"/>
                        <a:pt x="13" y="9"/>
                        <a:pt x="13" y="9"/>
                      </a:cubicBezTo>
                      <a:cubicBezTo>
                        <a:pt x="4" y="9"/>
                        <a:pt x="4" y="9"/>
                        <a:pt x="4" y="9"/>
                      </a:cubicBezTo>
                      <a:cubicBezTo>
                        <a:pt x="1" y="9"/>
                        <a:pt x="0" y="11"/>
                        <a:pt x="0" y="13"/>
                      </a:cubicBezTo>
                      <a:cubicBezTo>
                        <a:pt x="0" y="27"/>
                        <a:pt x="0" y="27"/>
                        <a:pt x="0" y="27"/>
                      </a:cubicBezTo>
                      <a:cubicBezTo>
                        <a:pt x="0" y="29"/>
                        <a:pt x="1" y="31"/>
                        <a:pt x="4" y="31"/>
                      </a:cubicBezTo>
                      <a:cubicBezTo>
                        <a:pt x="9" y="31"/>
                        <a:pt x="9" y="31"/>
                        <a:pt x="9" y="31"/>
                      </a:cubicBezTo>
                      <a:cubicBezTo>
                        <a:pt x="9" y="139"/>
                        <a:pt x="9" y="139"/>
                        <a:pt x="9" y="139"/>
                      </a:cubicBezTo>
                      <a:cubicBezTo>
                        <a:pt x="9" y="142"/>
                        <a:pt x="10" y="144"/>
                        <a:pt x="13" y="144"/>
                      </a:cubicBezTo>
                      <a:cubicBezTo>
                        <a:pt x="94" y="144"/>
                        <a:pt x="94" y="144"/>
                        <a:pt x="94" y="144"/>
                      </a:cubicBezTo>
                      <a:cubicBezTo>
                        <a:pt x="96" y="144"/>
                        <a:pt x="99" y="142"/>
                        <a:pt x="99" y="139"/>
                      </a:cubicBezTo>
                      <a:cubicBezTo>
                        <a:pt x="99" y="31"/>
                        <a:pt x="99" y="31"/>
                        <a:pt x="99" y="31"/>
                      </a:cubicBezTo>
                      <a:cubicBezTo>
                        <a:pt x="103" y="31"/>
                        <a:pt x="103" y="31"/>
                        <a:pt x="103" y="31"/>
                      </a:cubicBezTo>
                      <a:cubicBezTo>
                        <a:pt x="105" y="31"/>
                        <a:pt x="108" y="29"/>
                        <a:pt x="108" y="27"/>
                      </a:cubicBezTo>
                      <a:cubicBezTo>
                        <a:pt x="108" y="13"/>
                        <a:pt x="108" y="13"/>
                        <a:pt x="108" y="13"/>
                      </a:cubicBezTo>
                      <a:cubicBezTo>
                        <a:pt x="108" y="11"/>
                        <a:pt x="105" y="9"/>
                        <a:pt x="103"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63" name="Freeform 113"/>
                <p:cNvSpPr>
                  <a:spLocks noEditPoints="1"/>
                </p:cNvSpPr>
                <p:nvPr/>
              </p:nvSpPr>
              <p:spPr bwMode="auto">
                <a:xfrm>
                  <a:off x="-922338" y="5641975"/>
                  <a:ext cx="303213" cy="287338"/>
                </a:xfrm>
                <a:custGeom>
                  <a:avLst/>
                  <a:gdLst>
                    <a:gd name="T0" fmla="*/ 48 w 57"/>
                    <a:gd name="T1" fmla="*/ 47 h 54"/>
                    <a:gd name="T2" fmla="*/ 48 w 57"/>
                    <a:gd name="T3" fmla="*/ 47 h 54"/>
                    <a:gd name="T4" fmla="*/ 42 w 57"/>
                    <a:gd name="T5" fmla="*/ 50 h 54"/>
                    <a:gd name="T6" fmla="*/ 35 w 57"/>
                    <a:gd name="T7" fmla="*/ 47 h 54"/>
                    <a:gd name="T8" fmla="*/ 24 w 57"/>
                    <a:gd name="T9" fmla="*/ 35 h 54"/>
                    <a:gd name="T10" fmla="*/ 37 w 57"/>
                    <a:gd name="T11" fmla="*/ 22 h 54"/>
                    <a:gd name="T12" fmla="*/ 48 w 57"/>
                    <a:gd name="T13" fmla="*/ 34 h 54"/>
                    <a:gd name="T14" fmla="*/ 48 w 57"/>
                    <a:gd name="T15" fmla="*/ 47 h 54"/>
                    <a:gd name="T16" fmla="*/ 9 w 57"/>
                    <a:gd name="T17" fmla="*/ 8 h 54"/>
                    <a:gd name="T18" fmla="*/ 9 w 57"/>
                    <a:gd name="T19" fmla="*/ 7 h 54"/>
                    <a:gd name="T20" fmla="*/ 16 w 57"/>
                    <a:gd name="T21" fmla="*/ 5 h 54"/>
                    <a:gd name="T22" fmla="*/ 22 w 57"/>
                    <a:gd name="T23" fmla="*/ 7 h 54"/>
                    <a:gd name="T24" fmla="*/ 34 w 57"/>
                    <a:gd name="T25" fmla="*/ 19 h 54"/>
                    <a:gd name="T26" fmla="*/ 20 w 57"/>
                    <a:gd name="T27" fmla="*/ 32 h 54"/>
                    <a:gd name="T28" fmla="*/ 9 w 57"/>
                    <a:gd name="T29" fmla="*/ 20 h 54"/>
                    <a:gd name="T30" fmla="*/ 9 w 57"/>
                    <a:gd name="T31" fmla="*/ 8 h 54"/>
                    <a:gd name="T32" fmla="*/ 52 w 57"/>
                    <a:gd name="T33" fmla="*/ 31 h 54"/>
                    <a:gd name="T34" fmla="*/ 25 w 57"/>
                    <a:gd name="T35" fmla="*/ 4 h 54"/>
                    <a:gd name="T36" fmla="*/ 16 w 57"/>
                    <a:gd name="T37" fmla="*/ 0 h 54"/>
                    <a:gd name="T38" fmla="*/ 6 w 57"/>
                    <a:gd name="T39" fmla="*/ 4 h 54"/>
                    <a:gd name="T40" fmla="*/ 6 w 57"/>
                    <a:gd name="T41" fmla="*/ 4 h 54"/>
                    <a:gd name="T42" fmla="*/ 6 w 57"/>
                    <a:gd name="T43" fmla="*/ 24 h 54"/>
                    <a:gd name="T44" fmla="*/ 32 w 57"/>
                    <a:gd name="T45" fmla="*/ 50 h 54"/>
                    <a:gd name="T46" fmla="*/ 42 w 57"/>
                    <a:gd name="T47" fmla="*/ 54 h 54"/>
                    <a:gd name="T48" fmla="*/ 51 w 57"/>
                    <a:gd name="T49" fmla="*/ 50 h 54"/>
                    <a:gd name="T50" fmla="*/ 52 w 57"/>
                    <a:gd name="T51" fmla="*/ 50 h 54"/>
                    <a:gd name="T52" fmla="*/ 52 w 57"/>
                    <a:gd name="T53"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54">
                      <a:moveTo>
                        <a:pt x="48" y="47"/>
                      </a:moveTo>
                      <a:cubicBezTo>
                        <a:pt x="48" y="47"/>
                        <a:pt x="48" y="47"/>
                        <a:pt x="48" y="47"/>
                      </a:cubicBezTo>
                      <a:cubicBezTo>
                        <a:pt x="46" y="49"/>
                        <a:pt x="44" y="50"/>
                        <a:pt x="42" y="50"/>
                      </a:cubicBezTo>
                      <a:cubicBezTo>
                        <a:pt x="39" y="50"/>
                        <a:pt x="37" y="49"/>
                        <a:pt x="35" y="47"/>
                      </a:cubicBezTo>
                      <a:cubicBezTo>
                        <a:pt x="24" y="35"/>
                        <a:pt x="24" y="35"/>
                        <a:pt x="24" y="35"/>
                      </a:cubicBezTo>
                      <a:cubicBezTo>
                        <a:pt x="37" y="22"/>
                        <a:pt x="37" y="22"/>
                        <a:pt x="37" y="22"/>
                      </a:cubicBezTo>
                      <a:cubicBezTo>
                        <a:pt x="48" y="34"/>
                        <a:pt x="48" y="34"/>
                        <a:pt x="48" y="34"/>
                      </a:cubicBezTo>
                      <a:cubicBezTo>
                        <a:pt x="52" y="37"/>
                        <a:pt x="52" y="43"/>
                        <a:pt x="48" y="47"/>
                      </a:cubicBezTo>
                      <a:moveTo>
                        <a:pt x="9" y="8"/>
                      </a:moveTo>
                      <a:cubicBezTo>
                        <a:pt x="9" y="7"/>
                        <a:pt x="9" y="7"/>
                        <a:pt x="9" y="7"/>
                      </a:cubicBezTo>
                      <a:cubicBezTo>
                        <a:pt x="11" y="5"/>
                        <a:pt x="13" y="5"/>
                        <a:pt x="16" y="5"/>
                      </a:cubicBezTo>
                      <a:cubicBezTo>
                        <a:pt x="18" y="5"/>
                        <a:pt x="20" y="5"/>
                        <a:pt x="22" y="7"/>
                      </a:cubicBezTo>
                      <a:cubicBezTo>
                        <a:pt x="34" y="19"/>
                        <a:pt x="34" y="19"/>
                        <a:pt x="34" y="19"/>
                      </a:cubicBezTo>
                      <a:cubicBezTo>
                        <a:pt x="20" y="32"/>
                        <a:pt x="20" y="32"/>
                        <a:pt x="20" y="32"/>
                      </a:cubicBezTo>
                      <a:cubicBezTo>
                        <a:pt x="9" y="20"/>
                        <a:pt x="9" y="20"/>
                        <a:pt x="9" y="20"/>
                      </a:cubicBezTo>
                      <a:cubicBezTo>
                        <a:pt x="5" y="17"/>
                        <a:pt x="5" y="11"/>
                        <a:pt x="9" y="8"/>
                      </a:cubicBezTo>
                      <a:moveTo>
                        <a:pt x="52" y="31"/>
                      </a:moveTo>
                      <a:cubicBezTo>
                        <a:pt x="25" y="4"/>
                        <a:pt x="25" y="4"/>
                        <a:pt x="25" y="4"/>
                      </a:cubicBezTo>
                      <a:cubicBezTo>
                        <a:pt x="23" y="1"/>
                        <a:pt x="19" y="0"/>
                        <a:pt x="16" y="0"/>
                      </a:cubicBezTo>
                      <a:cubicBezTo>
                        <a:pt x="12" y="0"/>
                        <a:pt x="9" y="1"/>
                        <a:pt x="6" y="4"/>
                      </a:cubicBezTo>
                      <a:cubicBezTo>
                        <a:pt x="6" y="4"/>
                        <a:pt x="6" y="4"/>
                        <a:pt x="6" y="4"/>
                      </a:cubicBezTo>
                      <a:cubicBezTo>
                        <a:pt x="0" y="10"/>
                        <a:pt x="0" y="18"/>
                        <a:pt x="6" y="24"/>
                      </a:cubicBezTo>
                      <a:cubicBezTo>
                        <a:pt x="32" y="50"/>
                        <a:pt x="32" y="50"/>
                        <a:pt x="32" y="50"/>
                      </a:cubicBezTo>
                      <a:cubicBezTo>
                        <a:pt x="35" y="53"/>
                        <a:pt x="38" y="54"/>
                        <a:pt x="42" y="54"/>
                      </a:cubicBezTo>
                      <a:cubicBezTo>
                        <a:pt x="45" y="54"/>
                        <a:pt x="49" y="53"/>
                        <a:pt x="51" y="50"/>
                      </a:cubicBezTo>
                      <a:cubicBezTo>
                        <a:pt x="52" y="50"/>
                        <a:pt x="52" y="50"/>
                        <a:pt x="52" y="50"/>
                      </a:cubicBezTo>
                      <a:cubicBezTo>
                        <a:pt x="57" y="44"/>
                        <a:pt x="57" y="36"/>
                        <a:pt x="52" y="31"/>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grpSp>
          <p:nvGrpSpPr>
            <p:cNvPr id="126" name="Group 125"/>
            <p:cNvGrpSpPr/>
            <p:nvPr/>
          </p:nvGrpSpPr>
          <p:grpSpPr>
            <a:xfrm>
              <a:off x="1128775" y="5504661"/>
              <a:ext cx="386914" cy="386914"/>
              <a:chOff x="3597059" y="3554346"/>
              <a:chExt cx="514695" cy="514695"/>
            </a:xfrm>
            <a:effectLst>
              <a:outerShdw blurRad="40005" dist="22860" dir="2700000" algn="ctr" rotWithShape="0">
                <a:schemeClr val="bg2">
                  <a:lumMod val="10000"/>
                  <a:alpha val="35000"/>
                </a:schemeClr>
              </a:outerShdw>
            </a:effectLst>
          </p:grpSpPr>
          <p:sp>
            <p:nvSpPr>
              <p:cNvPr id="153" name="Flowchart: Connector 152"/>
              <p:cNvSpPr/>
              <p:nvPr/>
            </p:nvSpPr>
            <p:spPr>
              <a:xfrm flipH="1">
                <a:off x="3597059"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54" name="Group 153"/>
              <p:cNvGrpSpPr/>
              <p:nvPr/>
            </p:nvGrpSpPr>
            <p:grpSpPr>
              <a:xfrm>
                <a:off x="3765000" y="3670118"/>
                <a:ext cx="245931" cy="289719"/>
                <a:chOff x="-1063625" y="2220913"/>
                <a:chExt cx="650875" cy="766762"/>
              </a:xfrm>
              <a:solidFill>
                <a:schemeClr val="accent1"/>
              </a:solidFill>
            </p:grpSpPr>
            <p:sp>
              <p:nvSpPr>
                <p:cNvPr id="155" name="Freeform 30"/>
                <p:cNvSpPr>
                  <a:spLocks noEditPoints="1"/>
                </p:cNvSpPr>
                <p:nvPr/>
              </p:nvSpPr>
              <p:spPr bwMode="auto">
                <a:xfrm>
                  <a:off x="-914400" y="2822575"/>
                  <a:ext cx="128588" cy="122237"/>
                </a:xfrm>
                <a:custGeom>
                  <a:avLst/>
                  <a:gdLst>
                    <a:gd name="T0" fmla="*/ 12 w 24"/>
                    <a:gd name="T1" fmla="*/ 4 h 23"/>
                    <a:gd name="T2" fmla="*/ 19 w 24"/>
                    <a:gd name="T3" fmla="*/ 11 h 23"/>
                    <a:gd name="T4" fmla="*/ 12 w 24"/>
                    <a:gd name="T5" fmla="*/ 18 h 23"/>
                    <a:gd name="T6" fmla="*/ 5 w 24"/>
                    <a:gd name="T7" fmla="*/ 11 h 23"/>
                    <a:gd name="T8" fmla="*/ 12 w 24"/>
                    <a:gd name="T9" fmla="*/ 4 h 23"/>
                    <a:gd name="T10" fmla="*/ 12 w 24"/>
                    <a:gd name="T11" fmla="*/ 23 h 23"/>
                    <a:gd name="T12" fmla="*/ 24 w 24"/>
                    <a:gd name="T13" fmla="*/ 11 h 23"/>
                    <a:gd name="T14" fmla="*/ 12 w 24"/>
                    <a:gd name="T15" fmla="*/ 0 h 23"/>
                    <a:gd name="T16" fmla="*/ 0 w 24"/>
                    <a:gd name="T17" fmla="*/ 11 h 23"/>
                    <a:gd name="T18" fmla="*/ 12 w 24"/>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3">
                      <a:moveTo>
                        <a:pt x="12" y="4"/>
                      </a:moveTo>
                      <a:cubicBezTo>
                        <a:pt x="16" y="4"/>
                        <a:pt x="19" y="7"/>
                        <a:pt x="19" y="11"/>
                      </a:cubicBezTo>
                      <a:cubicBezTo>
                        <a:pt x="19" y="15"/>
                        <a:pt x="16" y="18"/>
                        <a:pt x="12" y="18"/>
                      </a:cubicBezTo>
                      <a:cubicBezTo>
                        <a:pt x="8" y="18"/>
                        <a:pt x="5" y="15"/>
                        <a:pt x="5" y="11"/>
                      </a:cubicBezTo>
                      <a:cubicBezTo>
                        <a:pt x="5" y="7"/>
                        <a:pt x="8" y="4"/>
                        <a:pt x="12" y="4"/>
                      </a:cubicBezTo>
                      <a:moveTo>
                        <a:pt x="12" y="23"/>
                      </a:moveTo>
                      <a:cubicBezTo>
                        <a:pt x="19" y="23"/>
                        <a:pt x="24" y="18"/>
                        <a:pt x="24" y="11"/>
                      </a:cubicBezTo>
                      <a:cubicBezTo>
                        <a:pt x="24" y="5"/>
                        <a:pt x="19" y="0"/>
                        <a:pt x="12" y="0"/>
                      </a:cubicBezTo>
                      <a:cubicBezTo>
                        <a:pt x="6" y="0"/>
                        <a:pt x="0" y="5"/>
                        <a:pt x="0" y="11"/>
                      </a:cubicBezTo>
                      <a:cubicBezTo>
                        <a:pt x="0" y="18"/>
                        <a:pt x="6" y="23"/>
                        <a:pt x="12" y="23"/>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6" name="Freeform 31"/>
                <p:cNvSpPr>
                  <a:spLocks noEditPoints="1"/>
                </p:cNvSpPr>
                <p:nvPr/>
              </p:nvSpPr>
              <p:spPr bwMode="auto">
                <a:xfrm>
                  <a:off x="-1063625" y="2220913"/>
                  <a:ext cx="650875" cy="766762"/>
                </a:xfrm>
                <a:custGeom>
                  <a:avLst/>
                  <a:gdLst>
                    <a:gd name="T0" fmla="*/ 117 w 122"/>
                    <a:gd name="T1" fmla="*/ 66 h 144"/>
                    <a:gd name="T2" fmla="*/ 110 w 122"/>
                    <a:gd name="T3" fmla="*/ 74 h 144"/>
                    <a:gd name="T4" fmla="*/ 75 w 122"/>
                    <a:gd name="T5" fmla="*/ 74 h 144"/>
                    <a:gd name="T6" fmla="*/ 73 w 122"/>
                    <a:gd name="T7" fmla="*/ 75 h 144"/>
                    <a:gd name="T8" fmla="*/ 60 w 122"/>
                    <a:gd name="T9" fmla="*/ 86 h 144"/>
                    <a:gd name="T10" fmla="*/ 60 w 122"/>
                    <a:gd name="T11" fmla="*/ 78 h 144"/>
                    <a:gd name="T12" fmla="*/ 56 w 122"/>
                    <a:gd name="T13" fmla="*/ 74 h 144"/>
                    <a:gd name="T14" fmla="*/ 50 w 122"/>
                    <a:gd name="T15" fmla="*/ 74 h 144"/>
                    <a:gd name="T16" fmla="*/ 43 w 122"/>
                    <a:gd name="T17" fmla="*/ 66 h 144"/>
                    <a:gd name="T18" fmla="*/ 43 w 122"/>
                    <a:gd name="T19" fmla="*/ 28 h 144"/>
                    <a:gd name="T20" fmla="*/ 50 w 122"/>
                    <a:gd name="T21" fmla="*/ 21 h 144"/>
                    <a:gd name="T22" fmla="*/ 110 w 122"/>
                    <a:gd name="T23" fmla="*/ 21 h 144"/>
                    <a:gd name="T24" fmla="*/ 117 w 122"/>
                    <a:gd name="T25" fmla="*/ 28 h 144"/>
                    <a:gd name="T26" fmla="*/ 117 w 122"/>
                    <a:gd name="T27" fmla="*/ 66 h 144"/>
                    <a:gd name="T28" fmla="*/ 76 w 122"/>
                    <a:gd name="T29" fmla="*/ 105 h 144"/>
                    <a:gd name="T30" fmla="*/ 4 w 122"/>
                    <a:gd name="T31" fmla="*/ 105 h 144"/>
                    <a:gd name="T32" fmla="*/ 4 w 122"/>
                    <a:gd name="T33" fmla="*/ 21 h 144"/>
                    <a:gd name="T34" fmla="*/ 41 w 122"/>
                    <a:gd name="T35" fmla="*/ 21 h 144"/>
                    <a:gd name="T36" fmla="*/ 38 w 122"/>
                    <a:gd name="T37" fmla="*/ 28 h 144"/>
                    <a:gd name="T38" fmla="*/ 38 w 122"/>
                    <a:gd name="T39" fmla="*/ 66 h 144"/>
                    <a:gd name="T40" fmla="*/ 50 w 122"/>
                    <a:gd name="T41" fmla="*/ 78 h 144"/>
                    <a:gd name="T42" fmla="*/ 55 w 122"/>
                    <a:gd name="T43" fmla="*/ 78 h 144"/>
                    <a:gd name="T44" fmla="*/ 55 w 122"/>
                    <a:gd name="T45" fmla="*/ 95 h 144"/>
                    <a:gd name="T46" fmla="*/ 75 w 122"/>
                    <a:gd name="T47" fmla="*/ 78 h 144"/>
                    <a:gd name="T48" fmla="*/ 76 w 122"/>
                    <a:gd name="T49" fmla="*/ 78 h 144"/>
                    <a:gd name="T50" fmla="*/ 76 w 122"/>
                    <a:gd name="T51" fmla="*/ 105 h 144"/>
                    <a:gd name="T52" fmla="*/ 76 w 122"/>
                    <a:gd name="T53" fmla="*/ 132 h 144"/>
                    <a:gd name="T54" fmla="*/ 69 w 122"/>
                    <a:gd name="T55" fmla="*/ 139 h 144"/>
                    <a:gd name="T56" fmla="*/ 11 w 122"/>
                    <a:gd name="T57" fmla="*/ 139 h 144"/>
                    <a:gd name="T58" fmla="*/ 4 w 122"/>
                    <a:gd name="T59" fmla="*/ 132 h 144"/>
                    <a:gd name="T60" fmla="*/ 4 w 122"/>
                    <a:gd name="T61" fmla="*/ 109 h 144"/>
                    <a:gd name="T62" fmla="*/ 76 w 122"/>
                    <a:gd name="T63" fmla="*/ 109 h 144"/>
                    <a:gd name="T64" fmla="*/ 76 w 122"/>
                    <a:gd name="T65" fmla="*/ 132 h 144"/>
                    <a:gd name="T66" fmla="*/ 4 w 122"/>
                    <a:gd name="T67" fmla="*/ 11 h 144"/>
                    <a:gd name="T68" fmla="*/ 11 w 122"/>
                    <a:gd name="T69" fmla="*/ 4 h 144"/>
                    <a:gd name="T70" fmla="*/ 69 w 122"/>
                    <a:gd name="T71" fmla="*/ 4 h 144"/>
                    <a:gd name="T72" fmla="*/ 76 w 122"/>
                    <a:gd name="T73" fmla="*/ 11 h 144"/>
                    <a:gd name="T74" fmla="*/ 76 w 122"/>
                    <a:gd name="T75" fmla="*/ 16 h 144"/>
                    <a:gd name="T76" fmla="*/ 4 w 122"/>
                    <a:gd name="T77" fmla="*/ 16 h 144"/>
                    <a:gd name="T78" fmla="*/ 4 w 122"/>
                    <a:gd name="T79" fmla="*/ 11 h 144"/>
                    <a:gd name="T80" fmla="*/ 110 w 122"/>
                    <a:gd name="T81" fmla="*/ 17 h 144"/>
                    <a:gd name="T82" fmla="*/ 81 w 122"/>
                    <a:gd name="T83" fmla="*/ 17 h 144"/>
                    <a:gd name="T84" fmla="*/ 81 w 122"/>
                    <a:gd name="T85" fmla="*/ 11 h 144"/>
                    <a:gd name="T86" fmla="*/ 69 w 122"/>
                    <a:gd name="T87" fmla="*/ 0 h 144"/>
                    <a:gd name="T88" fmla="*/ 11 w 122"/>
                    <a:gd name="T89" fmla="*/ 0 h 144"/>
                    <a:gd name="T90" fmla="*/ 0 w 122"/>
                    <a:gd name="T91" fmla="*/ 11 h 144"/>
                    <a:gd name="T92" fmla="*/ 0 w 122"/>
                    <a:gd name="T93" fmla="*/ 132 h 144"/>
                    <a:gd name="T94" fmla="*/ 11 w 122"/>
                    <a:gd name="T95" fmla="*/ 144 h 144"/>
                    <a:gd name="T96" fmla="*/ 69 w 122"/>
                    <a:gd name="T97" fmla="*/ 144 h 144"/>
                    <a:gd name="T98" fmla="*/ 81 w 122"/>
                    <a:gd name="T99" fmla="*/ 132 h 144"/>
                    <a:gd name="T100" fmla="*/ 81 w 122"/>
                    <a:gd name="T101" fmla="*/ 78 h 144"/>
                    <a:gd name="T102" fmla="*/ 110 w 122"/>
                    <a:gd name="T103" fmla="*/ 78 h 144"/>
                    <a:gd name="T104" fmla="*/ 122 w 122"/>
                    <a:gd name="T105" fmla="*/ 66 h 144"/>
                    <a:gd name="T106" fmla="*/ 122 w 122"/>
                    <a:gd name="T107" fmla="*/ 28 h 144"/>
                    <a:gd name="T108" fmla="*/ 110 w 122"/>
                    <a:gd name="T109" fmla="*/ 1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2" h="144">
                      <a:moveTo>
                        <a:pt x="117" y="66"/>
                      </a:moveTo>
                      <a:cubicBezTo>
                        <a:pt x="117" y="70"/>
                        <a:pt x="114" y="74"/>
                        <a:pt x="110" y="74"/>
                      </a:cubicBezTo>
                      <a:cubicBezTo>
                        <a:pt x="75" y="74"/>
                        <a:pt x="75" y="74"/>
                        <a:pt x="75" y="74"/>
                      </a:cubicBezTo>
                      <a:cubicBezTo>
                        <a:pt x="74" y="74"/>
                        <a:pt x="73" y="74"/>
                        <a:pt x="73" y="75"/>
                      </a:cubicBezTo>
                      <a:cubicBezTo>
                        <a:pt x="60" y="86"/>
                        <a:pt x="60" y="86"/>
                        <a:pt x="60" y="86"/>
                      </a:cubicBezTo>
                      <a:cubicBezTo>
                        <a:pt x="60" y="78"/>
                        <a:pt x="60" y="78"/>
                        <a:pt x="60" y="78"/>
                      </a:cubicBezTo>
                      <a:cubicBezTo>
                        <a:pt x="60" y="75"/>
                        <a:pt x="58" y="74"/>
                        <a:pt x="56" y="74"/>
                      </a:cubicBezTo>
                      <a:cubicBezTo>
                        <a:pt x="50" y="74"/>
                        <a:pt x="50" y="74"/>
                        <a:pt x="50" y="74"/>
                      </a:cubicBezTo>
                      <a:cubicBezTo>
                        <a:pt x="46" y="74"/>
                        <a:pt x="43" y="70"/>
                        <a:pt x="43" y="66"/>
                      </a:cubicBezTo>
                      <a:cubicBezTo>
                        <a:pt x="43" y="28"/>
                        <a:pt x="43" y="28"/>
                        <a:pt x="43" y="28"/>
                      </a:cubicBezTo>
                      <a:cubicBezTo>
                        <a:pt x="43" y="24"/>
                        <a:pt x="46" y="21"/>
                        <a:pt x="50" y="21"/>
                      </a:cubicBezTo>
                      <a:cubicBezTo>
                        <a:pt x="110" y="21"/>
                        <a:pt x="110" y="21"/>
                        <a:pt x="110" y="21"/>
                      </a:cubicBezTo>
                      <a:cubicBezTo>
                        <a:pt x="114" y="21"/>
                        <a:pt x="117" y="24"/>
                        <a:pt x="117" y="28"/>
                      </a:cubicBezTo>
                      <a:lnTo>
                        <a:pt x="117" y="66"/>
                      </a:lnTo>
                      <a:close/>
                      <a:moveTo>
                        <a:pt x="76" y="105"/>
                      </a:moveTo>
                      <a:cubicBezTo>
                        <a:pt x="4" y="105"/>
                        <a:pt x="4" y="105"/>
                        <a:pt x="4" y="105"/>
                      </a:cubicBezTo>
                      <a:cubicBezTo>
                        <a:pt x="4" y="21"/>
                        <a:pt x="4" y="21"/>
                        <a:pt x="4" y="21"/>
                      </a:cubicBezTo>
                      <a:cubicBezTo>
                        <a:pt x="41" y="21"/>
                        <a:pt x="41" y="21"/>
                        <a:pt x="41" y="21"/>
                      </a:cubicBezTo>
                      <a:cubicBezTo>
                        <a:pt x="39" y="23"/>
                        <a:pt x="38" y="26"/>
                        <a:pt x="38" y="28"/>
                      </a:cubicBezTo>
                      <a:cubicBezTo>
                        <a:pt x="38" y="66"/>
                        <a:pt x="38" y="66"/>
                        <a:pt x="38" y="66"/>
                      </a:cubicBezTo>
                      <a:cubicBezTo>
                        <a:pt x="38" y="73"/>
                        <a:pt x="44" y="78"/>
                        <a:pt x="50" y="78"/>
                      </a:cubicBezTo>
                      <a:cubicBezTo>
                        <a:pt x="55" y="78"/>
                        <a:pt x="55" y="78"/>
                        <a:pt x="55" y="78"/>
                      </a:cubicBezTo>
                      <a:cubicBezTo>
                        <a:pt x="55" y="95"/>
                        <a:pt x="55" y="95"/>
                        <a:pt x="55" y="95"/>
                      </a:cubicBezTo>
                      <a:cubicBezTo>
                        <a:pt x="75" y="78"/>
                        <a:pt x="75" y="78"/>
                        <a:pt x="75" y="78"/>
                      </a:cubicBezTo>
                      <a:cubicBezTo>
                        <a:pt x="76" y="78"/>
                        <a:pt x="76" y="78"/>
                        <a:pt x="76" y="78"/>
                      </a:cubicBezTo>
                      <a:lnTo>
                        <a:pt x="76" y="105"/>
                      </a:lnTo>
                      <a:close/>
                      <a:moveTo>
                        <a:pt x="76" y="132"/>
                      </a:moveTo>
                      <a:cubicBezTo>
                        <a:pt x="76" y="136"/>
                        <a:pt x="73" y="139"/>
                        <a:pt x="69" y="139"/>
                      </a:cubicBezTo>
                      <a:cubicBezTo>
                        <a:pt x="11" y="139"/>
                        <a:pt x="11" y="139"/>
                        <a:pt x="11" y="139"/>
                      </a:cubicBezTo>
                      <a:cubicBezTo>
                        <a:pt x="8" y="139"/>
                        <a:pt x="4" y="136"/>
                        <a:pt x="4" y="132"/>
                      </a:cubicBezTo>
                      <a:cubicBezTo>
                        <a:pt x="4" y="109"/>
                        <a:pt x="4" y="109"/>
                        <a:pt x="4" y="109"/>
                      </a:cubicBezTo>
                      <a:cubicBezTo>
                        <a:pt x="76" y="109"/>
                        <a:pt x="76" y="109"/>
                        <a:pt x="76" y="109"/>
                      </a:cubicBezTo>
                      <a:lnTo>
                        <a:pt x="76" y="132"/>
                      </a:lnTo>
                      <a:close/>
                      <a:moveTo>
                        <a:pt x="4" y="11"/>
                      </a:moveTo>
                      <a:cubicBezTo>
                        <a:pt x="4" y="7"/>
                        <a:pt x="8" y="4"/>
                        <a:pt x="11" y="4"/>
                      </a:cubicBezTo>
                      <a:cubicBezTo>
                        <a:pt x="69" y="4"/>
                        <a:pt x="69" y="4"/>
                        <a:pt x="69" y="4"/>
                      </a:cubicBezTo>
                      <a:cubicBezTo>
                        <a:pt x="73" y="4"/>
                        <a:pt x="76" y="7"/>
                        <a:pt x="76" y="11"/>
                      </a:cubicBezTo>
                      <a:cubicBezTo>
                        <a:pt x="76" y="16"/>
                        <a:pt x="76" y="16"/>
                        <a:pt x="76" y="16"/>
                      </a:cubicBezTo>
                      <a:cubicBezTo>
                        <a:pt x="4" y="16"/>
                        <a:pt x="4" y="16"/>
                        <a:pt x="4" y="16"/>
                      </a:cubicBezTo>
                      <a:lnTo>
                        <a:pt x="4" y="11"/>
                      </a:lnTo>
                      <a:close/>
                      <a:moveTo>
                        <a:pt x="110" y="17"/>
                      </a:moveTo>
                      <a:cubicBezTo>
                        <a:pt x="81" y="17"/>
                        <a:pt x="81" y="17"/>
                        <a:pt x="81" y="17"/>
                      </a:cubicBezTo>
                      <a:cubicBezTo>
                        <a:pt x="81" y="11"/>
                        <a:pt x="81" y="11"/>
                        <a:pt x="81" y="11"/>
                      </a:cubicBezTo>
                      <a:cubicBezTo>
                        <a:pt x="81" y="5"/>
                        <a:pt x="75" y="0"/>
                        <a:pt x="69" y="0"/>
                      </a:cubicBezTo>
                      <a:cubicBezTo>
                        <a:pt x="11" y="0"/>
                        <a:pt x="11" y="0"/>
                        <a:pt x="11" y="0"/>
                      </a:cubicBezTo>
                      <a:cubicBezTo>
                        <a:pt x="5" y="0"/>
                        <a:pt x="0" y="5"/>
                        <a:pt x="0" y="11"/>
                      </a:cubicBezTo>
                      <a:cubicBezTo>
                        <a:pt x="0" y="132"/>
                        <a:pt x="0" y="132"/>
                        <a:pt x="0" y="132"/>
                      </a:cubicBezTo>
                      <a:cubicBezTo>
                        <a:pt x="0" y="138"/>
                        <a:pt x="5" y="144"/>
                        <a:pt x="11" y="144"/>
                      </a:cubicBezTo>
                      <a:cubicBezTo>
                        <a:pt x="69" y="144"/>
                        <a:pt x="69" y="144"/>
                        <a:pt x="69" y="144"/>
                      </a:cubicBezTo>
                      <a:cubicBezTo>
                        <a:pt x="75" y="144"/>
                        <a:pt x="81" y="138"/>
                        <a:pt x="81" y="132"/>
                      </a:cubicBezTo>
                      <a:cubicBezTo>
                        <a:pt x="81" y="78"/>
                        <a:pt x="81" y="78"/>
                        <a:pt x="81" y="78"/>
                      </a:cubicBezTo>
                      <a:cubicBezTo>
                        <a:pt x="110" y="78"/>
                        <a:pt x="110" y="78"/>
                        <a:pt x="110" y="78"/>
                      </a:cubicBezTo>
                      <a:cubicBezTo>
                        <a:pt x="116" y="78"/>
                        <a:pt x="122" y="73"/>
                        <a:pt x="122" y="66"/>
                      </a:cubicBezTo>
                      <a:cubicBezTo>
                        <a:pt x="122" y="28"/>
                        <a:pt x="122" y="28"/>
                        <a:pt x="122" y="28"/>
                      </a:cubicBezTo>
                      <a:cubicBezTo>
                        <a:pt x="122" y="22"/>
                        <a:pt x="116" y="17"/>
                        <a:pt x="110" y="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7" name="Freeform 32"/>
                <p:cNvSpPr>
                  <a:spLocks/>
                </p:cNvSpPr>
                <p:nvPr/>
              </p:nvSpPr>
              <p:spPr bwMode="auto">
                <a:xfrm>
                  <a:off x="-568325" y="2455863"/>
                  <a:ext cx="38100" cy="42862"/>
                </a:xfrm>
                <a:custGeom>
                  <a:avLst/>
                  <a:gdLst>
                    <a:gd name="T0" fmla="*/ 0 w 7"/>
                    <a:gd name="T1" fmla="*/ 4 h 8"/>
                    <a:gd name="T2" fmla="*/ 4 w 7"/>
                    <a:gd name="T3" fmla="*/ 7 h 8"/>
                    <a:gd name="T4" fmla="*/ 7 w 7"/>
                    <a:gd name="T5" fmla="*/ 4 h 8"/>
                    <a:gd name="T6" fmla="*/ 4 w 7"/>
                    <a:gd name="T7" fmla="*/ 1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6"/>
                        <a:pt x="2" y="8"/>
                        <a:pt x="4" y="7"/>
                      </a:cubicBezTo>
                      <a:cubicBezTo>
                        <a:pt x="6" y="7"/>
                        <a:pt x="7" y="6"/>
                        <a:pt x="7" y="4"/>
                      </a:cubicBezTo>
                      <a:cubicBezTo>
                        <a:pt x="7" y="2"/>
                        <a:pt x="6" y="0"/>
                        <a:pt x="4" y="1"/>
                      </a:cubicBezTo>
                      <a:cubicBezTo>
                        <a:pt x="2" y="1"/>
                        <a:pt x="0" y="2"/>
                        <a:pt x="0" y="4"/>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8" name="Freeform 33"/>
                <p:cNvSpPr>
                  <a:spLocks/>
                </p:cNvSpPr>
                <p:nvPr/>
              </p:nvSpPr>
              <p:spPr bwMode="auto">
                <a:xfrm>
                  <a:off x="-647700" y="2455863"/>
                  <a:ext cx="36513" cy="42862"/>
                </a:xfrm>
                <a:custGeom>
                  <a:avLst/>
                  <a:gdLst>
                    <a:gd name="T0" fmla="*/ 0 w 7"/>
                    <a:gd name="T1" fmla="*/ 4 h 8"/>
                    <a:gd name="T2" fmla="*/ 4 w 7"/>
                    <a:gd name="T3" fmla="*/ 7 h 8"/>
                    <a:gd name="T4" fmla="*/ 7 w 7"/>
                    <a:gd name="T5" fmla="*/ 4 h 8"/>
                    <a:gd name="T6" fmla="*/ 3 w 7"/>
                    <a:gd name="T7" fmla="*/ 1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6"/>
                        <a:pt x="2" y="8"/>
                        <a:pt x="4" y="7"/>
                      </a:cubicBezTo>
                      <a:cubicBezTo>
                        <a:pt x="5" y="7"/>
                        <a:pt x="7" y="6"/>
                        <a:pt x="7" y="4"/>
                      </a:cubicBezTo>
                      <a:cubicBezTo>
                        <a:pt x="7" y="2"/>
                        <a:pt x="5" y="0"/>
                        <a:pt x="3" y="1"/>
                      </a:cubicBezTo>
                      <a:cubicBezTo>
                        <a:pt x="1" y="1"/>
                        <a:pt x="0" y="2"/>
                        <a:pt x="0" y="4"/>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9" name="Freeform 34"/>
                <p:cNvSpPr>
                  <a:spLocks/>
                </p:cNvSpPr>
                <p:nvPr/>
              </p:nvSpPr>
              <p:spPr bwMode="auto">
                <a:xfrm>
                  <a:off x="-733425" y="2455863"/>
                  <a:ext cx="38100" cy="42862"/>
                </a:xfrm>
                <a:custGeom>
                  <a:avLst/>
                  <a:gdLst>
                    <a:gd name="T0" fmla="*/ 0 w 7"/>
                    <a:gd name="T1" fmla="*/ 4 h 8"/>
                    <a:gd name="T2" fmla="*/ 3 w 7"/>
                    <a:gd name="T3" fmla="*/ 7 h 8"/>
                    <a:gd name="T4" fmla="*/ 7 w 7"/>
                    <a:gd name="T5" fmla="*/ 4 h 8"/>
                    <a:gd name="T6" fmla="*/ 3 w 7"/>
                    <a:gd name="T7" fmla="*/ 1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6"/>
                        <a:pt x="1" y="8"/>
                        <a:pt x="3" y="7"/>
                      </a:cubicBezTo>
                      <a:cubicBezTo>
                        <a:pt x="5" y="7"/>
                        <a:pt x="7" y="6"/>
                        <a:pt x="7" y="4"/>
                      </a:cubicBezTo>
                      <a:cubicBezTo>
                        <a:pt x="7" y="2"/>
                        <a:pt x="5" y="0"/>
                        <a:pt x="3" y="1"/>
                      </a:cubicBezTo>
                      <a:cubicBezTo>
                        <a:pt x="1" y="1"/>
                        <a:pt x="0" y="2"/>
                        <a:pt x="0" y="4"/>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grpSp>
          <p:nvGrpSpPr>
            <p:cNvPr id="127" name="Group 126"/>
            <p:cNvGrpSpPr/>
            <p:nvPr/>
          </p:nvGrpSpPr>
          <p:grpSpPr>
            <a:xfrm>
              <a:off x="3133432" y="5504661"/>
              <a:ext cx="386914" cy="386914"/>
              <a:chOff x="2164117" y="3554346"/>
              <a:chExt cx="514695" cy="514695"/>
            </a:xfrm>
            <a:effectLst>
              <a:outerShdw blurRad="40005" dist="22860" dir="2700000" algn="ctr" rotWithShape="0">
                <a:schemeClr val="bg2">
                  <a:lumMod val="10000"/>
                  <a:alpha val="35000"/>
                </a:schemeClr>
              </a:outerShdw>
            </a:effectLst>
          </p:grpSpPr>
          <p:sp>
            <p:nvSpPr>
              <p:cNvPr id="145" name="Flowchart: Connector 144"/>
              <p:cNvSpPr/>
              <p:nvPr/>
            </p:nvSpPr>
            <p:spPr>
              <a:xfrm flipH="1">
                <a:off x="2164117"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46" name="Group 145"/>
              <p:cNvGrpSpPr/>
              <p:nvPr/>
            </p:nvGrpSpPr>
            <p:grpSpPr>
              <a:xfrm>
                <a:off x="2319422" y="3667105"/>
                <a:ext cx="261527" cy="289719"/>
                <a:chOff x="-1174750" y="2792413"/>
                <a:chExt cx="692150" cy="766763"/>
              </a:xfrm>
              <a:solidFill>
                <a:schemeClr val="accent1"/>
              </a:solidFill>
            </p:grpSpPr>
            <p:sp>
              <p:nvSpPr>
                <p:cNvPr id="147" name="Freeform 38"/>
                <p:cNvSpPr>
                  <a:spLocks noEditPoints="1"/>
                </p:cNvSpPr>
                <p:nvPr/>
              </p:nvSpPr>
              <p:spPr bwMode="auto">
                <a:xfrm>
                  <a:off x="-860425" y="2792413"/>
                  <a:ext cx="377825" cy="296863"/>
                </a:xfrm>
                <a:custGeom>
                  <a:avLst/>
                  <a:gdLst>
                    <a:gd name="T0" fmla="*/ 57 w 71"/>
                    <a:gd name="T1" fmla="*/ 45 h 56"/>
                    <a:gd name="T2" fmla="*/ 40 w 71"/>
                    <a:gd name="T3" fmla="*/ 52 h 56"/>
                    <a:gd name="T4" fmla="*/ 23 w 71"/>
                    <a:gd name="T5" fmla="*/ 45 h 56"/>
                    <a:gd name="T6" fmla="*/ 17 w 71"/>
                    <a:gd name="T7" fmla="*/ 35 h 56"/>
                    <a:gd name="T8" fmla="*/ 17 w 71"/>
                    <a:gd name="T9" fmla="*/ 34 h 56"/>
                    <a:gd name="T10" fmla="*/ 8 w 71"/>
                    <a:gd name="T11" fmla="*/ 28 h 56"/>
                    <a:gd name="T12" fmla="*/ 17 w 71"/>
                    <a:gd name="T13" fmla="*/ 22 h 56"/>
                    <a:gd name="T14" fmla="*/ 17 w 71"/>
                    <a:gd name="T15" fmla="*/ 21 h 56"/>
                    <a:gd name="T16" fmla="*/ 23 w 71"/>
                    <a:gd name="T17" fmla="*/ 11 h 56"/>
                    <a:gd name="T18" fmla="*/ 40 w 71"/>
                    <a:gd name="T19" fmla="*/ 4 h 56"/>
                    <a:gd name="T20" fmla="*/ 57 w 71"/>
                    <a:gd name="T21" fmla="*/ 11 h 56"/>
                    <a:gd name="T22" fmla="*/ 57 w 71"/>
                    <a:gd name="T23" fmla="*/ 45 h 56"/>
                    <a:gd name="T24" fmla="*/ 60 w 71"/>
                    <a:gd name="T25" fmla="*/ 8 h 56"/>
                    <a:gd name="T26" fmla="*/ 40 w 71"/>
                    <a:gd name="T27" fmla="*/ 0 h 56"/>
                    <a:gd name="T28" fmla="*/ 20 w 71"/>
                    <a:gd name="T29" fmla="*/ 8 h 56"/>
                    <a:gd name="T30" fmla="*/ 13 w 71"/>
                    <a:gd name="T31" fmla="*/ 20 h 56"/>
                    <a:gd name="T32" fmla="*/ 0 w 71"/>
                    <a:gd name="T33" fmla="*/ 28 h 56"/>
                    <a:gd name="T34" fmla="*/ 13 w 71"/>
                    <a:gd name="T35" fmla="*/ 36 h 56"/>
                    <a:gd name="T36" fmla="*/ 20 w 71"/>
                    <a:gd name="T37" fmla="*/ 48 h 56"/>
                    <a:gd name="T38" fmla="*/ 40 w 71"/>
                    <a:gd name="T39" fmla="*/ 56 h 56"/>
                    <a:gd name="T40" fmla="*/ 60 w 71"/>
                    <a:gd name="T41" fmla="*/ 48 h 56"/>
                    <a:gd name="T42" fmla="*/ 60 w 71"/>
                    <a:gd name="T43"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56">
                      <a:moveTo>
                        <a:pt x="57" y="45"/>
                      </a:moveTo>
                      <a:cubicBezTo>
                        <a:pt x="52" y="49"/>
                        <a:pt x="46" y="52"/>
                        <a:pt x="40" y="52"/>
                      </a:cubicBezTo>
                      <a:cubicBezTo>
                        <a:pt x="34" y="52"/>
                        <a:pt x="28" y="49"/>
                        <a:pt x="23" y="45"/>
                      </a:cubicBezTo>
                      <a:cubicBezTo>
                        <a:pt x="20" y="42"/>
                        <a:pt x="18" y="39"/>
                        <a:pt x="17" y="35"/>
                      </a:cubicBezTo>
                      <a:cubicBezTo>
                        <a:pt x="17" y="34"/>
                        <a:pt x="17" y="34"/>
                        <a:pt x="17" y="34"/>
                      </a:cubicBezTo>
                      <a:cubicBezTo>
                        <a:pt x="8" y="28"/>
                        <a:pt x="8" y="28"/>
                        <a:pt x="8" y="28"/>
                      </a:cubicBezTo>
                      <a:cubicBezTo>
                        <a:pt x="17" y="22"/>
                        <a:pt x="17" y="22"/>
                        <a:pt x="17" y="22"/>
                      </a:cubicBezTo>
                      <a:cubicBezTo>
                        <a:pt x="17" y="21"/>
                        <a:pt x="17" y="21"/>
                        <a:pt x="17" y="21"/>
                      </a:cubicBezTo>
                      <a:cubicBezTo>
                        <a:pt x="18" y="17"/>
                        <a:pt x="20" y="14"/>
                        <a:pt x="23" y="11"/>
                      </a:cubicBezTo>
                      <a:cubicBezTo>
                        <a:pt x="28" y="7"/>
                        <a:pt x="34" y="4"/>
                        <a:pt x="40" y="4"/>
                      </a:cubicBezTo>
                      <a:cubicBezTo>
                        <a:pt x="46" y="4"/>
                        <a:pt x="52" y="7"/>
                        <a:pt x="57" y="11"/>
                      </a:cubicBezTo>
                      <a:cubicBezTo>
                        <a:pt x="66" y="20"/>
                        <a:pt x="66" y="36"/>
                        <a:pt x="57" y="45"/>
                      </a:cubicBezTo>
                      <a:moveTo>
                        <a:pt x="60" y="8"/>
                      </a:moveTo>
                      <a:cubicBezTo>
                        <a:pt x="54" y="3"/>
                        <a:pt x="47" y="0"/>
                        <a:pt x="40" y="0"/>
                      </a:cubicBezTo>
                      <a:cubicBezTo>
                        <a:pt x="32" y="0"/>
                        <a:pt x="25" y="3"/>
                        <a:pt x="20" y="8"/>
                      </a:cubicBezTo>
                      <a:cubicBezTo>
                        <a:pt x="17" y="11"/>
                        <a:pt x="14" y="15"/>
                        <a:pt x="13" y="20"/>
                      </a:cubicBezTo>
                      <a:cubicBezTo>
                        <a:pt x="0" y="28"/>
                        <a:pt x="0" y="28"/>
                        <a:pt x="0" y="28"/>
                      </a:cubicBezTo>
                      <a:cubicBezTo>
                        <a:pt x="13" y="36"/>
                        <a:pt x="13" y="36"/>
                        <a:pt x="13" y="36"/>
                      </a:cubicBezTo>
                      <a:cubicBezTo>
                        <a:pt x="14" y="41"/>
                        <a:pt x="17" y="45"/>
                        <a:pt x="20" y="48"/>
                      </a:cubicBezTo>
                      <a:cubicBezTo>
                        <a:pt x="25" y="53"/>
                        <a:pt x="32" y="56"/>
                        <a:pt x="40" y="56"/>
                      </a:cubicBezTo>
                      <a:cubicBezTo>
                        <a:pt x="47" y="56"/>
                        <a:pt x="54" y="53"/>
                        <a:pt x="60" y="48"/>
                      </a:cubicBezTo>
                      <a:cubicBezTo>
                        <a:pt x="71" y="37"/>
                        <a:pt x="71" y="19"/>
                        <a:pt x="6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48" name="Freeform 39"/>
                <p:cNvSpPr>
                  <a:spLocks noEditPoints="1"/>
                </p:cNvSpPr>
                <p:nvPr/>
              </p:nvSpPr>
              <p:spPr bwMode="auto">
                <a:xfrm>
                  <a:off x="-1174750" y="2792413"/>
                  <a:ext cx="400050" cy="766763"/>
                </a:xfrm>
                <a:custGeom>
                  <a:avLst/>
                  <a:gdLst>
                    <a:gd name="T0" fmla="*/ 38 w 75"/>
                    <a:gd name="T1" fmla="*/ 33 h 144"/>
                    <a:gd name="T2" fmla="*/ 23 w 75"/>
                    <a:gd name="T3" fmla="*/ 18 h 144"/>
                    <a:gd name="T4" fmla="*/ 38 w 75"/>
                    <a:gd name="T5" fmla="*/ 4 h 144"/>
                    <a:gd name="T6" fmla="*/ 52 w 75"/>
                    <a:gd name="T7" fmla="*/ 18 h 144"/>
                    <a:gd name="T8" fmla="*/ 38 w 75"/>
                    <a:gd name="T9" fmla="*/ 33 h 144"/>
                    <a:gd name="T10" fmla="*/ 75 w 75"/>
                    <a:gd name="T11" fmla="*/ 71 h 144"/>
                    <a:gd name="T12" fmla="*/ 47 w 75"/>
                    <a:gd name="T13" fmla="*/ 35 h 144"/>
                    <a:gd name="T14" fmla="*/ 56 w 75"/>
                    <a:gd name="T15" fmla="*/ 18 h 144"/>
                    <a:gd name="T16" fmla="*/ 38 w 75"/>
                    <a:gd name="T17" fmla="*/ 0 h 144"/>
                    <a:gd name="T18" fmla="*/ 19 w 75"/>
                    <a:gd name="T19" fmla="*/ 18 h 144"/>
                    <a:gd name="T20" fmla="*/ 28 w 75"/>
                    <a:gd name="T21" fmla="*/ 35 h 144"/>
                    <a:gd name="T22" fmla="*/ 0 w 75"/>
                    <a:gd name="T23" fmla="*/ 71 h 144"/>
                    <a:gd name="T24" fmla="*/ 0 w 75"/>
                    <a:gd name="T25" fmla="*/ 99 h 144"/>
                    <a:gd name="T26" fmla="*/ 3 w 75"/>
                    <a:gd name="T27" fmla="*/ 101 h 144"/>
                    <a:gd name="T28" fmla="*/ 16 w 75"/>
                    <a:gd name="T29" fmla="*/ 101 h 144"/>
                    <a:gd name="T30" fmla="*/ 16 w 75"/>
                    <a:gd name="T31" fmla="*/ 144 h 144"/>
                    <a:gd name="T32" fmla="*/ 20 w 75"/>
                    <a:gd name="T33" fmla="*/ 144 h 144"/>
                    <a:gd name="T34" fmla="*/ 20 w 75"/>
                    <a:gd name="T35" fmla="*/ 86 h 144"/>
                    <a:gd name="T36" fmla="*/ 16 w 75"/>
                    <a:gd name="T37" fmla="*/ 86 h 144"/>
                    <a:gd name="T38" fmla="*/ 16 w 75"/>
                    <a:gd name="T39" fmla="*/ 97 h 144"/>
                    <a:gd name="T40" fmla="*/ 5 w 75"/>
                    <a:gd name="T41" fmla="*/ 97 h 144"/>
                    <a:gd name="T42" fmla="*/ 5 w 75"/>
                    <a:gd name="T43" fmla="*/ 71 h 144"/>
                    <a:gd name="T44" fmla="*/ 38 w 75"/>
                    <a:gd name="T45" fmla="*/ 38 h 144"/>
                    <a:gd name="T46" fmla="*/ 71 w 75"/>
                    <a:gd name="T47" fmla="*/ 71 h 144"/>
                    <a:gd name="T48" fmla="*/ 71 w 75"/>
                    <a:gd name="T49" fmla="*/ 97 h 144"/>
                    <a:gd name="T50" fmla="*/ 60 w 75"/>
                    <a:gd name="T51" fmla="*/ 97 h 144"/>
                    <a:gd name="T52" fmla="*/ 60 w 75"/>
                    <a:gd name="T53" fmla="*/ 86 h 144"/>
                    <a:gd name="T54" fmla="*/ 56 w 75"/>
                    <a:gd name="T55" fmla="*/ 86 h 144"/>
                    <a:gd name="T56" fmla="*/ 56 w 75"/>
                    <a:gd name="T57" fmla="*/ 144 h 144"/>
                    <a:gd name="T58" fmla="*/ 60 w 75"/>
                    <a:gd name="T59" fmla="*/ 144 h 144"/>
                    <a:gd name="T60" fmla="*/ 60 w 75"/>
                    <a:gd name="T61" fmla="*/ 101 h 144"/>
                    <a:gd name="T62" fmla="*/ 73 w 75"/>
                    <a:gd name="T63" fmla="*/ 101 h 144"/>
                    <a:gd name="T64" fmla="*/ 75 w 75"/>
                    <a:gd name="T65" fmla="*/ 99 h 144"/>
                    <a:gd name="T66" fmla="*/ 75 w 75"/>
                    <a:gd name="T67" fmla="*/ 7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144">
                      <a:moveTo>
                        <a:pt x="38" y="33"/>
                      </a:moveTo>
                      <a:cubicBezTo>
                        <a:pt x="30" y="33"/>
                        <a:pt x="23" y="26"/>
                        <a:pt x="23" y="18"/>
                      </a:cubicBezTo>
                      <a:cubicBezTo>
                        <a:pt x="23" y="10"/>
                        <a:pt x="30" y="4"/>
                        <a:pt x="38" y="4"/>
                      </a:cubicBezTo>
                      <a:cubicBezTo>
                        <a:pt x="46" y="4"/>
                        <a:pt x="52" y="10"/>
                        <a:pt x="52" y="18"/>
                      </a:cubicBezTo>
                      <a:cubicBezTo>
                        <a:pt x="52" y="26"/>
                        <a:pt x="46" y="33"/>
                        <a:pt x="38" y="33"/>
                      </a:cubicBezTo>
                      <a:moveTo>
                        <a:pt x="75" y="71"/>
                      </a:moveTo>
                      <a:cubicBezTo>
                        <a:pt x="75" y="53"/>
                        <a:pt x="63" y="39"/>
                        <a:pt x="47" y="35"/>
                      </a:cubicBezTo>
                      <a:cubicBezTo>
                        <a:pt x="53" y="31"/>
                        <a:pt x="56" y="25"/>
                        <a:pt x="56" y="18"/>
                      </a:cubicBezTo>
                      <a:cubicBezTo>
                        <a:pt x="56" y="8"/>
                        <a:pt x="48" y="0"/>
                        <a:pt x="38" y="0"/>
                      </a:cubicBezTo>
                      <a:cubicBezTo>
                        <a:pt x="27" y="0"/>
                        <a:pt x="19" y="8"/>
                        <a:pt x="19" y="18"/>
                      </a:cubicBezTo>
                      <a:cubicBezTo>
                        <a:pt x="19" y="25"/>
                        <a:pt x="23" y="31"/>
                        <a:pt x="28" y="35"/>
                      </a:cubicBezTo>
                      <a:cubicBezTo>
                        <a:pt x="12" y="39"/>
                        <a:pt x="0" y="53"/>
                        <a:pt x="0" y="71"/>
                      </a:cubicBezTo>
                      <a:cubicBezTo>
                        <a:pt x="0" y="99"/>
                        <a:pt x="0" y="99"/>
                        <a:pt x="0" y="99"/>
                      </a:cubicBezTo>
                      <a:cubicBezTo>
                        <a:pt x="0" y="100"/>
                        <a:pt x="1" y="101"/>
                        <a:pt x="3" y="101"/>
                      </a:cubicBezTo>
                      <a:cubicBezTo>
                        <a:pt x="16" y="101"/>
                        <a:pt x="16" y="101"/>
                        <a:pt x="16" y="101"/>
                      </a:cubicBezTo>
                      <a:cubicBezTo>
                        <a:pt x="16" y="144"/>
                        <a:pt x="16" y="144"/>
                        <a:pt x="16" y="144"/>
                      </a:cubicBezTo>
                      <a:cubicBezTo>
                        <a:pt x="20" y="144"/>
                        <a:pt x="20" y="144"/>
                        <a:pt x="20" y="144"/>
                      </a:cubicBezTo>
                      <a:cubicBezTo>
                        <a:pt x="20" y="86"/>
                        <a:pt x="20" y="86"/>
                        <a:pt x="20" y="86"/>
                      </a:cubicBezTo>
                      <a:cubicBezTo>
                        <a:pt x="16" y="86"/>
                        <a:pt x="16" y="86"/>
                        <a:pt x="16" y="86"/>
                      </a:cubicBezTo>
                      <a:cubicBezTo>
                        <a:pt x="16" y="97"/>
                        <a:pt x="16" y="97"/>
                        <a:pt x="16" y="97"/>
                      </a:cubicBezTo>
                      <a:cubicBezTo>
                        <a:pt x="5" y="97"/>
                        <a:pt x="5" y="97"/>
                        <a:pt x="5" y="97"/>
                      </a:cubicBezTo>
                      <a:cubicBezTo>
                        <a:pt x="5" y="71"/>
                        <a:pt x="5" y="71"/>
                        <a:pt x="5" y="71"/>
                      </a:cubicBezTo>
                      <a:cubicBezTo>
                        <a:pt x="5" y="53"/>
                        <a:pt x="20" y="38"/>
                        <a:pt x="38" y="38"/>
                      </a:cubicBezTo>
                      <a:cubicBezTo>
                        <a:pt x="56" y="38"/>
                        <a:pt x="71" y="53"/>
                        <a:pt x="71" y="71"/>
                      </a:cubicBezTo>
                      <a:cubicBezTo>
                        <a:pt x="71" y="97"/>
                        <a:pt x="71" y="97"/>
                        <a:pt x="71" y="97"/>
                      </a:cubicBezTo>
                      <a:cubicBezTo>
                        <a:pt x="60" y="97"/>
                        <a:pt x="60" y="97"/>
                        <a:pt x="60" y="97"/>
                      </a:cubicBezTo>
                      <a:cubicBezTo>
                        <a:pt x="60" y="86"/>
                        <a:pt x="60" y="86"/>
                        <a:pt x="60" y="86"/>
                      </a:cubicBezTo>
                      <a:cubicBezTo>
                        <a:pt x="56" y="86"/>
                        <a:pt x="56" y="86"/>
                        <a:pt x="56" y="86"/>
                      </a:cubicBezTo>
                      <a:cubicBezTo>
                        <a:pt x="56" y="144"/>
                        <a:pt x="56" y="144"/>
                        <a:pt x="56" y="144"/>
                      </a:cubicBezTo>
                      <a:cubicBezTo>
                        <a:pt x="60" y="144"/>
                        <a:pt x="60" y="144"/>
                        <a:pt x="60" y="144"/>
                      </a:cubicBezTo>
                      <a:cubicBezTo>
                        <a:pt x="60" y="101"/>
                        <a:pt x="60" y="101"/>
                        <a:pt x="60" y="101"/>
                      </a:cubicBezTo>
                      <a:cubicBezTo>
                        <a:pt x="73" y="101"/>
                        <a:pt x="73" y="101"/>
                        <a:pt x="73" y="101"/>
                      </a:cubicBezTo>
                      <a:cubicBezTo>
                        <a:pt x="74" y="101"/>
                        <a:pt x="75" y="100"/>
                        <a:pt x="75" y="99"/>
                      </a:cubicBezTo>
                      <a:lnTo>
                        <a:pt x="75"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49" name="Oval 40"/>
                <p:cNvSpPr>
                  <a:spLocks noChangeArrowheads="1"/>
                </p:cNvSpPr>
                <p:nvPr/>
              </p:nvSpPr>
              <p:spPr bwMode="auto">
                <a:xfrm>
                  <a:off x="-604838" y="2919413"/>
                  <a:ext cx="42863" cy="42863"/>
                </a:xfrm>
                <a:prstGeom prst="ellipse">
                  <a:avLst/>
                </a:pr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0" name="Freeform 41"/>
                <p:cNvSpPr>
                  <a:spLocks/>
                </p:cNvSpPr>
                <p:nvPr/>
              </p:nvSpPr>
              <p:spPr bwMode="auto">
                <a:xfrm>
                  <a:off x="-673100" y="2919413"/>
                  <a:ext cx="42863" cy="42863"/>
                </a:xfrm>
                <a:custGeom>
                  <a:avLst/>
                  <a:gdLst>
                    <a:gd name="T0" fmla="*/ 0 w 8"/>
                    <a:gd name="T1" fmla="*/ 4 h 8"/>
                    <a:gd name="T2" fmla="*/ 4 w 8"/>
                    <a:gd name="T3" fmla="*/ 8 h 8"/>
                    <a:gd name="T4" fmla="*/ 8 w 8"/>
                    <a:gd name="T5" fmla="*/ 4 h 8"/>
                    <a:gd name="T6" fmla="*/ 4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7" y="8"/>
                        <a:pt x="8" y="6"/>
                        <a:pt x="8" y="4"/>
                      </a:cubicBezTo>
                      <a:cubicBezTo>
                        <a:pt x="8" y="2"/>
                        <a:pt x="6" y="0"/>
                        <a:pt x="4" y="0"/>
                      </a:cubicBezTo>
                      <a:cubicBezTo>
                        <a:pt x="2" y="0"/>
                        <a:pt x="0" y="2"/>
                        <a:pt x="0" y="4"/>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1" name="Oval 42"/>
                <p:cNvSpPr>
                  <a:spLocks noChangeArrowheads="1"/>
                </p:cNvSpPr>
                <p:nvPr/>
              </p:nvSpPr>
              <p:spPr bwMode="auto">
                <a:xfrm>
                  <a:off x="-742950" y="2919413"/>
                  <a:ext cx="42863" cy="42863"/>
                </a:xfrm>
                <a:prstGeom prst="ellipse">
                  <a:avLst/>
                </a:pr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52" name="Freeform 43"/>
                <p:cNvSpPr>
                  <a:spLocks/>
                </p:cNvSpPr>
                <p:nvPr/>
              </p:nvSpPr>
              <p:spPr bwMode="auto">
                <a:xfrm>
                  <a:off x="-966788" y="3057525"/>
                  <a:ext cx="96838" cy="96838"/>
                </a:xfrm>
                <a:custGeom>
                  <a:avLst/>
                  <a:gdLst>
                    <a:gd name="T0" fmla="*/ 61 w 61"/>
                    <a:gd name="T1" fmla="*/ 24 h 61"/>
                    <a:gd name="T2" fmla="*/ 37 w 61"/>
                    <a:gd name="T3" fmla="*/ 24 h 61"/>
                    <a:gd name="T4" fmla="*/ 37 w 61"/>
                    <a:gd name="T5" fmla="*/ 0 h 61"/>
                    <a:gd name="T6" fmla="*/ 20 w 61"/>
                    <a:gd name="T7" fmla="*/ 0 h 61"/>
                    <a:gd name="T8" fmla="*/ 20 w 61"/>
                    <a:gd name="T9" fmla="*/ 24 h 61"/>
                    <a:gd name="T10" fmla="*/ 0 w 61"/>
                    <a:gd name="T11" fmla="*/ 24 h 61"/>
                    <a:gd name="T12" fmla="*/ 0 w 61"/>
                    <a:gd name="T13" fmla="*/ 41 h 61"/>
                    <a:gd name="T14" fmla="*/ 20 w 61"/>
                    <a:gd name="T15" fmla="*/ 41 h 61"/>
                    <a:gd name="T16" fmla="*/ 20 w 61"/>
                    <a:gd name="T17" fmla="*/ 61 h 61"/>
                    <a:gd name="T18" fmla="*/ 37 w 61"/>
                    <a:gd name="T19" fmla="*/ 61 h 61"/>
                    <a:gd name="T20" fmla="*/ 37 w 61"/>
                    <a:gd name="T21" fmla="*/ 41 h 61"/>
                    <a:gd name="T22" fmla="*/ 61 w 61"/>
                    <a:gd name="T23" fmla="*/ 41 h 61"/>
                    <a:gd name="T24" fmla="*/ 61 w 61"/>
                    <a:gd name="T25" fmla="*/ 2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1">
                      <a:moveTo>
                        <a:pt x="61" y="24"/>
                      </a:moveTo>
                      <a:lnTo>
                        <a:pt x="37" y="24"/>
                      </a:lnTo>
                      <a:lnTo>
                        <a:pt x="37" y="0"/>
                      </a:lnTo>
                      <a:lnTo>
                        <a:pt x="20" y="0"/>
                      </a:lnTo>
                      <a:lnTo>
                        <a:pt x="20" y="24"/>
                      </a:lnTo>
                      <a:lnTo>
                        <a:pt x="0" y="24"/>
                      </a:lnTo>
                      <a:lnTo>
                        <a:pt x="0" y="41"/>
                      </a:lnTo>
                      <a:lnTo>
                        <a:pt x="20" y="41"/>
                      </a:lnTo>
                      <a:lnTo>
                        <a:pt x="20" y="61"/>
                      </a:lnTo>
                      <a:lnTo>
                        <a:pt x="37" y="61"/>
                      </a:lnTo>
                      <a:lnTo>
                        <a:pt x="37" y="41"/>
                      </a:lnTo>
                      <a:lnTo>
                        <a:pt x="61" y="41"/>
                      </a:lnTo>
                      <a:lnTo>
                        <a:pt x="61" y="24"/>
                      </a:lnTo>
                      <a:close/>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grpSp>
          <p:nvGrpSpPr>
            <p:cNvPr id="128" name="Group 127"/>
            <p:cNvGrpSpPr/>
            <p:nvPr/>
          </p:nvGrpSpPr>
          <p:grpSpPr>
            <a:xfrm>
              <a:off x="6351476" y="5504661"/>
              <a:ext cx="386914" cy="386914"/>
              <a:chOff x="731177" y="3554346"/>
              <a:chExt cx="514695" cy="514695"/>
            </a:xfrm>
            <a:effectLst>
              <a:outerShdw blurRad="40005" dist="22860" dir="2700000" algn="ctr" rotWithShape="0">
                <a:schemeClr val="bg2">
                  <a:lumMod val="10000"/>
                  <a:alpha val="35000"/>
                </a:schemeClr>
              </a:outerShdw>
            </a:effectLst>
          </p:grpSpPr>
          <p:sp>
            <p:nvSpPr>
              <p:cNvPr id="141" name="Flowchart: Connector 140"/>
              <p:cNvSpPr/>
              <p:nvPr/>
            </p:nvSpPr>
            <p:spPr>
              <a:xfrm flipH="1">
                <a:off x="731177" y="3554346"/>
                <a:ext cx="514695" cy="514695"/>
              </a:xfrm>
              <a:prstGeom prst="flowChartConnector">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42" name="Group 141"/>
              <p:cNvGrpSpPr/>
              <p:nvPr/>
            </p:nvGrpSpPr>
            <p:grpSpPr>
              <a:xfrm>
                <a:off x="843666" y="3709047"/>
                <a:ext cx="289719" cy="219538"/>
                <a:chOff x="-1362075" y="4516438"/>
                <a:chExt cx="766763" cy="581025"/>
              </a:xfrm>
              <a:solidFill>
                <a:schemeClr val="accent1"/>
              </a:solidFill>
            </p:grpSpPr>
            <p:sp>
              <p:nvSpPr>
                <p:cNvPr id="143" name="Freeform 44"/>
                <p:cNvSpPr>
                  <a:spLocks noEditPoints="1"/>
                </p:cNvSpPr>
                <p:nvPr/>
              </p:nvSpPr>
              <p:spPr bwMode="auto">
                <a:xfrm>
                  <a:off x="-1362075" y="4745038"/>
                  <a:ext cx="766763" cy="352425"/>
                </a:xfrm>
                <a:custGeom>
                  <a:avLst/>
                  <a:gdLst>
                    <a:gd name="T0" fmla="*/ 125 w 144"/>
                    <a:gd name="T1" fmla="*/ 57 h 66"/>
                    <a:gd name="T2" fmla="*/ 122 w 144"/>
                    <a:gd name="T3" fmla="*/ 58 h 66"/>
                    <a:gd name="T4" fmla="*/ 114 w 144"/>
                    <a:gd name="T5" fmla="*/ 58 h 66"/>
                    <a:gd name="T6" fmla="*/ 100 w 144"/>
                    <a:gd name="T7" fmla="*/ 58 h 66"/>
                    <a:gd name="T8" fmla="*/ 74 w 144"/>
                    <a:gd name="T9" fmla="*/ 59 h 66"/>
                    <a:gd name="T10" fmla="*/ 68 w 144"/>
                    <a:gd name="T11" fmla="*/ 60 h 66"/>
                    <a:gd name="T12" fmla="*/ 40 w 144"/>
                    <a:gd name="T13" fmla="*/ 56 h 66"/>
                    <a:gd name="T14" fmla="*/ 18 w 144"/>
                    <a:gd name="T15" fmla="*/ 48 h 66"/>
                    <a:gd name="T16" fmla="*/ 18 w 144"/>
                    <a:gd name="T17" fmla="*/ 9 h 66"/>
                    <a:gd name="T18" fmla="*/ 43 w 144"/>
                    <a:gd name="T19" fmla="*/ 9 h 66"/>
                    <a:gd name="T20" fmla="*/ 43 w 144"/>
                    <a:gd name="T21" fmla="*/ 9 h 66"/>
                    <a:gd name="T22" fmla="*/ 67 w 144"/>
                    <a:gd name="T23" fmla="*/ 19 h 66"/>
                    <a:gd name="T24" fmla="*/ 87 w 144"/>
                    <a:gd name="T25" fmla="*/ 28 h 66"/>
                    <a:gd name="T26" fmla="*/ 90 w 144"/>
                    <a:gd name="T27" fmla="*/ 30 h 66"/>
                    <a:gd name="T28" fmla="*/ 97 w 144"/>
                    <a:gd name="T29" fmla="*/ 35 h 66"/>
                    <a:gd name="T30" fmla="*/ 97 w 144"/>
                    <a:gd name="T31" fmla="*/ 39 h 66"/>
                    <a:gd name="T32" fmla="*/ 95 w 144"/>
                    <a:gd name="T33" fmla="*/ 42 h 66"/>
                    <a:gd name="T34" fmla="*/ 84 w 144"/>
                    <a:gd name="T35" fmla="*/ 39 h 66"/>
                    <a:gd name="T36" fmla="*/ 80 w 144"/>
                    <a:gd name="T37" fmla="*/ 37 h 66"/>
                    <a:gd name="T38" fmla="*/ 61 w 144"/>
                    <a:gd name="T39" fmla="*/ 32 h 66"/>
                    <a:gd name="T40" fmla="*/ 50 w 144"/>
                    <a:gd name="T41" fmla="*/ 32 h 66"/>
                    <a:gd name="T42" fmla="*/ 50 w 144"/>
                    <a:gd name="T43" fmla="*/ 37 h 66"/>
                    <a:gd name="T44" fmla="*/ 61 w 144"/>
                    <a:gd name="T45" fmla="*/ 37 h 66"/>
                    <a:gd name="T46" fmla="*/ 78 w 144"/>
                    <a:gd name="T47" fmla="*/ 41 h 66"/>
                    <a:gd name="T48" fmla="*/ 83 w 144"/>
                    <a:gd name="T49" fmla="*/ 43 h 66"/>
                    <a:gd name="T50" fmla="*/ 92 w 144"/>
                    <a:gd name="T51" fmla="*/ 46 h 66"/>
                    <a:gd name="T52" fmla="*/ 114 w 144"/>
                    <a:gd name="T53" fmla="*/ 49 h 66"/>
                    <a:gd name="T54" fmla="*/ 120 w 144"/>
                    <a:gd name="T55" fmla="*/ 50 h 66"/>
                    <a:gd name="T56" fmla="*/ 139 w 144"/>
                    <a:gd name="T57" fmla="*/ 53 h 66"/>
                    <a:gd name="T58" fmla="*/ 125 w 144"/>
                    <a:gd name="T59" fmla="*/ 57 h 66"/>
                    <a:gd name="T60" fmla="*/ 120 w 144"/>
                    <a:gd name="T61" fmla="*/ 45 h 66"/>
                    <a:gd name="T62" fmla="*/ 114 w 144"/>
                    <a:gd name="T63" fmla="*/ 45 h 66"/>
                    <a:gd name="T64" fmla="*/ 99 w 144"/>
                    <a:gd name="T65" fmla="*/ 43 h 66"/>
                    <a:gd name="T66" fmla="*/ 101 w 144"/>
                    <a:gd name="T67" fmla="*/ 40 h 66"/>
                    <a:gd name="T68" fmla="*/ 101 w 144"/>
                    <a:gd name="T69" fmla="*/ 33 h 66"/>
                    <a:gd name="T70" fmla="*/ 91 w 144"/>
                    <a:gd name="T71" fmla="*/ 25 h 66"/>
                    <a:gd name="T72" fmla="*/ 88 w 144"/>
                    <a:gd name="T73" fmla="*/ 24 h 66"/>
                    <a:gd name="T74" fmla="*/ 69 w 144"/>
                    <a:gd name="T75" fmla="*/ 15 h 66"/>
                    <a:gd name="T76" fmla="*/ 42 w 144"/>
                    <a:gd name="T77" fmla="*/ 5 h 66"/>
                    <a:gd name="T78" fmla="*/ 18 w 144"/>
                    <a:gd name="T79" fmla="*/ 5 h 66"/>
                    <a:gd name="T80" fmla="*/ 18 w 144"/>
                    <a:gd name="T81" fmla="*/ 2 h 66"/>
                    <a:gd name="T82" fmla="*/ 16 w 144"/>
                    <a:gd name="T83" fmla="*/ 0 h 66"/>
                    <a:gd name="T84" fmla="*/ 0 w 144"/>
                    <a:gd name="T85" fmla="*/ 0 h 66"/>
                    <a:gd name="T86" fmla="*/ 0 w 144"/>
                    <a:gd name="T87" fmla="*/ 5 h 66"/>
                    <a:gd name="T88" fmla="*/ 13 w 144"/>
                    <a:gd name="T89" fmla="*/ 5 h 66"/>
                    <a:gd name="T90" fmla="*/ 13 w 144"/>
                    <a:gd name="T91" fmla="*/ 55 h 66"/>
                    <a:gd name="T92" fmla="*/ 0 w 144"/>
                    <a:gd name="T93" fmla="*/ 55 h 66"/>
                    <a:gd name="T94" fmla="*/ 0 w 144"/>
                    <a:gd name="T95" fmla="*/ 59 h 66"/>
                    <a:gd name="T96" fmla="*/ 16 w 144"/>
                    <a:gd name="T97" fmla="*/ 59 h 66"/>
                    <a:gd name="T98" fmla="*/ 18 w 144"/>
                    <a:gd name="T99" fmla="*/ 57 h 66"/>
                    <a:gd name="T100" fmla="*/ 18 w 144"/>
                    <a:gd name="T101" fmla="*/ 53 h 66"/>
                    <a:gd name="T102" fmla="*/ 38 w 144"/>
                    <a:gd name="T103" fmla="*/ 60 h 66"/>
                    <a:gd name="T104" fmla="*/ 57 w 144"/>
                    <a:gd name="T105" fmla="*/ 66 h 66"/>
                    <a:gd name="T106" fmla="*/ 69 w 144"/>
                    <a:gd name="T107" fmla="*/ 64 h 66"/>
                    <a:gd name="T108" fmla="*/ 74 w 144"/>
                    <a:gd name="T109" fmla="*/ 63 h 66"/>
                    <a:gd name="T110" fmla="*/ 100 w 144"/>
                    <a:gd name="T111" fmla="*/ 62 h 66"/>
                    <a:gd name="T112" fmla="*/ 114 w 144"/>
                    <a:gd name="T113" fmla="*/ 62 h 66"/>
                    <a:gd name="T114" fmla="*/ 122 w 144"/>
                    <a:gd name="T115" fmla="*/ 62 h 66"/>
                    <a:gd name="T116" fmla="*/ 126 w 144"/>
                    <a:gd name="T117" fmla="*/ 62 h 66"/>
                    <a:gd name="T118" fmla="*/ 144 w 144"/>
                    <a:gd name="T119" fmla="*/ 53 h 66"/>
                    <a:gd name="T120" fmla="*/ 120 w 144"/>
                    <a:gd name="T121" fmla="*/ 4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66">
                      <a:moveTo>
                        <a:pt x="125" y="57"/>
                      </a:moveTo>
                      <a:cubicBezTo>
                        <a:pt x="124" y="57"/>
                        <a:pt x="123" y="57"/>
                        <a:pt x="122" y="58"/>
                      </a:cubicBezTo>
                      <a:cubicBezTo>
                        <a:pt x="118" y="58"/>
                        <a:pt x="117" y="58"/>
                        <a:pt x="114" y="58"/>
                      </a:cubicBezTo>
                      <a:cubicBezTo>
                        <a:pt x="112" y="58"/>
                        <a:pt x="108" y="58"/>
                        <a:pt x="100" y="58"/>
                      </a:cubicBezTo>
                      <a:cubicBezTo>
                        <a:pt x="99" y="58"/>
                        <a:pt x="91" y="57"/>
                        <a:pt x="74" y="59"/>
                      </a:cubicBezTo>
                      <a:cubicBezTo>
                        <a:pt x="72" y="59"/>
                        <a:pt x="70" y="60"/>
                        <a:pt x="68" y="60"/>
                      </a:cubicBezTo>
                      <a:cubicBezTo>
                        <a:pt x="58" y="62"/>
                        <a:pt x="52" y="64"/>
                        <a:pt x="40" y="56"/>
                      </a:cubicBezTo>
                      <a:cubicBezTo>
                        <a:pt x="30" y="50"/>
                        <a:pt x="22" y="49"/>
                        <a:pt x="18" y="48"/>
                      </a:cubicBezTo>
                      <a:cubicBezTo>
                        <a:pt x="18" y="9"/>
                        <a:pt x="18" y="9"/>
                        <a:pt x="18" y="9"/>
                      </a:cubicBezTo>
                      <a:cubicBezTo>
                        <a:pt x="43" y="9"/>
                        <a:pt x="43" y="9"/>
                        <a:pt x="43" y="9"/>
                      </a:cubicBezTo>
                      <a:cubicBezTo>
                        <a:pt x="43" y="9"/>
                        <a:pt x="43" y="9"/>
                        <a:pt x="43" y="9"/>
                      </a:cubicBezTo>
                      <a:cubicBezTo>
                        <a:pt x="43" y="9"/>
                        <a:pt x="50" y="9"/>
                        <a:pt x="67" y="19"/>
                      </a:cubicBezTo>
                      <a:cubicBezTo>
                        <a:pt x="78" y="26"/>
                        <a:pt x="82" y="27"/>
                        <a:pt x="87" y="28"/>
                      </a:cubicBezTo>
                      <a:cubicBezTo>
                        <a:pt x="88" y="29"/>
                        <a:pt x="89" y="29"/>
                        <a:pt x="90" y="30"/>
                      </a:cubicBezTo>
                      <a:cubicBezTo>
                        <a:pt x="93" y="31"/>
                        <a:pt x="96" y="32"/>
                        <a:pt x="97" y="35"/>
                      </a:cubicBezTo>
                      <a:cubicBezTo>
                        <a:pt x="98" y="36"/>
                        <a:pt x="97" y="37"/>
                        <a:pt x="97" y="39"/>
                      </a:cubicBezTo>
                      <a:cubicBezTo>
                        <a:pt x="96" y="40"/>
                        <a:pt x="95" y="41"/>
                        <a:pt x="95" y="42"/>
                      </a:cubicBezTo>
                      <a:cubicBezTo>
                        <a:pt x="92" y="43"/>
                        <a:pt x="88" y="41"/>
                        <a:pt x="84" y="39"/>
                      </a:cubicBezTo>
                      <a:cubicBezTo>
                        <a:pt x="83" y="39"/>
                        <a:pt x="81" y="38"/>
                        <a:pt x="80" y="37"/>
                      </a:cubicBezTo>
                      <a:cubicBezTo>
                        <a:pt x="74" y="35"/>
                        <a:pt x="68" y="32"/>
                        <a:pt x="61" y="32"/>
                      </a:cubicBezTo>
                      <a:cubicBezTo>
                        <a:pt x="50" y="32"/>
                        <a:pt x="50" y="32"/>
                        <a:pt x="50" y="32"/>
                      </a:cubicBezTo>
                      <a:cubicBezTo>
                        <a:pt x="50" y="37"/>
                        <a:pt x="50" y="37"/>
                        <a:pt x="50" y="37"/>
                      </a:cubicBezTo>
                      <a:cubicBezTo>
                        <a:pt x="61" y="37"/>
                        <a:pt x="61" y="37"/>
                        <a:pt x="61" y="37"/>
                      </a:cubicBezTo>
                      <a:cubicBezTo>
                        <a:pt x="67" y="37"/>
                        <a:pt x="72" y="39"/>
                        <a:pt x="78" y="41"/>
                      </a:cubicBezTo>
                      <a:cubicBezTo>
                        <a:pt x="80" y="42"/>
                        <a:pt x="81" y="43"/>
                        <a:pt x="83" y="43"/>
                      </a:cubicBezTo>
                      <a:cubicBezTo>
                        <a:pt x="86" y="45"/>
                        <a:pt x="89" y="46"/>
                        <a:pt x="92" y="46"/>
                      </a:cubicBezTo>
                      <a:cubicBezTo>
                        <a:pt x="99" y="48"/>
                        <a:pt x="107" y="49"/>
                        <a:pt x="114" y="49"/>
                      </a:cubicBezTo>
                      <a:cubicBezTo>
                        <a:pt x="120" y="50"/>
                        <a:pt x="120" y="50"/>
                        <a:pt x="120" y="50"/>
                      </a:cubicBezTo>
                      <a:cubicBezTo>
                        <a:pt x="137" y="51"/>
                        <a:pt x="139" y="53"/>
                        <a:pt x="139" y="53"/>
                      </a:cubicBezTo>
                      <a:cubicBezTo>
                        <a:pt x="139" y="57"/>
                        <a:pt x="133" y="57"/>
                        <a:pt x="125" y="57"/>
                      </a:cubicBezTo>
                      <a:moveTo>
                        <a:pt x="120" y="45"/>
                      </a:moveTo>
                      <a:cubicBezTo>
                        <a:pt x="114" y="45"/>
                        <a:pt x="114" y="45"/>
                        <a:pt x="114" y="45"/>
                      </a:cubicBezTo>
                      <a:cubicBezTo>
                        <a:pt x="109" y="45"/>
                        <a:pt x="104" y="44"/>
                        <a:pt x="99" y="43"/>
                      </a:cubicBezTo>
                      <a:cubicBezTo>
                        <a:pt x="100" y="43"/>
                        <a:pt x="101" y="42"/>
                        <a:pt x="101" y="40"/>
                      </a:cubicBezTo>
                      <a:cubicBezTo>
                        <a:pt x="102" y="38"/>
                        <a:pt x="102" y="35"/>
                        <a:pt x="101" y="33"/>
                      </a:cubicBezTo>
                      <a:cubicBezTo>
                        <a:pt x="100" y="29"/>
                        <a:pt x="95" y="27"/>
                        <a:pt x="91" y="25"/>
                      </a:cubicBezTo>
                      <a:cubicBezTo>
                        <a:pt x="90" y="25"/>
                        <a:pt x="89" y="25"/>
                        <a:pt x="88" y="24"/>
                      </a:cubicBezTo>
                      <a:cubicBezTo>
                        <a:pt x="84" y="23"/>
                        <a:pt x="80" y="21"/>
                        <a:pt x="69" y="15"/>
                      </a:cubicBezTo>
                      <a:cubicBezTo>
                        <a:pt x="51" y="4"/>
                        <a:pt x="43" y="5"/>
                        <a:pt x="42" y="5"/>
                      </a:cubicBezTo>
                      <a:cubicBezTo>
                        <a:pt x="18" y="5"/>
                        <a:pt x="18" y="5"/>
                        <a:pt x="18" y="5"/>
                      </a:cubicBezTo>
                      <a:cubicBezTo>
                        <a:pt x="18" y="2"/>
                        <a:pt x="18" y="2"/>
                        <a:pt x="18" y="2"/>
                      </a:cubicBezTo>
                      <a:cubicBezTo>
                        <a:pt x="18" y="1"/>
                        <a:pt x="17" y="0"/>
                        <a:pt x="16" y="0"/>
                      </a:cubicBezTo>
                      <a:cubicBezTo>
                        <a:pt x="0" y="0"/>
                        <a:pt x="0" y="0"/>
                        <a:pt x="0" y="0"/>
                      </a:cubicBezTo>
                      <a:cubicBezTo>
                        <a:pt x="0" y="5"/>
                        <a:pt x="0" y="5"/>
                        <a:pt x="0" y="5"/>
                      </a:cubicBezTo>
                      <a:cubicBezTo>
                        <a:pt x="13" y="5"/>
                        <a:pt x="13" y="5"/>
                        <a:pt x="13" y="5"/>
                      </a:cubicBezTo>
                      <a:cubicBezTo>
                        <a:pt x="13" y="55"/>
                        <a:pt x="13" y="55"/>
                        <a:pt x="13" y="55"/>
                      </a:cubicBezTo>
                      <a:cubicBezTo>
                        <a:pt x="0" y="55"/>
                        <a:pt x="0" y="55"/>
                        <a:pt x="0" y="55"/>
                      </a:cubicBezTo>
                      <a:cubicBezTo>
                        <a:pt x="0" y="59"/>
                        <a:pt x="0" y="59"/>
                        <a:pt x="0" y="59"/>
                      </a:cubicBezTo>
                      <a:cubicBezTo>
                        <a:pt x="16" y="59"/>
                        <a:pt x="16" y="59"/>
                        <a:pt x="16" y="59"/>
                      </a:cubicBezTo>
                      <a:cubicBezTo>
                        <a:pt x="17" y="59"/>
                        <a:pt x="18" y="58"/>
                        <a:pt x="18" y="57"/>
                      </a:cubicBezTo>
                      <a:cubicBezTo>
                        <a:pt x="18" y="53"/>
                        <a:pt x="18" y="53"/>
                        <a:pt x="18" y="53"/>
                      </a:cubicBezTo>
                      <a:cubicBezTo>
                        <a:pt x="22" y="53"/>
                        <a:pt x="29" y="55"/>
                        <a:pt x="38" y="60"/>
                      </a:cubicBezTo>
                      <a:cubicBezTo>
                        <a:pt x="45" y="65"/>
                        <a:pt x="51" y="66"/>
                        <a:pt x="57" y="66"/>
                      </a:cubicBezTo>
                      <a:cubicBezTo>
                        <a:pt x="61" y="66"/>
                        <a:pt x="65" y="65"/>
                        <a:pt x="69" y="64"/>
                      </a:cubicBezTo>
                      <a:cubicBezTo>
                        <a:pt x="71" y="64"/>
                        <a:pt x="73" y="64"/>
                        <a:pt x="74" y="63"/>
                      </a:cubicBezTo>
                      <a:cubicBezTo>
                        <a:pt x="92" y="62"/>
                        <a:pt x="99" y="62"/>
                        <a:pt x="100" y="62"/>
                      </a:cubicBezTo>
                      <a:cubicBezTo>
                        <a:pt x="108" y="62"/>
                        <a:pt x="112" y="62"/>
                        <a:pt x="114" y="62"/>
                      </a:cubicBezTo>
                      <a:cubicBezTo>
                        <a:pt x="117" y="62"/>
                        <a:pt x="118" y="62"/>
                        <a:pt x="122" y="62"/>
                      </a:cubicBezTo>
                      <a:cubicBezTo>
                        <a:pt x="123" y="62"/>
                        <a:pt x="124" y="62"/>
                        <a:pt x="126" y="62"/>
                      </a:cubicBezTo>
                      <a:cubicBezTo>
                        <a:pt x="133" y="62"/>
                        <a:pt x="144" y="62"/>
                        <a:pt x="144" y="53"/>
                      </a:cubicBezTo>
                      <a:cubicBezTo>
                        <a:pt x="144" y="47"/>
                        <a:pt x="133" y="46"/>
                        <a:pt x="120"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sp>
              <p:nvSpPr>
                <p:cNvPr id="144" name="Freeform 45"/>
                <p:cNvSpPr>
                  <a:spLocks noEditPoints="1"/>
                </p:cNvSpPr>
                <p:nvPr/>
              </p:nvSpPr>
              <p:spPr bwMode="auto">
                <a:xfrm>
                  <a:off x="-966788" y="4516438"/>
                  <a:ext cx="371475" cy="319087"/>
                </a:xfrm>
                <a:custGeom>
                  <a:avLst/>
                  <a:gdLst>
                    <a:gd name="T0" fmla="*/ 17 w 70"/>
                    <a:gd name="T1" fmla="*/ 16 h 60"/>
                    <a:gd name="T2" fmla="*/ 41 w 70"/>
                    <a:gd name="T3" fmla="*/ 15 h 60"/>
                    <a:gd name="T4" fmla="*/ 65 w 70"/>
                    <a:gd name="T5" fmla="*/ 16 h 60"/>
                    <a:gd name="T6" fmla="*/ 65 w 70"/>
                    <a:gd name="T7" fmla="*/ 43 h 60"/>
                    <a:gd name="T8" fmla="*/ 18 w 70"/>
                    <a:gd name="T9" fmla="*/ 43 h 60"/>
                    <a:gd name="T10" fmla="*/ 29 w 70"/>
                    <a:gd name="T11" fmla="*/ 41 h 60"/>
                    <a:gd name="T12" fmla="*/ 65 w 70"/>
                    <a:gd name="T13" fmla="*/ 43 h 60"/>
                    <a:gd name="T14" fmla="*/ 17 w 70"/>
                    <a:gd name="T15" fmla="*/ 52 h 60"/>
                    <a:gd name="T16" fmla="*/ 41 w 70"/>
                    <a:gd name="T17" fmla="*/ 51 h 60"/>
                    <a:gd name="T18" fmla="*/ 65 w 70"/>
                    <a:gd name="T19" fmla="*/ 52 h 60"/>
                    <a:gd name="T20" fmla="*/ 5 w 70"/>
                    <a:gd name="T21" fmla="*/ 29 h 60"/>
                    <a:gd name="T22" fmla="*/ 52 w 70"/>
                    <a:gd name="T23" fmla="*/ 29 h 60"/>
                    <a:gd name="T24" fmla="*/ 29 w 70"/>
                    <a:gd name="T25" fmla="*/ 36 h 60"/>
                    <a:gd name="T26" fmla="*/ 5 w 70"/>
                    <a:gd name="T27" fmla="*/ 29 h 60"/>
                    <a:gd name="T28" fmla="*/ 41 w 70"/>
                    <a:gd name="T29" fmla="*/ 24 h 60"/>
                    <a:gd name="T30" fmla="*/ 52 w 70"/>
                    <a:gd name="T31" fmla="*/ 24 h 60"/>
                    <a:gd name="T32" fmla="*/ 5 w 70"/>
                    <a:gd name="T33" fmla="*/ 24 h 60"/>
                    <a:gd name="T34" fmla="*/ 41 w 70"/>
                    <a:gd name="T35" fmla="*/ 4 h 60"/>
                    <a:gd name="T36" fmla="*/ 41 w 70"/>
                    <a:gd name="T37" fmla="*/ 11 h 60"/>
                    <a:gd name="T38" fmla="*/ 41 w 70"/>
                    <a:gd name="T39" fmla="*/ 4 h 60"/>
                    <a:gd name="T40" fmla="*/ 41 w 70"/>
                    <a:gd name="T41" fmla="*/ 0 h 60"/>
                    <a:gd name="T42" fmla="*/ 13 w 70"/>
                    <a:gd name="T43" fmla="*/ 8 h 60"/>
                    <a:gd name="T44" fmla="*/ 13 w 70"/>
                    <a:gd name="T45" fmla="*/ 16 h 60"/>
                    <a:gd name="T46" fmla="*/ 0 w 70"/>
                    <a:gd name="T47" fmla="*/ 24 h 60"/>
                    <a:gd name="T48" fmla="*/ 0 w 70"/>
                    <a:gd name="T49" fmla="*/ 33 h 60"/>
                    <a:gd name="T50" fmla="*/ 13 w 70"/>
                    <a:gd name="T51" fmla="*/ 43 h 60"/>
                    <a:gd name="T52" fmla="*/ 13 w 70"/>
                    <a:gd name="T53" fmla="*/ 44 h 60"/>
                    <a:gd name="T54" fmla="*/ 41 w 70"/>
                    <a:gd name="T55" fmla="*/ 60 h 60"/>
                    <a:gd name="T56" fmla="*/ 70 w 70"/>
                    <a:gd name="T57" fmla="*/ 44 h 60"/>
                    <a:gd name="T58" fmla="*/ 70 w 70"/>
                    <a:gd name="T59" fmla="*/ 43 h 60"/>
                    <a:gd name="T60" fmla="*/ 57 w 70"/>
                    <a:gd name="T61" fmla="*/ 33 h 60"/>
                    <a:gd name="T62" fmla="*/ 57 w 70"/>
                    <a:gd name="T63" fmla="*/ 24 h 60"/>
                    <a:gd name="T64" fmla="*/ 70 w 70"/>
                    <a:gd name="T65" fmla="*/ 16 h 60"/>
                    <a:gd name="T66" fmla="*/ 70 w 70"/>
                    <a:gd name="T67"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0">
                      <a:moveTo>
                        <a:pt x="41" y="20"/>
                      </a:moveTo>
                      <a:cubicBezTo>
                        <a:pt x="27" y="20"/>
                        <a:pt x="19" y="17"/>
                        <a:pt x="17" y="16"/>
                      </a:cubicBezTo>
                      <a:cubicBezTo>
                        <a:pt x="17" y="12"/>
                        <a:pt x="17" y="12"/>
                        <a:pt x="17" y="12"/>
                      </a:cubicBezTo>
                      <a:cubicBezTo>
                        <a:pt x="25" y="15"/>
                        <a:pt x="38" y="15"/>
                        <a:pt x="41" y="15"/>
                      </a:cubicBezTo>
                      <a:cubicBezTo>
                        <a:pt x="45" y="15"/>
                        <a:pt x="58" y="15"/>
                        <a:pt x="65" y="12"/>
                      </a:cubicBezTo>
                      <a:cubicBezTo>
                        <a:pt x="65" y="16"/>
                        <a:pt x="65" y="16"/>
                        <a:pt x="65" y="16"/>
                      </a:cubicBezTo>
                      <a:cubicBezTo>
                        <a:pt x="64" y="17"/>
                        <a:pt x="56" y="20"/>
                        <a:pt x="41" y="20"/>
                      </a:cubicBezTo>
                      <a:moveTo>
                        <a:pt x="65" y="43"/>
                      </a:moveTo>
                      <a:cubicBezTo>
                        <a:pt x="62" y="45"/>
                        <a:pt x="54" y="47"/>
                        <a:pt x="41" y="47"/>
                      </a:cubicBezTo>
                      <a:cubicBezTo>
                        <a:pt x="28" y="47"/>
                        <a:pt x="20" y="45"/>
                        <a:pt x="18" y="43"/>
                      </a:cubicBezTo>
                      <a:cubicBezTo>
                        <a:pt x="19" y="43"/>
                        <a:pt x="23" y="42"/>
                        <a:pt x="28" y="41"/>
                      </a:cubicBezTo>
                      <a:cubicBezTo>
                        <a:pt x="28" y="41"/>
                        <a:pt x="28" y="41"/>
                        <a:pt x="29" y="41"/>
                      </a:cubicBezTo>
                      <a:cubicBezTo>
                        <a:pt x="31" y="41"/>
                        <a:pt x="36" y="41"/>
                        <a:pt x="42" y="40"/>
                      </a:cubicBezTo>
                      <a:cubicBezTo>
                        <a:pt x="55" y="40"/>
                        <a:pt x="62" y="42"/>
                        <a:pt x="65" y="43"/>
                      </a:cubicBezTo>
                      <a:moveTo>
                        <a:pt x="41" y="55"/>
                      </a:moveTo>
                      <a:cubicBezTo>
                        <a:pt x="27" y="55"/>
                        <a:pt x="19" y="53"/>
                        <a:pt x="17" y="52"/>
                      </a:cubicBezTo>
                      <a:cubicBezTo>
                        <a:pt x="17" y="48"/>
                        <a:pt x="17" y="48"/>
                        <a:pt x="17" y="48"/>
                      </a:cubicBezTo>
                      <a:cubicBezTo>
                        <a:pt x="25" y="51"/>
                        <a:pt x="38" y="51"/>
                        <a:pt x="41" y="51"/>
                      </a:cubicBezTo>
                      <a:cubicBezTo>
                        <a:pt x="45" y="51"/>
                        <a:pt x="58" y="51"/>
                        <a:pt x="65" y="48"/>
                      </a:cubicBezTo>
                      <a:cubicBezTo>
                        <a:pt x="65" y="52"/>
                        <a:pt x="65" y="52"/>
                        <a:pt x="65" y="52"/>
                      </a:cubicBezTo>
                      <a:cubicBezTo>
                        <a:pt x="64" y="53"/>
                        <a:pt x="56" y="55"/>
                        <a:pt x="41" y="55"/>
                      </a:cubicBezTo>
                      <a:moveTo>
                        <a:pt x="5" y="29"/>
                      </a:moveTo>
                      <a:cubicBezTo>
                        <a:pt x="12" y="32"/>
                        <a:pt x="25" y="32"/>
                        <a:pt x="29" y="32"/>
                      </a:cubicBezTo>
                      <a:cubicBezTo>
                        <a:pt x="32" y="32"/>
                        <a:pt x="45" y="32"/>
                        <a:pt x="52" y="29"/>
                      </a:cubicBezTo>
                      <a:cubicBezTo>
                        <a:pt x="52" y="33"/>
                        <a:pt x="52" y="33"/>
                        <a:pt x="52" y="33"/>
                      </a:cubicBezTo>
                      <a:cubicBezTo>
                        <a:pt x="51" y="34"/>
                        <a:pt x="43" y="36"/>
                        <a:pt x="29" y="36"/>
                      </a:cubicBezTo>
                      <a:cubicBezTo>
                        <a:pt x="14" y="36"/>
                        <a:pt x="6" y="34"/>
                        <a:pt x="5" y="33"/>
                      </a:cubicBezTo>
                      <a:lnTo>
                        <a:pt x="5" y="29"/>
                      </a:lnTo>
                      <a:close/>
                      <a:moveTo>
                        <a:pt x="19" y="21"/>
                      </a:moveTo>
                      <a:cubicBezTo>
                        <a:pt x="26" y="24"/>
                        <a:pt x="38" y="24"/>
                        <a:pt x="41" y="24"/>
                      </a:cubicBezTo>
                      <a:cubicBezTo>
                        <a:pt x="43" y="24"/>
                        <a:pt x="46" y="24"/>
                        <a:pt x="50" y="24"/>
                      </a:cubicBezTo>
                      <a:cubicBezTo>
                        <a:pt x="51" y="24"/>
                        <a:pt x="52" y="24"/>
                        <a:pt x="52" y="24"/>
                      </a:cubicBezTo>
                      <a:cubicBezTo>
                        <a:pt x="50" y="26"/>
                        <a:pt x="42" y="28"/>
                        <a:pt x="29" y="28"/>
                      </a:cubicBezTo>
                      <a:cubicBezTo>
                        <a:pt x="16" y="28"/>
                        <a:pt x="8" y="26"/>
                        <a:pt x="5" y="24"/>
                      </a:cubicBezTo>
                      <a:cubicBezTo>
                        <a:pt x="7" y="23"/>
                        <a:pt x="12" y="22"/>
                        <a:pt x="19" y="21"/>
                      </a:cubicBezTo>
                      <a:moveTo>
                        <a:pt x="41" y="4"/>
                      </a:moveTo>
                      <a:cubicBezTo>
                        <a:pt x="54" y="4"/>
                        <a:pt x="62" y="6"/>
                        <a:pt x="65" y="8"/>
                      </a:cubicBezTo>
                      <a:cubicBezTo>
                        <a:pt x="62" y="9"/>
                        <a:pt x="54" y="11"/>
                        <a:pt x="41" y="11"/>
                      </a:cubicBezTo>
                      <a:cubicBezTo>
                        <a:pt x="28" y="11"/>
                        <a:pt x="20" y="9"/>
                        <a:pt x="18" y="8"/>
                      </a:cubicBezTo>
                      <a:cubicBezTo>
                        <a:pt x="20" y="6"/>
                        <a:pt x="28" y="4"/>
                        <a:pt x="41" y="4"/>
                      </a:cubicBezTo>
                      <a:moveTo>
                        <a:pt x="70" y="8"/>
                      </a:moveTo>
                      <a:cubicBezTo>
                        <a:pt x="70" y="0"/>
                        <a:pt x="46" y="0"/>
                        <a:pt x="41" y="0"/>
                      </a:cubicBezTo>
                      <a:cubicBezTo>
                        <a:pt x="37" y="0"/>
                        <a:pt x="13" y="0"/>
                        <a:pt x="13" y="8"/>
                      </a:cubicBezTo>
                      <a:cubicBezTo>
                        <a:pt x="13" y="8"/>
                        <a:pt x="13" y="8"/>
                        <a:pt x="13" y="8"/>
                      </a:cubicBezTo>
                      <a:cubicBezTo>
                        <a:pt x="13" y="8"/>
                        <a:pt x="13" y="8"/>
                        <a:pt x="13" y="8"/>
                      </a:cubicBezTo>
                      <a:cubicBezTo>
                        <a:pt x="13" y="16"/>
                        <a:pt x="13" y="16"/>
                        <a:pt x="13" y="16"/>
                      </a:cubicBezTo>
                      <a:cubicBezTo>
                        <a:pt x="13" y="17"/>
                        <a:pt x="13" y="17"/>
                        <a:pt x="13" y="18"/>
                      </a:cubicBezTo>
                      <a:cubicBezTo>
                        <a:pt x="7" y="19"/>
                        <a:pt x="1" y="20"/>
                        <a:pt x="0" y="24"/>
                      </a:cubicBezTo>
                      <a:cubicBezTo>
                        <a:pt x="0" y="24"/>
                        <a:pt x="0" y="24"/>
                        <a:pt x="0" y="25"/>
                      </a:cubicBezTo>
                      <a:cubicBezTo>
                        <a:pt x="0" y="33"/>
                        <a:pt x="0" y="33"/>
                        <a:pt x="0" y="33"/>
                      </a:cubicBezTo>
                      <a:cubicBezTo>
                        <a:pt x="0" y="37"/>
                        <a:pt x="8" y="39"/>
                        <a:pt x="15" y="40"/>
                      </a:cubicBezTo>
                      <a:cubicBezTo>
                        <a:pt x="14" y="41"/>
                        <a:pt x="13" y="42"/>
                        <a:pt x="13" y="43"/>
                      </a:cubicBezTo>
                      <a:cubicBezTo>
                        <a:pt x="13" y="43"/>
                        <a:pt x="13" y="43"/>
                        <a:pt x="13" y="44"/>
                      </a:cubicBezTo>
                      <a:cubicBezTo>
                        <a:pt x="13" y="44"/>
                        <a:pt x="13" y="44"/>
                        <a:pt x="13" y="44"/>
                      </a:cubicBezTo>
                      <a:cubicBezTo>
                        <a:pt x="13" y="52"/>
                        <a:pt x="13" y="52"/>
                        <a:pt x="13" y="52"/>
                      </a:cubicBezTo>
                      <a:cubicBezTo>
                        <a:pt x="13" y="59"/>
                        <a:pt x="37" y="60"/>
                        <a:pt x="41" y="60"/>
                      </a:cubicBezTo>
                      <a:cubicBezTo>
                        <a:pt x="46" y="60"/>
                        <a:pt x="70" y="59"/>
                        <a:pt x="70" y="52"/>
                      </a:cubicBezTo>
                      <a:cubicBezTo>
                        <a:pt x="70" y="44"/>
                        <a:pt x="70" y="44"/>
                        <a:pt x="70" y="44"/>
                      </a:cubicBezTo>
                      <a:cubicBezTo>
                        <a:pt x="70" y="44"/>
                        <a:pt x="70" y="44"/>
                        <a:pt x="70" y="44"/>
                      </a:cubicBezTo>
                      <a:cubicBezTo>
                        <a:pt x="70" y="43"/>
                        <a:pt x="70" y="43"/>
                        <a:pt x="70" y="43"/>
                      </a:cubicBezTo>
                      <a:cubicBezTo>
                        <a:pt x="70" y="39"/>
                        <a:pt x="62" y="37"/>
                        <a:pt x="55" y="36"/>
                      </a:cubicBezTo>
                      <a:cubicBezTo>
                        <a:pt x="56" y="35"/>
                        <a:pt x="57" y="34"/>
                        <a:pt x="57" y="33"/>
                      </a:cubicBezTo>
                      <a:cubicBezTo>
                        <a:pt x="57" y="26"/>
                        <a:pt x="57" y="26"/>
                        <a:pt x="57" y="26"/>
                      </a:cubicBezTo>
                      <a:cubicBezTo>
                        <a:pt x="57" y="25"/>
                        <a:pt x="57" y="25"/>
                        <a:pt x="57" y="24"/>
                      </a:cubicBezTo>
                      <a:cubicBezTo>
                        <a:pt x="57" y="24"/>
                        <a:pt x="57" y="23"/>
                        <a:pt x="57" y="23"/>
                      </a:cubicBezTo>
                      <a:cubicBezTo>
                        <a:pt x="63" y="22"/>
                        <a:pt x="70" y="20"/>
                        <a:pt x="70" y="16"/>
                      </a:cubicBezTo>
                      <a:cubicBezTo>
                        <a:pt x="70" y="8"/>
                        <a:pt x="70" y="8"/>
                        <a:pt x="70" y="8"/>
                      </a:cubicBezTo>
                      <a:cubicBezTo>
                        <a:pt x="70" y="8"/>
                        <a:pt x="70" y="8"/>
                        <a:pt x="70" y="8"/>
                      </a:cubicBezTo>
                      <a:cubicBezTo>
                        <a:pt x="70" y="8"/>
                        <a:pt x="70" y="8"/>
                        <a:pt x="70" y="8"/>
                      </a:cubicBezTo>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200">
                    <a:defRPr/>
                  </a:pPr>
                  <a:endParaRPr lang="en-US" kern="0" dirty="0">
                    <a:solidFill>
                      <a:srgbClr val="53565A"/>
                    </a:solidFill>
                  </a:endParaRPr>
                </a:p>
              </p:txBody>
            </p:sp>
          </p:grpSp>
        </p:grpSp>
        <p:sp>
          <p:nvSpPr>
            <p:cNvPr id="129" name="Rectangle 128"/>
            <p:cNvSpPr/>
            <p:nvPr/>
          </p:nvSpPr>
          <p:spPr>
            <a:xfrm>
              <a:off x="3769396" y="4133788"/>
              <a:ext cx="1774845" cy="276999"/>
            </a:xfrm>
            <a:prstGeom prst="rect">
              <a:avLst/>
            </a:prstGeom>
          </p:spPr>
          <p:txBody>
            <a:bodyPr wrap="none">
              <a:spAutoFit/>
            </a:bodyPr>
            <a:lstStyle/>
            <a:p>
              <a:pPr algn="ctr">
                <a:spcAft>
                  <a:spcPts val="100"/>
                </a:spcAft>
                <a:defRPr/>
              </a:pPr>
              <a:r>
                <a:rPr lang="en-US" sz="1200" b="1" dirty="0">
                  <a:solidFill>
                    <a:srgbClr val="FFFFFF"/>
                  </a:solidFill>
                  <a:cs typeface="Arial" pitchFamily="34" charset="0"/>
                </a:rPr>
                <a:t>All diabetic members </a:t>
              </a:r>
            </a:p>
          </p:txBody>
        </p:sp>
        <p:sp>
          <p:nvSpPr>
            <p:cNvPr id="130" name="Flowchart: Manual Operation 134"/>
            <p:cNvSpPr/>
            <p:nvPr/>
          </p:nvSpPr>
          <p:spPr>
            <a:xfrm flipV="1">
              <a:off x="1217554" y="5100785"/>
              <a:ext cx="6898309" cy="27699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316 w 10000"/>
                <a:gd name="connsiteY3" fmla="*/ 9616 h 10000"/>
                <a:gd name="connsiteX4" fmla="*/ 0 w 10000"/>
                <a:gd name="connsiteY4" fmla="*/ 0 h 10000"/>
                <a:gd name="connsiteX0" fmla="*/ 0 w 10000"/>
                <a:gd name="connsiteY0" fmla="*/ 0 h 10000"/>
                <a:gd name="connsiteX1" fmla="*/ 10000 w 10000"/>
                <a:gd name="connsiteY1" fmla="*/ 0 h 10000"/>
                <a:gd name="connsiteX2" fmla="*/ 8000 w 10000"/>
                <a:gd name="connsiteY2" fmla="*/ 10000 h 10000"/>
                <a:gd name="connsiteX3" fmla="*/ 283 w 10000"/>
                <a:gd name="connsiteY3" fmla="*/ 9616 h 10000"/>
                <a:gd name="connsiteX4" fmla="*/ 0 w 10000"/>
                <a:gd name="connsiteY4" fmla="*/ 0 h 10000"/>
                <a:gd name="connsiteX0" fmla="*/ 0 w 9900"/>
                <a:gd name="connsiteY0" fmla="*/ 0 h 10000"/>
                <a:gd name="connsiteX1" fmla="*/ 9900 w 9900"/>
                <a:gd name="connsiteY1" fmla="*/ 0 h 10000"/>
                <a:gd name="connsiteX2" fmla="*/ 7900 w 9900"/>
                <a:gd name="connsiteY2" fmla="*/ 10000 h 10000"/>
                <a:gd name="connsiteX3" fmla="*/ 183 w 9900"/>
                <a:gd name="connsiteY3" fmla="*/ 9616 h 10000"/>
                <a:gd name="connsiteX4" fmla="*/ 0 w 9900"/>
                <a:gd name="connsiteY4" fmla="*/ 0 h 10000"/>
                <a:gd name="connsiteX0" fmla="*/ 0 w 10034"/>
                <a:gd name="connsiteY0" fmla="*/ 0 h 10000"/>
                <a:gd name="connsiteX1" fmla="*/ 10034 w 10034"/>
                <a:gd name="connsiteY1" fmla="*/ 0 h 10000"/>
                <a:gd name="connsiteX2" fmla="*/ 8014 w 10034"/>
                <a:gd name="connsiteY2" fmla="*/ 10000 h 10000"/>
                <a:gd name="connsiteX3" fmla="*/ 219 w 10034"/>
                <a:gd name="connsiteY3" fmla="*/ 9616 h 10000"/>
                <a:gd name="connsiteX4" fmla="*/ 0 w 10034"/>
                <a:gd name="connsiteY4" fmla="*/ 0 h 10000"/>
                <a:gd name="connsiteX0" fmla="*/ 0 w 10034"/>
                <a:gd name="connsiteY0" fmla="*/ 0 h 10000"/>
                <a:gd name="connsiteX1" fmla="*/ 10034 w 10034"/>
                <a:gd name="connsiteY1" fmla="*/ 0 h 10000"/>
                <a:gd name="connsiteX2" fmla="*/ 8014 w 10034"/>
                <a:gd name="connsiteY2" fmla="*/ 10000 h 10000"/>
                <a:gd name="connsiteX3" fmla="*/ 219 w 10034"/>
                <a:gd name="connsiteY3" fmla="*/ 9616 h 10000"/>
                <a:gd name="connsiteX4" fmla="*/ 0 w 10034"/>
                <a:gd name="connsiteY4" fmla="*/ 0 h 10000"/>
                <a:gd name="connsiteX0" fmla="*/ 0 w 10034"/>
                <a:gd name="connsiteY0" fmla="*/ 0 h 9616"/>
                <a:gd name="connsiteX1" fmla="*/ 10034 w 10034"/>
                <a:gd name="connsiteY1" fmla="*/ 0 h 9616"/>
                <a:gd name="connsiteX2" fmla="*/ 9799 w 10034"/>
                <a:gd name="connsiteY2" fmla="*/ 9616 h 9616"/>
                <a:gd name="connsiteX3" fmla="*/ 219 w 10034"/>
                <a:gd name="connsiteY3" fmla="*/ 9616 h 9616"/>
                <a:gd name="connsiteX4" fmla="*/ 0 w 10034"/>
                <a:gd name="connsiteY4" fmla="*/ 0 h 9616"/>
                <a:gd name="connsiteX0" fmla="*/ 0 w 10000"/>
                <a:gd name="connsiteY0" fmla="*/ 0 h 10000"/>
                <a:gd name="connsiteX1" fmla="*/ 10000 w 10000"/>
                <a:gd name="connsiteY1" fmla="*/ 0 h 10000"/>
                <a:gd name="connsiteX2" fmla="*/ 9716 w 10000"/>
                <a:gd name="connsiteY2" fmla="*/ 10000 h 10000"/>
                <a:gd name="connsiteX3" fmla="*/ 218 w 10000"/>
                <a:gd name="connsiteY3" fmla="*/ 10000 h 10000"/>
                <a:gd name="connsiteX4" fmla="*/ 0 w 10000"/>
                <a:gd name="connsiteY4" fmla="*/ 0 h 10000"/>
                <a:gd name="connsiteX0" fmla="*/ 0 w 9950"/>
                <a:gd name="connsiteY0" fmla="*/ 0 h 10000"/>
                <a:gd name="connsiteX1" fmla="*/ 9950 w 9950"/>
                <a:gd name="connsiteY1" fmla="*/ 0 h 10000"/>
                <a:gd name="connsiteX2" fmla="*/ 9716 w 9950"/>
                <a:gd name="connsiteY2" fmla="*/ 10000 h 10000"/>
                <a:gd name="connsiteX3" fmla="*/ 218 w 9950"/>
                <a:gd name="connsiteY3" fmla="*/ 10000 h 10000"/>
                <a:gd name="connsiteX4" fmla="*/ 0 w 9950"/>
                <a:gd name="connsiteY4" fmla="*/ 0 h 10000"/>
                <a:gd name="connsiteX0" fmla="*/ 0 w 9957"/>
                <a:gd name="connsiteY0" fmla="*/ 0 h 10000"/>
                <a:gd name="connsiteX1" fmla="*/ 9957 w 9957"/>
                <a:gd name="connsiteY1" fmla="*/ 0 h 10000"/>
                <a:gd name="connsiteX2" fmla="*/ 9765 w 9957"/>
                <a:gd name="connsiteY2" fmla="*/ 10000 h 10000"/>
                <a:gd name="connsiteX3" fmla="*/ 219 w 9957"/>
                <a:gd name="connsiteY3" fmla="*/ 10000 h 10000"/>
                <a:gd name="connsiteX4" fmla="*/ 0 w 9957"/>
                <a:gd name="connsiteY4" fmla="*/ 0 h 10000"/>
                <a:gd name="connsiteX0" fmla="*/ 0 w 9957"/>
                <a:gd name="connsiteY0" fmla="*/ 0 h 10000"/>
                <a:gd name="connsiteX1" fmla="*/ 9957 w 9957"/>
                <a:gd name="connsiteY1" fmla="*/ 0 h 10000"/>
                <a:gd name="connsiteX2" fmla="*/ 9764 w 9957"/>
                <a:gd name="connsiteY2" fmla="*/ 10000 h 10000"/>
                <a:gd name="connsiteX3" fmla="*/ 177 w 9957"/>
                <a:gd name="connsiteY3" fmla="*/ 10000 h 10000"/>
                <a:gd name="connsiteX4" fmla="*/ 0 w 9957"/>
                <a:gd name="connsiteY4" fmla="*/ 0 h 10000"/>
                <a:gd name="connsiteX0" fmla="*/ 0 w 10000"/>
                <a:gd name="connsiteY0" fmla="*/ 0 h 10000"/>
                <a:gd name="connsiteX1" fmla="*/ 10000 w 10000"/>
                <a:gd name="connsiteY1" fmla="*/ 0 h 10000"/>
                <a:gd name="connsiteX2" fmla="*/ 9806 w 10000"/>
                <a:gd name="connsiteY2" fmla="*/ 10000 h 10000"/>
                <a:gd name="connsiteX3" fmla="*/ 178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792 w 10000"/>
                <a:gd name="connsiteY2" fmla="*/ 10000 h 10000"/>
                <a:gd name="connsiteX3" fmla="*/ 178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792 w 10000"/>
                <a:gd name="connsiteY2" fmla="*/ 10000 h 10000"/>
                <a:gd name="connsiteX3" fmla="*/ 207 w 10000"/>
                <a:gd name="connsiteY3" fmla="*/ 10000 h 10000"/>
                <a:gd name="connsiteX4" fmla="*/ 0 w 10000"/>
                <a:gd name="connsiteY4" fmla="*/ 0 h 10000"/>
                <a:gd name="connsiteX0" fmla="*/ 0 w 10000"/>
                <a:gd name="connsiteY0" fmla="*/ 0 h 10000"/>
                <a:gd name="connsiteX1" fmla="*/ 10000 w 10000"/>
                <a:gd name="connsiteY1" fmla="*/ 0 h 10000"/>
                <a:gd name="connsiteX2" fmla="*/ 9792 w 10000"/>
                <a:gd name="connsiteY2" fmla="*/ 10000 h 10000"/>
                <a:gd name="connsiteX3" fmla="*/ 207 w 10000"/>
                <a:gd name="connsiteY3" fmla="*/ 10000 h 10000"/>
                <a:gd name="connsiteX4" fmla="*/ 0 w 10000"/>
                <a:gd name="connsiteY4" fmla="*/ 0 h 10000"/>
                <a:gd name="connsiteX0" fmla="*/ 0 w 10000"/>
                <a:gd name="connsiteY0" fmla="*/ 0 h 10275"/>
                <a:gd name="connsiteX1" fmla="*/ 10000 w 10000"/>
                <a:gd name="connsiteY1" fmla="*/ 0 h 10275"/>
                <a:gd name="connsiteX2" fmla="*/ 9792 w 10000"/>
                <a:gd name="connsiteY2" fmla="*/ 10000 h 10275"/>
                <a:gd name="connsiteX3" fmla="*/ 227 w 10000"/>
                <a:gd name="connsiteY3" fmla="*/ 10275 h 10275"/>
                <a:gd name="connsiteX4" fmla="*/ 0 w 10000"/>
                <a:gd name="connsiteY4" fmla="*/ 0 h 10275"/>
                <a:gd name="connsiteX0" fmla="*/ 0 w 10000"/>
                <a:gd name="connsiteY0" fmla="*/ 0 h 10275"/>
                <a:gd name="connsiteX1" fmla="*/ 10000 w 10000"/>
                <a:gd name="connsiteY1" fmla="*/ 0 h 10275"/>
                <a:gd name="connsiteX2" fmla="*/ 9792 w 10000"/>
                <a:gd name="connsiteY2" fmla="*/ 10000 h 10275"/>
                <a:gd name="connsiteX3" fmla="*/ 197 w 10000"/>
                <a:gd name="connsiteY3" fmla="*/ 10275 h 10275"/>
                <a:gd name="connsiteX4" fmla="*/ 0 w 10000"/>
                <a:gd name="connsiteY4" fmla="*/ 0 h 10275"/>
                <a:gd name="connsiteX0" fmla="*/ 0 w 10000"/>
                <a:gd name="connsiteY0" fmla="*/ 0 h 10275"/>
                <a:gd name="connsiteX1" fmla="*/ 10000 w 10000"/>
                <a:gd name="connsiteY1" fmla="*/ 0 h 10275"/>
                <a:gd name="connsiteX2" fmla="*/ 9792 w 10000"/>
                <a:gd name="connsiteY2" fmla="*/ 10275 h 10275"/>
                <a:gd name="connsiteX3" fmla="*/ 197 w 10000"/>
                <a:gd name="connsiteY3" fmla="*/ 10275 h 10275"/>
                <a:gd name="connsiteX4" fmla="*/ 0 w 10000"/>
                <a:gd name="connsiteY4" fmla="*/ 0 h 10275"/>
                <a:gd name="connsiteX0" fmla="*/ 0 w 9990"/>
                <a:gd name="connsiteY0" fmla="*/ 0 h 10275"/>
                <a:gd name="connsiteX1" fmla="*/ 9990 w 9990"/>
                <a:gd name="connsiteY1" fmla="*/ 0 h 10275"/>
                <a:gd name="connsiteX2" fmla="*/ 9782 w 9990"/>
                <a:gd name="connsiteY2" fmla="*/ 10275 h 10275"/>
                <a:gd name="connsiteX3" fmla="*/ 187 w 9990"/>
                <a:gd name="connsiteY3" fmla="*/ 10275 h 10275"/>
                <a:gd name="connsiteX4" fmla="*/ 0 w 9990"/>
                <a:gd name="connsiteY4" fmla="*/ 0 h 10275"/>
                <a:gd name="connsiteX0" fmla="*/ 0 w 10010"/>
                <a:gd name="connsiteY0" fmla="*/ 0 h 10000"/>
                <a:gd name="connsiteX1" fmla="*/ 10010 w 10010"/>
                <a:gd name="connsiteY1" fmla="*/ 0 h 10000"/>
                <a:gd name="connsiteX2" fmla="*/ 9802 w 10010"/>
                <a:gd name="connsiteY2" fmla="*/ 10000 h 10000"/>
                <a:gd name="connsiteX3" fmla="*/ 197 w 10010"/>
                <a:gd name="connsiteY3" fmla="*/ 10000 h 10000"/>
                <a:gd name="connsiteX4" fmla="*/ 0 w 10010"/>
                <a:gd name="connsiteY4" fmla="*/ 0 h 10000"/>
                <a:gd name="connsiteX0" fmla="*/ 0 w 10010"/>
                <a:gd name="connsiteY0" fmla="*/ 0 h 10000"/>
                <a:gd name="connsiteX1" fmla="*/ 10010 w 10010"/>
                <a:gd name="connsiteY1" fmla="*/ 0 h 10000"/>
                <a:gd name="connsiteX2" fmla="*/ 9802 w 10010"/>
                <a:gd name="connsiteY2" fmla="*/ 10000 h 10000"/>
                <a:gd name="connsiteX3" fmla="*/ 197 w 10010"/>
                <a:gd name="connsiteY3" fmla="*/ 10000 h 10000"/>
                <a:gd name="connsiteX4" fmla="*/ 0 w 10010"/>
                <a:gd name="connsiteY4" fmla="*/ 0 h 10000"/>
                <a:gd name="connsiteX0" fmla="*/ 0 w 10020"/>
                <a:gd name="connsiteY0" fmla="*/ 0 h 10000"/>
                <a:gd name="connsiteX1" fmla="*/ 10020 w 10020"/>
                <a:gd name="connsiteY1" fmla="*/ 0 h 10000"/>
                <a:gd name="connsiteX2" fmla="*/ 9812 w 10020"/>
                <a:gd name="connsiteY2" fmla="*/ 10000 h 10000"/>
                <a:gd name="connsiteX3" fmla="*/ 207 w 10020"/>
                <a:gd name="connsiteY3" fmla="*/ 10000 h 10000"/>
                <a:gd name="connsiteX4" fmla="*/ 0 w 10020"/>
                <a:gd name="connsiteY4" fmla="*/ 0 h 10000"/>
                <a:gd name="connsiteX0" fmla="*/ 0 w 10040"/>
                <a:gd name="connsiteY0" fmla="*/ 0 h 10000"/>
                <a:gd name="connsiteX1" fmla="*/ 10040 w 10040"/>
                <a:gd name="connsiteY1" fmla="*/ 0 h 10000"/>
                <a:gd name="connsiteX2" fmla="*/ 9812 w 10040"/>
                <a:gd name="connsiteY2" fmla="*/ 10000 h 10000"/>
                <a:gd name="connsiteX3" fmla="*/ 207 w 10040"/>
                <a:gd name="connsiteY3" fmla="*/ 10000 h 10000"/>
                <a:gd name="connsiteX4" fmla="*/ 0 w 10040"/>
                <a:gd name="connsiteY4" fmla="*/ 0 h 10000"/>
                <a:gd name="connsiteX0" fmla="*/ 0 w 10010"/>
                <a:gd name="connsiteY0" fmla="*/ 0 h 10000"/>
                <a:gd name="connsiteX1" fmla="*/ 10010 w 10010"/>
                <a:gd name="connsiteY1" fmla="*/ 0 h 10000"/>
                <a:gd name="connsiteX2" fmla="*/ 9812 w 10010"/>
                <a:gd name="connsiteY2" fmla="*/ 10000 h 10000"/>
                <a:gd name="connsiteX3" fmla="*/ 207 w 10010"/>
                <a:gd name="connsiteY3" fmla="*/ 10000 h 10000"/>
                <a:gd name="connsiteX4" fmla="*/ 0 w 10010"/>
                <a:gd name="connsiteY4" fmla="*/ 0 h 10000"/>
                <a:gd name="connsiteX0" fmla="*/ 0 w 10020"/>
                <a:gd name="connsiteY0" fmla="*/ 0 h 10000"/>
                <a:gd name="connsiteX1" fmla="*/ 10020 w 10020"/>
                <a:gd name="connsiteY1" fmla="*/ 0 h 10000"/>
                <a:gd name="connsiteX2" fmla="*/ 9812 w 10020"/>
                <a:gd name="connsiteY2" fmla="*/ 10000 h 10000"/>
                <a:gd name="connsiteX3" fmla="*/ 207 w 10020"/>
                <a:gd name="connsiteY3" fmla="*/ 10000 h 10000"/>
                <a:gd name="connsiteX4" fmla="*/ 0 w 10020"/>
                <a:gd name="connsiteY4" fmla="*/ 0 h 10000"/>
                <a:gd name="connsiteX0" fmla="*/ 0 w 10030"/>
                <a:gd name="connsiteY0" fmla="*/ 0 h 10000"/>
                <a:gd name="connsiteX1" fmla="*/ 10030 w 10030"/>
                <a:gd name="connsiteY1" fmla="*/ 0 h 10000"/>
                <a:gd name="connsiteX2" fmla="*/ 9812 w 10030"/>
                <a:gd name="connsiteY2" fmla="*/ 10000 h 10000"/>
                <a:gd name="connsiteX3" fmla="*/ 207 w 10030"/>
                <a:gd name="connsiteY3" fmla="*/ 10000 h 10000"/>
                <a:gd name="connsiteX4" fmla="*/ 0 w 10030"/>
                <a:gd name="connsiteY4" fmla="*/ 0 h 10000"/>
                <a:gd name="connsiteX0" fmla="*/ 0 w 10006"/>
                <a:gd name="connsiteY0" fmla="*/ 0 h 10000"/>
                <a:gd name="connsiteX1" fmla="*/ 10006 w 10006"/>
                <a:gd name="connsiteY1" fmla="*/ 0 h 10000"/>
                <a:gd name="connsiteX2" fmla="*/ 9788 w 10006"/>
                <a:gd name="connsiteY2" fmla="*/ 10000 h 10000"/>
                <a:gd name="connsiteX3" fmla="*/ 183 w 10006"/>
                <a:gd name="connsiteY3" fmla="*/ 10000 h 10000"/>
                <a:gd name="connsiteX4" fmla="*/ 0 w 10006"/>
                <a:gd name="connsiteY4" fmla="*/ 0 h 10000"/>
                <a:gd name="connsiteX0" fmla="*/ 0 w 10030"/>
                <a:gd name="connsiteY0" fmla="*/ 0 h 10000"/>
                <a:gd name="connsiteX1" fmla="*/ 10030 w 10030"/>
                <a:gd name="connsiteY1" fmla="*/ 0 h 10000"/>
                <a:gd name="connsiteX2" fmla="*/ 9812 w 10030"/>
                <a:gd name="connsiteY2" fmla="*/ 10000 h 10000"/>
                <a:gd name="connsiteX3" fmla="*/ 207 w 10030"/>
                <a:gd name="connsiteY3" fmla="*/ 10000 h 10000"/>
                <a:gd name="connsiteX4" fmla="*/ 0 w 10030"/>
                <a:gd name="connsiteY4" fmla="*/ 0 h 10000"/>
                <a:gd name="connsiteX0" fmla="*/ 0 w 10022"/>
                <a:gd name="connsiteY0" fmla="*/ 0 h 10000"/>
                <a:gd name="connsiteX1" fmla="*/ 10022 w 10022"/>
                <a:gd name="connsiteY1" fmla="*/ 0 h 10000"/>
                <a:gd name="connsiteX2" fmla="*/ 9804 w 10022"/>
                <a:gd name="connsiteY2" fmla="*/ 10000 h 10000"/>
                <a:gd name="connsiteX3" fmla="*/ 199 w 10022"/>
                <a:gd name="connsiteY3" fmla="*/ 10000 h 10000"/>
                <a:gd name="connsiteX4" fmla="*/ 0 w 10022"/>
                <a:gd name="connsiteY4" fmla="*/ 0 h 10000"/>
                <a:gd name="connsiteX0" fmla="*/ 0 w 10022"/>
                <a:gd name="connsiteY0" fmla="*/ 0 h 10000"/>
                <a:gd name="connsiteX1" fmla="*/ 10022 w 10022"/>
                <a:gd name="connsiteY1" fmla="*/ 0 h 10000"/>
                <a:gd name="connsiteX2" fmla="*/ 9804 w 10022"/>
                <a:gd name="connsiteY2" fmla="*/ 10000 h 10000"/>
                <a:gd name="connsiteX3" fmla="*/ 199 w 10022"/>
                <a:gd name="connsiteY3" fmla="*/ 10000 h 10000"/>
                <a:gd name="connsiteX4" fmla="*/ 0 w 10022"/>
                <a:gd name="connsiteY4" fmla="*/ 0 h 10000"/>
                <a:gd name="connsiteX0" fmla="*/ 0 w 10014"/>
                <a:gd name="connsiteY0" fmla="*/ 0 h 10000"/>
                <a:gd name="connsiteX1" fmla="*/ 10014 w 10014"/>
                <a:gd name="connsiteY1" fmla="*/ 0 h 10000"/>
                <a:gd name="connsiteX2" fmla="*/ 9804 w 10014"/>
                <a:gd name="connsiteY2" fmla="*/ 10000 h 10000"/>
                <a:gd name="connsiteX3" fmla="*/ 199 w 10014"/>
                <a:gd name="connsiteY3" fmla="*/ 10000 h 10000"/>
                <a:gd name="connsiteX4" fmla="*/ 0 w 10014"/>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4" h="10000">
                  <a:moveTo>
                    <a:pt x="0" y="0"/>
                  </a:moveTo>
                  <a:lnTo>
                    <a:pt x="10014" y="0"/>
                  </a:lnTo>
                  <a:cubicBezTo>
                    <a:pt x="9950" y="3244"/>
                    <a:pt x="9868" y="6756"/>
                    <a:pt x="9804" y="10000"/>
                  </a:cubicBezTo>
                  <a:lnTo>
                    <a:pt x="199" y="10000"/>
                  </a:lnTo>
                  <a:cubicBezTo>
                    <a:pt x="140" y="6756"/>
                    <a:pt x="59" y="3244"/>
                    <a:pt x="0" y="0"/>
                  </a:cubicBezTo>
                  <a:close/>
                </a:path>
              </a:pathLst>
            </a:custGeom>
            <a:solidFill>
              <a:schemeClr val="accent1"/>
            </a:solidFill>
          </p:spPr>
          <p:txBody>
            <a:bodyPr wrap="square">
              <a:spAutoFit/>
            </a:bodyPr>
            <a:lstStyle/>
            <a:p>
              <a:pPr algn="ctr">
                <a:spcAft>
                  <a:spcPts val="100"/>
                </a:spcAft>
                <a:defRPr/>
              </a:pPr>
              <a:endParaRPr lang="en-US" sz="1200" b="1" dirty="0">
                <a:solidFill>
                  <a:srgbClr val="FFFFFF"/>
                </a:solidFill>
                <a:cs typeface="Arial" pitchFamily="34" charset="0"/>
              </a:endParaRPr>
            </a:p>
          </p:txBody>
        </p:sp>
        <p:sp>
          <p:nvSpPr>
            <p:cNvPr id="131" name="Rectangle 130"/>
            <p:cNvSpPr/>
            <p:nvPr/>
          </p:nvSpPr>
          <p:spPr>
            <a:xfrm>
              <a:off x="2361590" y="5094900"/>
              <a:ext cx="4964243" cy="276999"/>
            </a:xfrm>
            <a:prstGeom prst="rect">
              <a:avLst/>
            </a:prstGeom>
          </p:spPr>
          <p:txBody>
            <a:bodyPr wrap="square">
              <a:spAutoFit/>
            </a:bodyPr>
            <a:lstStyle/>
            <a:p>
              <a:pPr algn="ctr">
                <a:spcAft>
                  <a:spcPts val="100"/>
                </a:spcAft>
                <a:defRPr/>
              </a:pPr>
              <a:r>
                <a:rPr lang="en-US" sz="1200" b="1" dirty="0">
                  <a:solidFill>
                    <a:srgbClr val="FFFFFF"/>
                  </a:solidFill>
                  <a:cs typeface="Arial" pitchFamily="34" charset="0"/>
                </a:rPr>
                <a:t>Higher-risk members receive additional engagement </a:t>
              </a:r>
            </a:p>
          </p:txBody>
        </p:sp>
        <p:sp>
          <p:nvSpPr>
            <p:cNvPr id="132" name="TextBox 131"/>
            <p:cNvSpPr txBox="1"/>
            <p:nvPr/>
          </p:nvSpPr>
          <p:spPr>
            <a:xfrm flipH="1">
              <a:off x="5039859" y="5396552"/>
              <a:ext cx="1212191" cy="623248"/>
            </a:xfrm>
            <a:prstGeom prst="rect">
              <a:avLst/>
            </a:prstGeom>
            <a:noFill/>
            <a:effectLst/>
          </p:spPr>
          <p:txBody>
            <a:bodyPr wrap="square" lIns="91440" tIns="45720" rIns="91440" bIns="45720" rtlCol="0" anchor="ctr">
              <a:spAutoFit/>
            </a:bodyPr>
            <a:lstStyle/>
            <a:p>
              <a:pPr>
                <a:spcAft>
                  <a:spcPts val="300"/>
                </a:spcAft>
                <a:defRPr/>
              </a:pPr>
              <a:r>
                <a:rPr lang="en-US" sz="1200" dirty="0">
                  <a:solidFill>
                    <a:srgbClr val="E87722"/>
                  </a:solidFill>
                  <a:cs typeface="Arial" pitchFamily="34" charset="0"/>
                </a:rPr>
                <a:t>Providers</a:t>
              </a:r>
              <a:endParaRPr lang="en-US" sz="1600" dirty="0">
                <a:solidFill>
                  <a:srgbClr val="E87722"/>
                </a:solidFill>
                <a:cs typeface="Arial" pitchFamily="34" charset="0"/>
              </a:endParaRPr>
            </a:p>
            <a:p>
              <a:pPr>
                <a:spcAft>
                  <a:spcPts val="300"/>
                </a:spcAft>
                <a:defRPr/>
              </a:pPr>
              <a:r>
                <a:rPr lang="en-US" sz="1000" dirty="0">
                  <a:solidFill>
                    <a:srgbClr val="444444"/>
                  </a:solidFill>
                  <a:cs typeface="Arial" pitchFamily="34" charset="0"/>
                </a:rPr>
                <a:t>Engaged for </a:t>
              </a:r>
              <a:br>
                <a:rPr lang="en-US" sz="1000" dirty="0">
                  <a:solidFill>
                    <a:srgbClr val="444444"/>
                  </a:solidFill>
                  <a:cs typeface="Arial" pitchFamily="34" charset="0"/>
                </a:rPr>
              </a:br>
              <a:r>
                <a:rPr lang="en-US" sz="1000" dirty="0">
                  <a:solidFill>
                    <a:srgbClr val="444444"/>
                  </a:solidFill>
                  <a:cs typeface="Arial" pitchFamily="34" charset="0"/>
                </a:rPr>
                <a:t>therapy changes</a:t>
              </a:r>
            </a:p>
          </p:txBody>
        </p:sp>
        <p:cxnSp>
          <p:nvCxnSpPr>
            <p:cNvPr id="133" name="Straight Connector 132"/>
            <p:cNvCxnSpPr/>
            <p:nvPr/>
          </p:nvCxnSpPr>
          <p:spPr>
            <a:xfrm>
              <a:off x="6259819" y="5486400"/>
              <a:ext cx="0" cy="42512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xmlns="" id="{DBFEC5C3-8F1B-F04D-9685-72FE2AFC8C54}"/>
                </a:ext>
              </a:extLst>
            </p:cNvPr>
            <p:cNvGrpSpPr/>
            <p:nvPr/>
          </p:nvGrpSpPr>
          <p:grpSpPr>
            <a:xfrm>
              <a:off x="4491173" y="5504661"/>
              <a:ext cx="547366" cy="426321"/>
              <a:chOff x="4491173" y="5516493"/>
              <a:chExt cx="547366" cy="426321"/>
            </a:xfrm>
          </p:grpSpPr>
          <p:cxnSp>
            <p:nvCxnSpPr>
              <p:cNvPr id="135" name="Straight Connector 134"/>
              <p:cNvCxnSpPr/>
              <p:nvPr/>
            </p:nvCxnSpPr>
            <p:spPr>
              <a:xfrm>
                <a:off x="4491173" y="5517688"/>
                <a:ext cx="0" cy="42512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36" name="Flowchart: Connector 186">
                <a:extLst>
                  <a:ext uri="{FF2B5EF4-FFF2-40B4-BE49-F238E27FC236}">
                    <a16:creationId xmlns:a16="http://schemas.microsoft.com/office/drawing/2014/main" xmlns="" id="{187E52C1-8B89-8A4C-83E5-8825F9382CE8}"/>
                  </a:ext>
                </a:extLst>
              </p:cNvPr>
              <p:cNvSpPr/>
              <p:nvPr/>
            </p:nvSpPr>
            <p:spPr>
              <a:xfrm flipH="1">
                <a:off x="4651625" y="5516493"/>
                <a:ext cx="386914" cy="386914"/>
              </a:xfrm>
              <a:prstGeom prst="flowChartConnector">
                <a:avLst/>
              </a:prstGeom>
              <a:solidFill>
                <a:schemeClr val="bg1"/>
              </a:solidFill>
              <a:ln w="9525">
                <a:noFill/>
              </a:ln>
              <a:effectLst>
                <a:outerShdw blurRad="50800" dist="38100" dir="2700000" algn="tl"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grpSp>
            <p:nvGrpSpPr>
              <p:cNvPr id="137" name="Group 136"/>
              <p:cNvGrpSpPr/>
              <p:nvPr/>
            </p:nvGrpSpPr>
            <p:grpSpPr>
              <a:xfrm>
                <a:off x="4717900" y="5587256"/>
                <a:ext cx="258022" cy="223502"/>
                <a:chOff x="-1241425" y="575126"/>
                <a:chExt cx="739775" cy="728269"/>
              </a:xfrm>
            </p:grpSpPr>
            <p:sp>
              <p:nvSpPr>
                <p:cNvPr id="138" name="Freeform 14"/>
                <p:cNvSpPr>
                  <a:spLocks/>
                </p:cNvSpPr>
                <p:nvPr/>
              </p:nvSpPr>
              <p:spPr bwMode="auto">
                <a:xfrm>
                  <a:off x="-1001713" y="928688"/>
                  <a:ext cx="165100" cy="169863"/>
                </a:xfrm>
                <a:custGeom>
                  <a:avLst/>
                  <a:gdLst>
                    <a:gd name="T0" fmla="*/ 60 w 104"/>
                    <a:gd name="T1" fmla="*/ 0 h 107"/>
                    <a:gd name="T2" fmla="*/ 44 w 104"/>
                    <a:gd name="T3" fmla="*/ 0 h 107"/>
                    <a:gd name="T4" fmla="*/ 44 w 104"/>
                    <a:gd name="T5" fmla="*/ 47 h 107"/>
                    <a:gd name="T6" fmla="*/ 0 w 104"/>
                    <a:gd name="T7" fmla="*/ 47 h 107"/>
                    <a:gd name="T8" fmla="*/ 0 w 104"/>
                    <a:gd name="T9" fmla="*/ 60 h 107"/>
                    <a:gd name="T10" fmla="*/ 44 w 104"/>
                    <a:gd name="T11" fmla="*/ 60 h 107"/>
                    <a:gd name="T12" fmla="*/ 44 w 104"/>
                    <a:gd name="T13" fmla="*/ 107 h 107"/>
                    <a:gd name="T14" fmla="*/ 60 w 104"/>
                    <a:gd name="T15" fmla="*/ 107 h 107"/>
                    <a:gd name="T16" fmla="*/ 60 w 104"/>
                    <a:gd name="T17" fmla="*/ 60 h 107"/>
                    <a:gd name="T18" fmla="*/ 104 w 104"/>
                    <a:gd name="T19" fmla="*/ 60 h 107"/>
                    <a:gd name="T20" fmla="*/ 104 w 104"/>
                    <a:gd name="T21" fmla="*/ 47 h 107"/>
                    <a:gd name="T22" fmla="*/ 60 w 104"/>
                    <a:gd name="T23" fmla="*/ 47 h 107"/>
                    <a:gd name="T24" fmla="*/ 60 w 104"/>
                    <a:gd name="T2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07">
                      <a:moveTo>
                        <a:pt x="60" y="0"/>
                      </a:moveTo>
                      <a:lnTo>
                        <a:pt x="44" y="0"/>
                      </a:lnTo>
                      <a:lnTo>
                        <a:pt x="44" y="47"/>
                      </a:lnTo>
                      <a:lnTo>
                        <a:pt x="0" y="47"/>
                      </a:lnTo>
                      <a:lnTo>
                        <a:pt x="0" y="60"/>
                      </a:lnTo>
                      <a:lnTo>
                        <a:pt x="44" y="60"/>
                      </a:lnTo>
                      <a:lnTo>
                        <a:pt x="44" y="107"/>
                      </a:lnTo>
                      <a:lnTo>
                        <a:pt x="60" y="107"/>
                      </a:lnTo>
                      <a:lnTo>
                        <a:pt x="60" y="60"/>
                      </a:lnTo>
                      <a:lnTo>
                        <a:pt x="104" y="60"/>
                      </a:lnTo>
                      <a:lnTo>
                        <a:pt x="104" y="47"/>
                      </a:lnTo>
                      <a:lnTo>
                        <a:pt x="60" y="47"/>
                      </a:lnTo>
                      <a:lnTo>
                        <a:pt x="60"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sp>
              <p:nvSpPr>
                <p:cNvPr id="139" name="Freeform 15"/>
                <p:cNvSpPr>
                  <a:spLocks noEditPoints="1"/>
                </p:cNvSpPr>
                <p:nvPr/>
              </p:nvSpPr>
              <p:spPr bwMode="auto">
                <a:xfrm>
                  <a:off x="-1241425" y="627120"/>
                  <a:ext cx="739775" cy="676275"/>
                </a:xfrm>
                <a:custGeom>
                  <a:avLst/>
                  <a:gdLst>
                    <a:gd name="T0" fmla="*/ 96 w 139"/>
                    <a:gd name="T1" fmla="*/ 26 h 127"/>
                    <a:gd name="T2" fmla="*/ 108 w 139"/>
                    <a:gd name="T3" fmla="*/ 14 h 127"/>
                    <a:gd name="T4" fmla="*/ 120 w 139"/>
                    <a:gd name="T5" fmla="*/ 26 h 127"/>
                    <a:gd name="T6" fmla="*/ 108 w 139"/>
                    <a:gd name="T7" fmla="*/ 38 h 127"/>
                    <a:gd name="T8" fmla="*/ 96 w 139"/>
                    <a:gd name="T9" fmla="*/ 26 h 127"/>
                    <a:gd name="T10" fmla="*/ 28 w 139"/>
                    <a:gd name="T11" fmla="*/ 24 h 127"/>
                    <a:gd name="T12" fmla="*/ 47 w 139"/>
                    <a:gd name="T13" fmla="*/ 4 h 127"/>
                    <a:gd name="T14" fmla="*/ 67 w 139"/>
                    <a:gd name="T15" fmla="*/ 24 h 127"/>
                    <a:gd name="T16" fmla="*/ 47 w 139"/>
                    <a:gd name="T17" fmla="*/ 44 h 127"/>
                    <a:gd name="T18" fmla="*/ 28 w 139"/>
                    <a:gd name="T19" fmla="*/ 24 h 127"/>
                    <a:gd name="T20" fmla="*/ 117 w 139"/>
                    <a:gd name="T21" fmla="*/ 40 h 127"/>
                    <a:gd name="T22" fmla="*/ 125 w 139"/>
                    <a:gd name="T23" fmla="*/ 26 h 127"/>
                    <a:gd name="T24" fmla="*/ 108 w 139"/>
                    <a:gd name="T25" fmla="*/ 9 h 127"/>
                    <a:gd name="T26" fmla="*/ 91 w 139"/>
                    <a:gd name="T27" fmla="*/ 26 h 127"/>
                    <a:gd name="T28" fmla="*/ 99 w 139"/>
                    <a:gd name="T29" fmla="*/ 40 h 127"/>
                    <a:gd name="T30" fmla="*/ 80 w 139"/>
                    <a:gd name="T31" fmla="*/ 57 h 127"/>
                    <a:gd name="T32" fmla="*/ 58 w 139"/>
                    <a:gd name="T33" fmla="*/ 45 h 127"/>
                    <a:gd name="T34" fmla="*/ 71 w 139"/>
                    <a:gd name="T35" fmla="*/ 24 h 127"/>
                    <a:gd name="T36" fmla="*/ 47 w 139"/>
                    <a:gd name="T37" fmla="*/ 0 h 127"/>
                    <a:gd name="T38" fmla="*/ 23 w 139"/>
                    <a:gd name="T39" fmla="*/ 24 h 127"/>
                    <a:gd name="T40" fmla="*/ 36 w 139"/>
                    <a:gd name="T41" fmla="*/ 45 h 127"/>
                    <a:gd name="T42" fmla="*/ 0 w 139"/>
                    <a:gd name="T43" fmla="*/ 94 h 127"/>
                    <a:gd name="T44" fmla="*/ 0 w 139"/>
                    <a:gd name="T45" fmla="*/ 127 h 127"/>
                    <a:gd name="T46" fmla="*/ 4 w 139"/>
                    <a:gd name="T47" fmla="*/ 127 h 127"/>
                    <a:gd name="T48" fmla="*/ 4 w 139"/>
                    <a:gd name="T49" fmla="*/ 94 h 127"/>
                    <a:gd name="T50" fmla="*/ 47 w 139"/>
                    <a:gd name="T51" fmla="*/ 48 h 127"/>
                    <a:gd name="T52" fmla="*/ 90 w 139"/>
                    <a:gd name="T53" fmla="*/ 92 h 127"/>
                    <a:gd name="T54" fmla="*/ 90 w 139"/>
                    <a:gd name="T55" fmla="*/ 127 h 127"/>
                    <a:gd name="T56" fmla="*/ 94 w 139"/>
                    <a:gd name="T57" fmla="*/ 127 h 127"/>
                    <a:gd name="T58" fmla="*/ 94 w 139"/>
                    <a:gd name="T59" fmla="*/ 92 h 127"/>
                    <a:gd name="T60" fmla="*/ 84 w 139"/>
                    <a:gd name="T61" fmla="*/ 61 h 127"/>
                    <a:gd name="T62" fmla="*/ 108 w 139"/>
                    <a:gd name="T63" fmla="*/ 43 h 127"/>
                    <a:gd name="T64" fmla="*/ 135 w 139"/>
                    <a:gd name="T65" fmla="*/ 72 h 127"/>
                    <a:gd name="T66" fmla="*/ 135 w 139"/>
                    <a:gd name="T67" fmla="*/ 95 h 127"/>
                    <a:gd name="T68" fmla="*/ 139 w 139"/>
                    <a:gd name="T69" fmla="*/ 95 h 127"/>
                    <a:gd name="T70" fmla="*/ 139 w 139"/>
                    <a:gd name="T71" fmla="*/ 72 h 127"/>
                    <a:gd name="T72" fmla="*/ 117 w 139"/>
                    <a:gd name="T73" fmla="*/ 4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27">
                      <a:moveTo>
                        <a:pt x="96" y="26"/>
                      </a:moveTo>
                      <a:cubicBezTo>
                        <a:pt x="96" y="19"/>
                        <a:pt x="101" y="14"/>
                        <a:pt x="108" y="14"/>
                      </a:cubicBezTo>
                      <a:cubicBezTo>
                        <a:pt x="115" y="14"/>
                        <a:pt x="120" y="19"/>
                        <a:pt x="120" y="26"/>
                      </a:cubicBezTo>
                      <a:cubicBezTo>
                        <a:pt x="120" y="33"/>
                        <a:pt x="115" y="38"/>
                        <a:pt x="108" y="38"/>
                      </a:cubicBezTo>
                      <a:cubicBezTo>
                        <a:pt x="101" y="38"/>
                        <a:pt x="96" y="33"/>
                        <a:pt x="96" y="26"/>
                      </a:cubicBezTo>
                      <a:moveTo>
                        <a:pt x="28" y="24"/>
                      </a:moveTo>
                      <a:cubicBezTo>
                        <a:pt x="28" y="13"/>
                        <a:pt x="36" y="4"/>
                        <a:pt x="47" y="4"/>
                      </a:cubicBezTo>
                      <a:cubicBezTo>
                        <a:pt x="58" y="4"/>
                        <a:pt x="67" y="13"/>
                        <a:pt x="67" y="24"/>
                      </a:cubicBezTo>
                      <a:cubicBezTo>
                        <a:pt x="67" y="35"/>
                        <a:pt x="58" y="44"/>
                        <a:pt x="47" y="44"/>
                      </a:cubicBezTo>
                      <a:cubicBezTo>
                        <a:pt x="36" y="44"/>
                        <a:pt x="28" y="35"/>
                        <a:pt x="28" y="24"/>
                      </a:cubicBezTo>
                      <a:moveTo>
                        <a:pt x="117" y="40"/>
                      </a:moveTo>
                      <a:cubicBezTo>
                        <a:pt x="122" y="37"/>
                        <a:pt x="125" y="32"/>
                        <a:pt x="125" y="26"/>
                      </a:cubicBezTo>
                      <a:cubicBezTo>
                        <a:pt x="125" y="17"/>
                        <a:pt x="117" y="9"/>
                        <a:pt x="108" y="9"/>
                      </a:cubicBezTo>
                      <a:cubicBezTo>
                        <a:pt x="99" y="9"/>
                        <a:pt x="91" y="17"/>
                        <a:pt x="91" y="26"/>
                      </a:cubicBezTo>
                      <a:cubicBezTo>
                        <a:pt x="91" y="32"/>
                        <a:pt x="94" y="37"/>
                        <a:pt x="99" y="40"/>
                      </a:cubicBezTo>
                      <a:cubicBezTo>
                        <a:pt x="91" y="43"/>
                        <a:pt x="84" y="49"/>
                        <a:pt x="80" y="57"/>
                      </a:cubicBezTo>
                      <a:cubicBezTo>
                        <a:pt x="74" y="52"/>
                        <a:pt x="67" y="47"/>
                        <a:pt x="58" y="45"/>
                      </a:cubicBezTo>
                      <a:cubicBezTo>
                        <a:pt x="66" y="41"/>
                        <a:pt x="71" y="33"/>
                        <a:pt x="71" y="24"/>
                      </a:cubicBezTo>
                      <a:cubicBezTo>
                        <a:pt x="71" y="11"/>
                        <a:pt x="60" y="0"/>
                        <a:pt x="47" y="0"/>
                      </a:cubicBezTo>
                      <a:cubicBezTo>
                        <a:pt x="34" y="0"/>
                        <a:pt x="23" y="11"/>
                        <a:pt x="23" y="24"/>
                      </a:cubicBezTo>
                      <a:cubicBezTo>
                        <a:pt x="23" y="33"/>
                        <a:pt x="29" y="42"/>
                        <a:pt x="36" y="45"/>
                      </a:cubicBezTo>
                      <a:cubicBezTo>
                        <a:pt x="16" y="51"/>
                        <a:pt x="0" y="71"/>
                        <a:pt x="0" y="94"/>
                      </a:cubicBezTo>
                      <a:cubicBezTo>
                        <a:pt x="0" y="127"/>
                        <a:pt x="0" y="127"/>
                        <a:pt x="0" y="127"/>
                      </a:cubicBezTo>
                      <a:cubicBezTo>
                        <a:pt x="4" y="127"/>
                        <a:pt x="4" y="127"/>
                        <a:pt x="4" y="127"/>
                      </a:cubicBezTo>
                      <a:cubicBezTo>
                        <a:pt x="4" y="94"/>
                        <a:pt x="4" y="94"/>
                        <a:pt x="4" y="94"/>
                      </a:cubicBezTo>
                      <a:cubicBezTo>
                        <a:pt x="4" y="69"/>
                        <a:pt x="24" y="49"/>
                        <a:pt x="47" y="48"/>
                      </a:cubicBezTo>
                      <a:cubicBezTo>
                        <a:pt x="71" y="49"/>
                        <a:pt x="90" y="68"/>
                        <a:pt x="90" y="92"/>
                      </a:cubicBezTo>
                      <a:cubicBezTo>
                        <a:pt x="90" y="127"/>
                        <a:pt x="90" y="127"/>
                        <a:pt x="90" y="127"/>
                      </a:cubicBezTo>
                      <a:cubicBezTo>
                        <a:pt x="94" y="127"/>
                        <a:pt x="94" y="127"/>
                        <a:pt x="94" y="127"/>
                      </a:cubicBezTo>
                      <a:cubicBezTo>
                        <a:pt x="94" y="92"/>
                        <a:pt x="94" y="92"/>
                        <a:pt x="94" y="92"/>
                      </a:cubicBezTo>
                      <a:cubicBezTo>
                        <a:pt x="94" y="80"/>
                        <a:pt x="90" y="69"/>
                        <a:pt x="84" y="61"/>
                      </a:cubicBezTo>
                      <a:cubicBezTo>
                        <a:pt x="88" y="51"/>
                        <a:pt x="98" y="44"/>
                        <a:pt x="108" y="43"/>
                      </a:cubicBezTo>
                      <a:cubicBezTo>
                        <a:pt x="123" y="44"/>
                        <a:pt x="135" y="56"/>
                        <a:pt x="135" y="72"/>
                      </a:cubicBezTo>
                      <a:cubicBezTo>
                        <a:pt x="135" y="95"/>
                        <a:pt x="135" y="95"/>
                        <a:pt x="135" y="95"/>
                      </a:cubicBezTo>
                      <a:cubicBezTo>
                        <a:pt x="139" y="95"/>
                        <a:pt x="139" y="95"/>
                        <a:pt x="139" y="95"/>
                      </a:cubicBezTo>
                      <a:cubicBezTo>
                        <a:pt x="139" y="72"/>
                        <a:pt x="139" y="72"/>
                        <a:pt x="139" y="72"/>
                      </a:cubicBezTo>
                      <a:cubicBezTo>
                        <a:pt x="139" y="57"/>
                        <a:pt x="130" y="45"/>
                        <a:pt x="117" y="4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sp>
              <p:nvSpPr>
                <p:cNvPr id="140" name="Freeform 16"/>
                <p:cNvSpPr>
                  <a:spLocks noEditPoints="1"/>
                </p:cNvSpPr>
                <p:nvPr/>
              </p:nvSpPr>
              <p:spPr bwMode="auto">
                <a:xfrm>
                  <a:off x="-1214438" y="575126"/>
                  <a:ext cx="388938" cy="219075"/>
                </a:xfrm>
                <a:custGeom>
                  <a:avLst/>
                  <a:gdLst>
                    <a:gd name="T0" fmla="*/ 9 w 73"/>
                    <a:gd name="T1" fmla="*/ 24 h 41"/>
                    <a:gd name="T2" fmla="*/ 9 w 73"/>
                    <a:gd name="T3" fmla="*/ 31 h 41"/>
                    <a:gd name="T4" fmla="*/ 9 w 73"/>
                    <a:gd name="T5" fmla="*/ 33 h 41"/>
                    <a:gd name="T6" fmla="*/ 9 w 73"/>
                    <a:gd name="T7" fmla="*/ 33 h 41"/>
                    <a:gd name="T8" fmla="*/ 9 w 73"/>
                    <a:gd name="T9" fmla="*/ 37 h 41"/>
                    <a:gd name="T10" fmla="*/ 4 w 73"/>
                    <a:gd name="T11" fmla="*/ 30 h 41"/>
                    <a:gd name="T12" fmla="*/ 9 w 73"/>
                    <a:gd name="T13" fmla="*/ 24 h 41"/>
                    <a:gd name="T14" fmla="*/ 11 w 73"/>
                    <a:gd name="T15" fmla="*/ 41 h 41"/>
                    <a:gd name="T16" fmla="*/ 11 w 73"/>
                    <a:gd name="T17" fmla="*/ 41 h 41"/>
                    <a:gd name="T18" fmla="*/ 11 w 73"/>
                    <a:gd name="T19" fmla="*/ 41 h 41"/>
                    <a:gd name="T20" fmla="*/ 14 w 73"/>
                    <a:gd name="T21" fmla="*/ 39 h 41"/>
                    <a:gd name="T22" fmla="*/ 14 w 73"/>
                    <a:gd name="T23" fmla="*/ 31 h 41"/>
                    <a:gd name="T24" fmla="*/ 42 w 73"/>
                    <a:gd name="T25" fmla="*/ 5 h 41"/>
                    <a:gd name="T26" fmla="*/ 69 w 73"/>
                    <a:gd name="T27" fmla="*/ 22 h 41"/>
                    <a:gd name="T28" fmla="*/ 72 w 73"/>
                    <a:gd name="T29" fmla="*/ 23 h 41"/>
                    <a:gd name="T30" fmla="*/ 73 w 73"/>
                    <a:gd name="T31" fmla="*/ 20 h 41"/>
                    <a:gd name="T32" fmla="*/ 42 w 73"/>
                    <a:gd name="T33" fmla="*/ 0 h 41"/>
                    <a:gd name="T34" fmla="*/ 12 w 73"/>
                    <a:gd name="T35" fmla="*/ 20 h 41"/>
                    <a:gd name="T36" fmla="*/ 11 w 73"/>
                    <a:gd name="T37" fmla="*/ 20 h 41"/>
                    <a:gd name="T38" fmla="*/ 11 w 73"/>
                    <a:gd name="T39" fmla="*/ 20 h 41"/>
                    <a:gd name="T40" fmla="*/ 0 w 73"/>
                    <a:gd name="T41" fmla="*/ 30 h 41"/>
                    <a:gd name="T42" fmla="*/ 11 w 73"/>
                    <a:gd name="T4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41">
                      <a:moveTo>
                        <a:pt x="9" y="24"/>
                      </a:moveTo>
                      <a:cubicBezTo>
                        <a:pt x="9" y="31"/>
                        <a:pt x="9" y="31"/>
                        <a:pt x="9" y="31"/>
                      </a:cubicBezTo>
                      <a:cubicBezTo>
                        <a:pt x="9" y="31"/>
                        <a:pt x="9" y="32"/>
                        <a:pt x="9" y="33"/>
                      </a:cubicBezTo>
                      <a:cubicBezTo>
                        <a:pt x="9" y="33"/>
                        <a:pt x="9" y="33"/>
                        <a:pt x="9" y="33"/>
                      </a:cubicBezTo>
                      <a:cubicBezTo>
                        <a:pt x="9" y="37"/>
                        <a:pt x="9" y="37"/>
                        <a:pt x="9" y="37"/>
                      </a:cubicBezTo>
                      <a:cubicBezTo>
                        <a:pt x="6" y="36"/>
                        <a:pt x="4" y="33"/>
                        <a:pt x="4" y="30"/>
                      </a:cubicBezTo>
                      <a:cubicBezTo>
                        <a:pt x="4" y="28"/>
                        <a:pt x="6" y="25"/>
                        <a:pt x="9" y="24"/>
                      </a:cubicBezTo>
                      <a:moveTo>
                        <a:pt x="11" y="41"/>
                      </a:moveTo>
                      <a:cubicBezTo>
                        <a:pt x="11" y="41"/>
                        <a:pt x="11" y="41"/>
                        <a:pt x="11" y="41"/>
                      </a:cubicBezTo>
                      <a:cubicBezTo>
                        <a:pt x="11" y="41"/>
                        <a:pt x="11" y="41"/>
                        <a:pt x="11" y="41"/>
                      </a:cubicBezTo>
                      <a:cubicBezTo>
                        <a:pt x="13" y="41"/>
                        <a:pt x="14" y="40"/>
                        <a:pt x="14" y="39"/>
                      </a:cubicBezTo>
                      <a:cubicBezTo>
                        <a:pt x="14" y="31"/>
                        <a:pt x="14" y="31"/>
                        <a:pt x="14" y="31"/>
                      </a:cubicBezTo>
                      <a:cubicBezTo>
                        <a:pt x="15" y="16"/>
                        <a:pt x="27" y="5"/>
                        <a:pt x="42" y="5"/>
                      </a:cubicBezTo>
                      <a:cubicBezTo>
                        <a:pt x="54" y="5"/>
                        <a:pt x="64" y="11"/>
                        <a:pt x="69" y="22"/>
                      </a:cubicBezTo>
                      <a:cubicBezTo>
                        <a:pt x="69" y="23"/>
                        <a:pt x="70" y="23"/>
                        <a:pt x="72" y="23"/>
                      </a:cubicBezTo>
                      <a:cubicBezTo>
                        <a:pt x="73" y="22"/>
                        <a:pt x="73" y="21"/>
                        <a:pt x="73" y="20"/>
                      </a:cubicBezTo>
                      <a:cubicBezTo>
                        <a:pt x="67" y="8"/>
                        <a:pt x="55" y="0"/>
                        <a:pt x="42" y="0"/>
                      </a:cubicBezTo>
                      <a:cubicBezTo>
                        <a:pt x="29" y="0"/>
                        <a:pt x="17" y="8"/>
                        <a:pt x="12" y="20"/>
                      </a:cubicBezTo>
                      <a:cubicBezTo>
                        <a:pt x="12" y="20"/>
                        <a:pt x="11" y="20"/>
                        <a:pt x="11" y="20"/>
                      </a:cubicBezTo>
                      <a:cubicBezTo>
                        <a:pt x="11" y="20"/>
                        <a:pt x="11" y="20"/>
                        <a:pt x="11" y="20"/>
                      </a:cubicBezTo>
                      <a:cubicBezTo>
                        <a:pt x="5" y="20"/>
                        <a:pt x="0" y="24"/>
                        <a:pt x="0" y="30"/>
                      </a:cubicBezTo>
                      <a:cubicBezTo>
                        <a:pt x="0" y="37"/>
                        <a:pt x="4" y="41"/>
                        <a:pt x="11" y="41"/>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a:solidFill>
                      <a:srgbClr val="55565A"/>
                    </a:solidFill>
                  </a:endParaRPr>
                </a:p>
              </p:txBody>
            </p:sp>
          </p:grpSp>
        </p:grpSp>
      </p:grpSp>
      <p:sp>
        <p:nvSpPr>
          <p:cNvPr id="176" name="Slide Number Placeholder 2"/>
          <p:cNvSpPr>
            <a:spLocks noGrp="1"/>
          </p:cNvSpPr>
          <p:nvPr>
            <p:ph type="sldNum" sz="quarter" idx="12"/>
          </p:nvPr>
        </p:nvSpPr>
        <p:spPr>
          <a:xfrm>
            <a:off x="8458203" y="6433445"/>
            <a:ext cx="386530" cy="247226"/>
          </a:xfrm>
          <a:prstGeom prst="rect">
            <a:avLst/>
          </a:prstGeom>
        </p:spPr>
        <p:txBody>
          <a:bodyPr/>
          <a:lstStyle/>
          <a:p>
            <a:fld id="{F18F5FCC-583C-47C6-9953-2F6AD74D46AE}" type="slidenum">
              <a:rPr>
                <a:solidFill>
                  <a:srgbClr val="55565A"/>
                </a:solidFill>
              </a:rPr>
              <a:pPr/>
              <a:t>11</a:t>
            </a:fld>
            <a:endParaRPr dirty="0">
              <a:solidFill>
                <a:srgbClr val="55565A"/>
              </a:solidFill>
            </a:endParaRPr>
          </a:p>
        </p:txBody>
      </p:sp>
      <p:sp>
        <p:nvSpPr>
          <p:cNvPr id="177"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3550843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764910" y="5443241"/>
            <a:ext cx="5237634" cy="523220"/>
          </a:xfrm>
          <a:prstGeom prst="rect">
            <a:avLst/>
          </a:prstGeom>
          <a:noFill/>
        </p:spPr>
        <p:txBody>
          <a:bodyPr wrap="square" lIns="91440" tIns="45720" rIns="0" bIns="45720" rtlCol="0">
            <a:spAutoFit/>
          </a:bodyPr>
          <a:lstStyle/>
          <a:p>
            <a:pPr defTabSz="913906">
              <a:spcBef>
                <a:spcPts val="1400"/>
              </a:spcBef>
              <a:defRPr/>
            </a:pPr>
            <a:r>
              <a:rPr lang="en-US" sz="1400" dirty="0">
                <a:solidFill>
                  <a:srgbClr val="444444"/>
                </a:solidFill>
              </a:rPr>
              <a:t>OptumRx </a:t>
            </a:r>
            <a:r>
              <a:rPr lang="en-US" sz="1400" dirty="0">
                <a:solidFill>
                  <a:srgbClr val="E87722"/>
                </a:solidFill>
              </a:rPr>
              <a:t>integrates testing data </a:t>
            </a:r>
            <a:r>
              <a:rPr lang="en-US" sz="1400" dirty="0">
                <a:solidFill>
                  <a:srgbClr val="444444"/>
                </a:solidFill>
              </a:rPr>
              <a:t>from the cloud-based meter into a member’s profile for enriched coaching. </a:t>
            </a:r>
          </a:p>
        </p:txBody>
      </p:sp>
      <p:pic>
        <p:nvPicPr>
          <p:cNvPr id="23" name="Picture 22" descr="spike_for_PPT.png">
            <a:extLst>
              <a:ext uri="{FF2B5EF4-FFF2-40B4-BE49-F238E27FC236}">
                <a16:creationId xmlns:a16="http://schemas.microsoft.com/office/drawing/2014/main" xmlns="" id="{35D37215-056E-5743-880E-5D969890CEA5}"/>
              </a:ext>
            </a:extLst>
          </p:cNvPr>
          <p:cNvPicPr>
            <a:picLocks/>
          </p:cNvPicPr>
          <p:nvPr/>
        </p:nvPicPr>
        <p:blipFill>
          <a:blip r:embed="rId3" cstate="email">
            <a:alphaModFix amt="30000"/>
            <a:extLst>
              <a:ext uri="{28A0092B-C50C-407E-A947-70E740481C1C}">
                <a14:useLocalDpi xmlns:a14="http://schemas.microsoft.com/office/drawing/2010/main"/>
              </a:ext>
            </a:extLst>
          </a:blip>
          <a:stretch>
            <a:fillRect/>
          </a:stretch>
        </p:blipFill>
        <p:spPr>
          <a:xfrm>
            <a:off x="0" y="5080055"/>
            <a:ext cx="9144000" cy="1178596"/>
          </a:xfrm>
          <a:prstGeom prst="rect">
            <a:avLst/>
          </a:prstGeom>
        </p:spPr>
      </p:pic>
      <p:grpSp>
        <p:nvGrpSpPr>
          <p:cNvPr id="41" name="Group 40">
            <a:extLst>
              <a:ext uri="{FF2B5EF4-FFF2-40B4-BE49-F238E27FC236}">
                <a16:creationId xmlns:a16="http://schemas.microsoft.com/office/drawing/2014/main" xmlns="" id="{70934D57-9A6F-CE49-87C3-AC02DAA92132}"/>
              </a:ext>
            </a:extLst>
          </p:cNvPr>
          <p:cNvGrpSpPr/>
          <p:nvPr/>
        </p:nvGrpSpPr>
        <p:grpSpPr>
          <a:xfrm>
            <a:off x="685802" y="5334002"/>
            <a:ext cx="655413" cy="645219"/>
            <a:chOff x="-1241425" y="575126"/>
            <a:chExt cx="739775" cy="728269"/>
          </a:xfrm>
        </p:grpSpPr>
        <p:sp>
          <p:nvSpPr>
            <p:cNvPr id="42" name="Freeform 14">
              <a:extLst>
                <a:ext uri="{FF2B5EF4-FFF2-40B4-BE49-F238E27FC236}">
                  <a16:creationId xmlns:a16="http://schemas.microsoft.com/office/drawing/2014/main" xmlns="" id="{2B422400-AAA4-C549-A941-50D9A5CD6002}"/>
                </a:ext>
              </a:extLst>
            </p:cNvPr>
            <p:cNvSpPr>
              <a:spLocks/>
            </p:cNvSpPr>
            <p:nvPr/>
          </p:nvSpPr>
          <p:spPr bwMode="auto">
            <a:xfrm>
              <a:off x="-1001713" y="928688"/>
              <a:ext cx="165100" cy="169863"/>
            </a:xfrm>
            <a:custGeom>
              <a:avLst/>
              <a:gdLst>
                <a:gd name="T0" fmla="*/ 60 w 104"/>
                <a:gd name="T1" fmla="*/ 0 h 107"/>
                <a:gd name="T2" fmla="*/ 44 w 104"/>
                <a:gd name="T3" fmla="*/ 0 h 107"/>
                <a:gd name="T4" fmla="*/ 44 w 104"/>
                <a:gd name="T5" fmla="*/ 47 h 107"/>
                <a:gd name="T6" fmla="*/ 0 w 104"/>
                <a:gd name="T7" fmla="*/ 47 h 107"/>
                <a:gd name="T8" fmla="*/ 0 w 104"/>
                <a:gd name="T9" fmla="*/ 60 h 107"/>
                <a:gd name="T10" fmla="*/ 44 w 104"/>
                <a:gd name="T11" fmla="*/ 60 h 107"/>
                <a:gd name="T12" fmla="*/ 44 w 104"/>
                <a:gd name="T13" fmla="*/ 107 h 107"/>
                <a:gd name="T14" fmla="*/ 60 w 104"/>
                <a:gd name="T15" fmla="*/ 107 h 107"/>
                <a:gd name="T16" fmla="*/ 60 w 104"/>
                <a:gd name="T17" fmla="*/ 60 h 107"/>
                <a:gd name="T18" fmla="*/ 104 w 104"/>
                <a:gd name="T19" fmla="*/ 60 h 107"/>
                <a:gd name="T20" fmla="*/ 104 w 104"/>
                <a:gd name="T21" fmla="*/ 47 h 107"/>
                <a:gd name="T22" fmla="*/ 60 w 104"/>
                <a:gd name="T23" fmla="*/ 47 h 107"/>
                <a:gd name="T24" fmla="*/ 60 w 104"/>
                <a:gd name="T2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07">
                  <a:moveTo>
                    <a:pt x="60" y="0"/>
                  </a:moveTo>
                  <a:lnTo>
                    <a:pt x="44" y="0"/>
                  </a:lnTo>
                  <a:lnTo>
                    <a:pt x="44" y="47"/>
                  </a:lnTo>
                  <a:lnTo>
                    <a:pt x="0" y="47"/>
                  </a:lnTo>
                  <a:lnTo>
                    <a:pt x="0" y="60"/>
                  </a:lnTo>
                  <a:lnTo>
                    <a:pt x="44" y="60"/>
                  </a:lnTo>
                  <a:lnTo>
                    <a:pt x="44" y="107"/>
                  </a:lnTo>
                  <a:lnTo>
                    <a:pt x="60" y="107"/>
                  </a:lnTo>
                  <a:lnTo>
                    <a:pt x="60" y="60"/>
                  </a:lnTo>
                  <a:lnTo>
                    <a:pt x="104" y="60"/>
                  </a:lnTo>
                  <a:lnTo>
                    <a:pt x="104" y="47"/>
                  </a:lnTo>
                  <a:lnTo>
                    <a:pt x="60" y="47"/>
                  </a:lnTo>
                  <a:lnTo>
                    <a:pt x="60"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sp>
          <p:nvSpPr>
            <p:cNvPr id="43" name="Freeform 15">
              <a:extLst>
                <a:ext uri="{FF2B5EF4-FFF2-40B4-BE49-F238E27FC236}">
                  <a16:creationId xmlns:a16="http://schemas.microsoft.com/office/drawing/2014/main" xmlns="" id="{230C6068-0228-384B-945F-C4801A57CAE2}"/>
                </a:ext>
              </a:extLst>
            </p:cNvPr>
            <p:cNvSpPr>
              <a:spLocks noEditPoints="1"/>
            </p:cNvSpPr>
            <p:nvPr/>
          </p:nvSpPr>
          <p:spPr bwMode="auto">
            <a:xfrm>
              <a:off x="-1241425" y="627120"/>
              <a:ext cx="739775" cy="676275"/>
            </a:xfrm>
            <a:custGeom>
              <a:avLst/>
              <a:gdLst>
                <a:gd name="T0" fmla="*/ 96 w 139"/>
                <a:gd name="T1" fmla="*/ 26 h 127"/>
                <a:gd name="T2" fmla="*/ 108 w 139"/>
                <a:gd name="T3" fmla="*/ 14 h 127"/>
                <a:gd name="T4" fmla="*/ 120 w 139"/>
                <a:gd name="T5" fmla="*/ 26 h 127"/>
                <a:gd name="T6" fmla="*/ 108 w 139"/>
                <a:gd name="T7" fmla="*/ 38 h 127"/>
                <a:gd name="T8" fmla="*/ 96 w 139"/>
                <a:gd name="T9" fmla="*/ 26 h 127"/>
                <a:gd name="T10" fmla="*/ 28 w 139"/>
                <a:gd name="T11" fmla="*/ 24 h 127"/>
                <a:gd name="T12" fmla="*/ 47 w 139"/>
                <a:gd name="T13" fmla="*/ 4 h 127"/>
                <a:gd name="T14" fmla="*/ 67 w 139"/>
                <a:gd name="T15" fmla="*/ 24 h 127"/>
                <a:gd name="T16" fmla="*/ 47 w 139"/>
                <a:gd name="T17" fmla="*/ 44 h 127"/>
                <a:gd name="T18" fmla="*/ 28 w 139"/>
                <a:gd name="T19" fmla="*/ 24 h 127"/>
                <a:gd name="T20" fmla="*/ 117 w 139"/>
                <a:gd name="T21" fmla="*/ 40 h 127"/>
                <a:gd name="T22" fmla="*/ 125 w 139"/>
                <a:gd name="T23" fmla="*/ 26 h 127"/>
                <a:gd name="T24" fmla="*/ 108 w 139"/>
                <a:gd name="T25" fmla="*/ 9 h 127"/>
                <a:gd name="T26" fmla="*/ 91 w 139"/>
                <a:gd name="T27" fmla="*/ 26 h 127"/>
                <a:gd name="T28" fmla="*/ 99 w 139"/>
                <a:gd name="T29" fmla="*/ 40 h 127"/>
                <a:gd name="T30" fmla="*/ 80 w 139"/>
                <a:gd name="T31" fmla="*/ 57 h 127"/>
                <a:gd name="T32" fmla="*/ 58 w 139"/>
                <a:gd name="T33" fmla="*/ 45 h 127"/>
                <a:gd name="T34" fmla="*/ 71 w 139"/>
                <a:gd name="T35" fmla="*/ 24 h 127"/>
                <a:gd name="T36" fmla="*/ 47 w 139"/>
                <a:gd name="T37" fmla="*/ 0 h 127"/>
                <a:gd name="T38" fmla="*/ 23 w 139"/>
                <a:gd name="T39" fmla="*/ 24 h 127"/>
                <a:gd name="T40" fmla="*/ 36 w 139"/>
                <a:gd name="T41" fmla="*/ 45 h 127"/>
                <a:gd name="T42" fmla="*/ 0 w 139"/>
                <a:gd name="T43" fmla="*/ 94 h 127"/>
                <a:gd name="T44" fmla="*/ 0 w 139"/>
                <a:gd name="T45" fmla="*/ 127 h 127"/>
                <a:gd name="T46" fmla="*/ 4 w 139"/>
                <a:gd name="T47" fmla="*/ 127 h 127"/>
                <a:gd name="T48" fmla="*/ 4 w 139"/>
                <a:gd name="T49" fmla="*/ 94 h 127"/>
                <a:gd name="T50" fmla="*/ 47 w 139"/>
                <a:gd name="T51" fmla="*/ 48 h 127"/>
                <a:gd name="T52" fmla="*/ 90 w 139"/>
                <a:gd name="T53" fmla="*/ 92 h 127"/>
                <a:gd name="T54" fmla="*/ 90 w 139"/>
                <a:gd name="T55" fmla="*/ 127 h 127"/>
                <a:gd name="T56" fmla="*/ 94 w 139"/>
                <a:gd name="T57" fmla="*/ 127 h 127"/>
                <a:gd name="T58" fmla="*/ 94 w 139"/>
                <a:gd name="T59" fmla="*/ 92 h 127"/>
                <a:gd name="T60" fmla="*/ 84 w 139"/>
                <a:gd name="T61" fmla="*/ 61 h 127"/>
                <a:gd name="T62" fmla="*/ 108 w 139"/>
                <a:gd name="T63" fmla="*/ 43 h 127"/>
                <a:gd name="T64" fmla="*/ 135 w 139"/>
                <a:gd name="T65" fmla="*/ 72 h 127"/>
                <a:gd name="T66" fmla="*/ 135 w 139"/>
                <a:gd name="T67" fmla="*/ 95 h 127"/>
                <a:gd name="T68" fmla="*/ 139 w 139"/>
                <a:gd name="T69" fmla="*/ 95 h 127"/>
                <a:gd name="T70" fmla="*/ 139 w 139"/>
                <a:gd name="T71" fmla="*/ 72 h 127"/>
                <a:gd name="T72" fmla="*/ 117 w 139"/>
                <a:gd name="T73" fmla="*/ 4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27">
                  <a:moveTo>
                    <a:pt x="96" y="26"/>
                  </a:moveTo>
                  <a:cubicBezTo>
                    <a:pt x="96" y="19"/>
                    <a:pt x="101" y="14"/>
                    <a:pt x="108" y="14"/>
                  </a:cubicBezTo>
                  <a:cubicBezTo>
                    <a:pt x="115" y="14"/>
                    <a:pt x="120" y="19"/>
                    <a:pt x="120" y="26"/>
                  </a:cubicBezTo>
                  <a:cubicBezTo>
                    <a:pt x="120" y="33"/>
                    <a:pt x="115" y="38"/>
                    <a:pt x="108" y="38"/>
                  </a:cubicBezTo>
                  <a:cubicBezTo>
                    <a:pt x="101" y="38"/>
                    <a:pt x="96" y="33"/>
                    <a:pt x="96" y="26"/>
                  </a:cubicBezTo>
                  <a:moveTo>
                    <a:pt x="28" y="24"/>
                  </a:moveTo>
                  <a:cubicBezTo>
                    <a:pt x="28" y="13"/>
                    <a:pt x="36" y="4"/>
                    <a:pt x="47" y="4"/>
                  </a:cubicBezTo>
                  <a:cubicBezTo>
                    <a:pt x="58" y="4"/>
                    <a:pt x="67" y="13"/>
                    <a:pt x="67" y="24"/>
                  </a:cubicBezTo>
                  <a:cubicBezTo>
                    <a:pt x="67" y="35"/>
                    <a:pt x="58" y="44"/>
                    <a:pt x="47" y="44"/>
                  </a:cubicBezTo>
                  <a:cubicBezTo>
                    <a:pt x="36" y="44"/>
                    <a:pt x="28" y="35"/>
                    <a:pt x="28" y="24"/>
                  </a:cubicBezTo>
                  <a:moveTo>
                    <a:pt x="117" y="40"/>
                  </a:moveTo>
                  <a:cubicBezTo>
                    <a:pt x="122" y="37"/>
                    <a:pt x="125" y="32"/>
                    <a:pt x="125" y="26"/>
                  </a:cubicBezTo>
                  <a:cubicBezTo>
                    <a:pt x="125" y="17"/>
                    <a:pt x="117" y="9"/>
                    <a:pt x="108" y="9"/>
                  </a:cubicBezTo>
                  <a:cubicBezTo>
                    <a:pt x="99" y="9"/>
                    <a:pt x="91" y="17"/>
                    <a:pt x="91" y="26"/>
                  </a:cubicBezTo>
                  <a:cubicBezTo>
                    <a:pt x="91" y="32"/>
                    <a:pt x="94" y="37"/>
                    <a:pt x="99" y="40"/>
                  </a:cubicBezTo>
                  <a:cubicBezTo>
                    <a:pt x="91" y="43"/>
                    <a:pt x="84" y="49"/>
                    <a:pt x="80" y="57"/>
                  </a:cubicBezTo>
                  <a:cubicBezTo>
                    <a:pt x="74" y="52"/>
                    <a:pt x="67" y="47"/>
                    <a:pt x="58" y="45"/>
                  </a:cubicBezTo>
                  <a:cubicBezTo>
                    <a:pt x="66" y="41"/>
                    <a:pt x="71" y="33"/>
                    <a:pt x="71" y="24"/>
                  </a:cubicBezTo>
                  <a:cubicBezTo>
                    <a:pt x="71" y="11"/>
                    <a:pt x="60" y="0"/>
                    <a:pt x="47" y="0"/>
                  </a:cubicBezTo>
                  <a:cubicBezTo>
                    <a:pt x="34" y="0"/>
                    <a:pt x="23" y="11"/>
                    <a:pt x="23" y="24"/>
                  </a:cubicBezTo>
                  <a:cubicBezTo>
                    <a:pt x="23" y="33"/>
                    <a:pt x="29" y="42"/>
                    <a:pt x="36" y="45"/>
                  </a:cubicBezTo>
                  <a:cubicBezTo>
                    <a:pt x="16" y="51"/>
                    <a:pt x="0" y="71"/>
                    <a:pt x="0" y="94"/>
                  </a:cubicBezTo>
                  <a:cubicBezTo>
                    <a:pt x="0" y="127"/>
                    <a:pt x="0" y="127"/>
                    <a:pt x="0" y="127"/>
                  </a:cubicBezTo>
                  <a:cubicBezTo>
                    <a:pt x="4" y="127"/>
                    <a:pt x="4" y="127"/>
                    <a:pt x="4" y="127"/>
                  </a:cubicBezTo>
                  <a:cubicBezTo>
                    <a:pt x="4" y="94"/>
                    <a:pt x="4" y="94"/>
                    <a:pt x="4" y="94"/>
                  </a:cubicBezTo>
                  <a:cubicBezTo>
                    <a:pt x="4" y="69"/>
                    <a:pt x="24" y="49"/>
                    <a:pt x="47" y="48"/>
                  </a:cubicBezTo>
                  <a:cubicBezTo>
                    <a:pt x="71" y="49"/>
                    <a:pt x="90" y="68"/>
                    <a:pt x="90" y="92"/>
                  </a:cubicBezTo>
                  <a:cubicBezTo>
                    <a:pt x="90" y="127"/>
                    <a:pt x="90" y="127"/>
                    <a:pt x="90" y="127"/>
                  </a:cubicBezTo>
                  <a:cubicBezTo>
                    <a:pt x="94" y="127"/>
                    <a:pt x="94" y="127"/>
                    <a:pt x="94" y="127"/>
                  </a:cubicBezTo>
                  <a:cubicBezTo>
                    <a:pt x="94" y="92"/>
                    <a:pt x="94" y="92"/>
                    <a:pt x="94" y="92"/>
                  </a:cubicBezTo>
                  <a:cubicBezTo>
                    <a:pt x="94" y="80"/>
                    <a:pt x="90" y="69"/>
                    <a:pt x="84" y="61"/>
                  </a:cubicBezTo>
                  <a:cubicBezTo>
                    <a:pt x="88" y="51"/>
                    <a:pt x="98" y="44"/>
                    <a:pt x="108" y="43"/>
                  </a:cubicBezTo>
                  <a:cubicBezTo>
                    <a:pt x="123" y="44"/>
                    <a:pt x="135" y="56"/>
                    <a:pt x="135" y="72"/>
                  </a:cubicBezTo>
                  <a:cubicBezTo>
                    <a:pt x="135" y="95"/>
                    <a:pt x="135" y="95"/>
                    <a:pt x="135" y="95"/>
                  </a:cubicBezTo>
                  <a:cubicBezTo>
                    <a:pt x="139" y="95"/>
                    <a:pt x="139" y="95"/>
                    <a:pt x="139" y="95"/>
                  </a:cubicBezTo>
                  <a:cubicBezTo>
                    <a:pt x="139" y="72"/>
                    <a:pt x="139" y="72"/>
                    <a:pt x="139" y="72"/>
                  </a:cubicBezTo>
                  <a:cubicBezTo>
                    <a:pt x="139" y="57"/>
                    <a:pt x="130" y="45"/>
                    <a:pt x="117" y="4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sp>
          <p:nvSpPr>
            <p:cNvPr id="44" name="Freeform 16">
              <a:extLst>
                <a:ext uri="{FF2B5EF4-FFF2-40B4-BE49-F238E27FC236}">
                  <a16:creationId xmlns:a16="http://schemas.microsoft.com/office/drawing/2014/main" xmlns="" id="{65E50F4A-A1C2-594B-ABC4-3334CE50D2BA}"/>
                </a:ext>
              </a:extLst>
            </p:cNvPr>
            <p:cNvSpPr>
              <a:spLocks noEditPoints="1"/>
            </p:cNvSpPr>
            <p:nvPr/>
          </p:nvSpPr>
          <p:spPr bwMode="auto">
            <a:xfrm>
              <a:off x="-1214437" y="575126"/>
              <a:ext cx="388938" cy="219075"/>
            </a:xfrm>
            <a:custGeom>
              <a:avLst/>
              <a:gdLst>
                <a:gd name="T0" fmla="*/ 9 w 73"/>
                <a:gd name="T1" fmla="*/ 24 h 41"/>
                <a:gd name="T2" fmla="*/ 9 w 73"/>
                <a:gd name="T3" fmla="*/ 31 h 41"/>
                <a:gd name="T4" fmla="*/ 9 w 73"/>
                <a:gd name="T5" fmla="*/ 33 h 41"/>
                <a:gd name="T6" fmla="*/ 9 w 73"/>
                <a:gd name="T7" fmla="*/ 33 h 41"/>
                <a:gd name="T8" fmla="*/ 9 w 73"/>
                <a:gd name="T9" fmla="*/ 37 h 41"/>
                <a:gd name="T10" fmla="*/ 4 w 73"/>
                <a:gd name="T11" fmla="*/ 30 h 41"/>
                <a:gd name="T12" fmla="*/ 9 w 73"/>
                <a:gd name="T13" fmla="*/ 24 h 41"/>
                <a:gd name="T14" fmla="*/ 11 w 73"/>
                <a:gd name="T15" fmla="*/ 41 h 41"/>
                <a:gd name="T16" fmla="*/ 11 w 73"/>
                <a:gd name="T17" fmla="*/ 41 h 41"/>
                <a:gd name="T18" fmla="*/ 11 w 73"/>
                <a:gd name="T19" fmla="*/ 41 h 41"/>
                <a:gd name="T20" fmla="*/ 14 w 73"/>
                <a:gd name="T21" fmla="*/ 39 h 41"/>
                <a:gd name="T22" fmla="*/ 14 w 73"/>
                <a:gd name="T23" fmla="*/ 31 h 41"/>
                <a:gd name="T24" fmla="*/ 42 w 73"/>
                <a:gd name="T25" fmla="*/ 5 h 41"/>
                <a:gd name="T26" fmla="*/ 69 w 73"/>
                <a:gd name="T27" fmla="*/ 22 h 41"/>
                <a:gd name="T28" fmla="*/ 72 w 73"/>
                <a:gd name="T29" fmla="*/ 23 h 41"/>
                <a:gd name="T30" fmla="*/ 73 w 73"/>
                <a:gd name="T31" fmla="*/ 20 h 41"/>
                <a:gd name="T32" fmla="*/ 42 w 73"/>
                <a:gd name="T33" fmla="*/ 0 h 41"/>
                <a:gd name="T34" fmla="*/ 12 w 73"/>
                <a:gd name="T35" fmla="*/ 20 h 41"/>
                <a:gd name="T36" fmla="*/ 11 w 73"/>
                <a:gd name="T37" fmla="*/ 20 h 41"/>
                <a:gd name="T38" fmla="*/ 11 w 73"/>
                <a:gd name="T39" fmla="*/ 20 h 41"/>
                <a:gd name="T40" fmla="*/ 0 w 73"/>
                <a:gd name="T41" fmla="*/ 30 h 41"/>
                <a:gd name="T42" fmla="*/ 11 w 73"/>
                <a:gd name="T4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41">
                  <a:moveTo>
                    <a:pt x="9" y="24"/>
                  </a:moveTo>
                  <a:cubicBezTo>
                    <a:pt x="9" y="31"/>
                    <a:pt x="9" y="31"/>
                    <a:pt x="9" y="31"/>
                  </a:cubicBezTo>
                  <a:cubicBezTo>
                    <a:pt x="9" y="31"/>
                    <a:pt x="9" y="32"/>
                    <a:pt x="9" y="33"/>
                  </a:cubicBezTo>
                  <a:cubicBezTo>
                    <a:pt x="9" y="33"/>
                    <a:pt x="9" y="33"/>
                    <a:pt x="9" y="33"/>
                  </a:cubicBezTo>
                  <a:cubicBezTo>
                    <a:pt x="9" y="37"/>
                    <a:pt x="9" y="37"/>
                    <a:pt x="9" y="37"/>
                  </a:cubicBezTo>
                  <a:cubicBezTo>
                    <a:pt x="6" y="36"/>
                    <a:pt x="4" y="33"/>
                    <a:pt x="4" y="30"/>
                  </a:cubicBezTo>
                  <a:cubicBezTo>
                    <a:pt x="4" y="28"/>
                    <a:pt x="6" y="25"/>
                    <a:pt x="9" y="24"/>
                  </a:cubicBezTo>
                  <a:moveTo>
                    <a:pt x="11" y="41"/>
                  </a:moveTo>
                  <a:cubicBezTo>
                    <a:pt x="11" y="41"/>
                    <a:pt x="11" y="41"/>
                    <a:pt x="11" y="41"/>
                  </a:cubicBezTo>
                  <a:cubicBezTo>
                    <a:pt x="11" y="41"/>
                    <a:pt x="11" y="41"/>
                    <a:pt x="11" y="41"/>
                  </a:cubicBezTo>
                  <a:cubicBezTo>
                    <a:pt x="13" y="41"/>
                    <a:pt x="14" y="40"/>
                    <a:pt x="14" y="39"/>
                  </a:cubicBezTo>
                  <a:cubicBezTo>
                    <a:pt x="14" y="31"/>
                    <a:pt x="14" y="31"/>
                    <a:pt x="14" y="31"/>
                  </a:cubicBezTo>
                  <a:cubicBezTo>
                    <a:pt x="15" y="16"/>
                    <a:pt x="27" y="5"/>
                    <a:pt x="42" y="5"/>
                  </a:cubicBezTo>
                  <a:cubicBezTo>
                    <a:pt x="54" y="5"/>
                    <a:pt x="64" y="11"/>
                    <a:pt x="69" y="22"/>
                  </a:cubicBezTo>
                  <a:cubicBezTo>
                    <a:pt x="69" y="23"/>
                    <a:pt x="70" y="23"/>
                    <a:pt x="72" y="23"/>
                  </a:cubicBezTo>
                  <a:cubicBezTo>
                    <a:pt x="73" y="22"/>
                    <a:pt x="73" y="21"/>
                    <a:pt x="73" y="20"/>
                  </a:cubicBezTo>
                  <a:cubicBezTo>
                    <a:pt x="67" y="8"/>
                    <a:pt x="55" y="0"/>
                    <a:pt x="42" y="0"/>
                  </a:cubicBezTo>
                  <a:cubicBezTo>
                    <a:pt x="29" y="0"/>
                    <a:pt x="17" y="8"/>
                    <a:pt x="12" y="20"/>
                  </a:cubicBezTo>
                  <a:cubicBezTo>
                    <a:pt x="12" y="20"/>
                    <a:pt x="11" y="20"/>
                    <a:pt x="11" y="20"/>
                  </a:cubicBezTo>
                  <a:cubicBezTo>
                    <a:pt x="11" y="20"/>
                    <a:pt x="11" y="20"/>
                    <a:pt x="11" y="20"/>
                  </a:cubicBezTo>
                  <a:cubicBezTo>
                    <a:pt x="5" y="20"/>
                    <a:pt x="0" y="24"/>
                    <a:pt x="0" y="30"/>
                  </a:cubicBezTo>
                  <a:cubicBezTo>
                    <a:pt x="0" y="37"/>
                    <a:pt x="4" y="41"/>
                    <a:pt x="11" y="41"/>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grpSp>
      <p:sp>
        <p:nvSpPr>
          <p:cNvPr id="3" name="Text Placeholder 2"/>
          <p:cNvSpPr>
            <a:spLocks noGrp="1"/>
          </p:cNvSpPr>
          <p:nvPr>
            <p:ph type="body" sz="quarter" idx="13"/>
          </p:nvPr>
        </p:nvSpPr>
        <p:spPr/>
        <p:txBody>
          <a:bodyPr/>
          <a:lstStyle/>
          <a:p>
            <a:r>
              <a:rPr lang="en-US" dirty="0"/>
              <a:t>Connected care through $0 copay smart meters </a:t>
            </a:r>
          </a:p>
        </p:txBody>
      </p:sp>
      <p:sp>
        <p:nvSpPr>
          <p:cNvPr id="4" name="Title 3"/>
          <p:cNvSpPr>
            <a:spLocks noGrp="1"/>
          </p:cNvSpPr>
          <p:nvPr>
            <p:ph type="title"/>
          </p:nvPr>
        </p:nvSpPr>
        <p:spPr/>
        <p:txBody>
          <a:bodyPr/>
          <a:lstStyle/>
          <a:p>
            <a:r>
              <a:rPr lang="en-US" dirty="0"/>
              <a:t>Diabetes Management Program </a:t>
            </a:r>
          </a:p>
        </p:txBody>
      </p:sp>
      <p:pic>
        <p:nvPicPr>
          <p:cNvPr id="6" name="Picture 3" descr="C:\Users\lsiebe1\AppData\Local\Microsoft\Windows\Temporary Internet Files\Content.Outlook\LNKS7UPZ\Onetouch verio.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08930" y="2188498"/>
            <a:ext cx="2006470" cy="28407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 y="1752602"/>
            <a:ext cx="8305800" cy="646331"/>
          </a:xfrm>
          <a:prstGeom prst="rect">
            <a:avLst/>
          </a:prstGeom>
        </p:spPr>
        <p:txBody>
          <a:bodyPr wrap="square">
            <a:spAutoFit/>
          </a:bodyPr>
          <a:lstStyle/>
          <a:p>
            <a:pPr defTabSz="913906" fontAlgn="ctr">
              <a:defRPr/>
            </a:pPr>
            <a:r>
              <a:rPr lang="en-US" dirty="0">
                <a:solidFill>
                  <a:srgbClr val="55565A"/>
                </a:solidFill>
              </a:rPr>
              <a:t>Members with the Premium formulary receive a cloud-based OneTouch Verio</a:t>
            </a:r>
            <a:r>
              <a:rPr lang="en-US" baseline="30000" dirty="0">
                <a:solidFill>
                  <a:srgbClr val="55565A"/>
                </a:solidFill>
              </a:rPr>
              <a:t>® </a:t>
            </a:r>
            <a:r>
              <a:rPr lang="en-US" dirty="0">
                <a:solidFill>
                  <a:srgbClr val="55565A"/>
                </a:solidFill>
              </a:rPr>
              <a:t>Flex meter and testing supplies. </a:t>
            </a:r>
          </a:p>
        </p:txBody>
      </p:sp>
      <p:cxnSp>
        <p:nvCxnSpPr>
          <p:cNvPr id="8" name="Straight Connector 7">
            <a:extLst>
              <a:ext uri="{FF2B5EF4-FFF2-40B4-BE49-F238E27FC236}">
                <a16:creationId xmlns:a16="http://schemas.microsoft.com/office/drawing/2014/main" xmlns="" id="{4FEFB347-E670-0B4A-BEE3-96FC2835B607}"/>
              </a:ext>
            </a:extLst>
          </p:cNvPr>
          <p:cNvCxnSpPr/>
          <p:nvPr/>
        </p:nvCxnSpPr>
        <p:spPr>
          <a:xfrm>
            <a:off x="1546907" y="5380065"/>
            <a:ext cx="0" cy="599154"/>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xmlns="" id="{C823990E-242D-E941-B2EC-1A08AF4047D0}"/>
              </a:ext>
            </a:extLst>
          </p:cNvPr>
          <p:cNvGrpSpPr/>
          <p:nvPr/>
        </p:nvGrpSpPr>
        <p:grpSpPr>
          <a:xfrm>
            <a:off x="565831" y="2451594"/>
            <a:ext cx="7196106" cy="357994"/>
            <a:chOff x="565831" y="2451594"/>
            <a:chExt cx="7196106" cy="357994"/>
          </a:xfrm>
        </p:grpSpPr>
        <p:sp>
          <p:nvSpPr>
            <p:cNvPr id="17" name="TextBox 16"/>
            <p:cNvSpPr txBox="1"/>
            <p:nvPr/>
          </p:nvSpPr>
          <p:spPr>
            <a:xfrm>
              <a:off x="1132537" y="2451594"/>
              <a:ext cx="6629400" cy="307777"/>
            </a:xfrm>
            <a:prstGeom prst="rect">
              <a:avLst/>
            </a:prstGeom>
            <a:noFill/>
          </p:spPr>
          <p:txBody>
            <a:bodyPr wrap="square" lIns="91440" tIns="45720" rIns="91440" bIns="45720" rtlCol="0">
              <a:spAutoFit/>
            </a:bodyPr>
            <a:lstStyle/>
            <a:p>
              <a:pPr defTabSz="913906">
                <a:spcBef>
                  <a:spcPts val="1400"/>
                </a:spcBef>
                <a:buClr>
                  <a:srgbClr val="E87722"/>
                </a:buClr>
                <a:defRPr/>
              </a:pPr>
              <a:r>
                <a:rPr lang="en-US" sz="1400" dirty="0">
                  <a:solidFill>
                    <a:srgbClr val="444444"/>
                  </a:solidFill>
                </a:rPr>
                <a:t>Members receive a letter explaining how to get their meter and supplies.</a:t>
              </a:r>
              <a:endParaRPr lang="en-US" sz="1400" dirty="0">
                <a:solidFill>
                  <a:srgbClr val="55565A"/>
                </a:solidFill>
              </a:endParaRPr>
            </a:p>
          </p:txBody>
        </p:sp>
        <p:sp>
          <p:nvSpPr>
            <p:cNvPr id="18" name="Freeform 37">
              <a:extLst>
                <a:ext uri="{FF2B5EF4-FFF2-40B4-BE49-F238E27FC236}">
                  <a16:creationId xmlns:a16="http://schemas.microsoft.com/office/drawing/2014/main" xmlns="" id="{5B8915D8-A020-CB48-919F-036E26CE6E7E}"/>
                </a:ext>
              </a:extLst>
            </p:cNvPr>
            <p:cNvSpPr>
              <a:spLocks/>
            </p:cNvSpPr>
            <p:nvPr/>
          </p:nvSpPr>
          <p:spPr bwMode="auto">
            <a:xfrm>
              <a:off x="565831" y="2535268"/>
              <a:ext cx="365760" cy="274320"/>
            </a:xfrm>
            <a:custGeom>
              <a:avLst/>
              <a:gdLst>
                <a:gd name="T0" fmla="*/ 272 w 282"/>
                <a:gd name="T1" fmla="*/ 0 h 198"/>
                <a:gd name="T2" fmla="*/ 94 w 282"/>
                <a:gd name="T3" fmla="*/ 178 h 198"/>
                <a:gd name="T4" fmla="*/ 10 w 282"/>
                <a:gd name="T5" fmla="*/ 91 h 198"/>
                <a:gd name="T6" fmla="*/ 0 w 282"/>
                <a:gd name="T7" fmla="*/ 101 h 198"/>
                <a:gd name="T8" fmla="*/ 94 w 282"/>
                <a:gd name="T9" fmla="*/ 198 h 198"/>
                <a:gd name="T10" fmla="*/ 282 w 282"/>
                <a:gd name="T11" fmla="*/ 11 h 198"/>
                <a:gd name="T12" fmla="*/ 272 w 282"/>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272" y="0"/>
                  </a:moveTo>
                  <a:lnTo>
                    <a:pt x="94" y="178"/>
                  </a:lnTo>
                  <a:lnTo>
                    <a:pt x="10" y="91"/>
                  </a:lnTo>
                  <a:lnTo>
                    <a:pt x="0" y="101"/>
                  </a:lnTo>
                  <a:lnTo>
                    <a:pt x="94" y="198"/>
                  </a:lnTo>
                  <a:lnTo>
                    <a:pt x="282" y="11"/>
                  </a:lnTo>
                  <a:lnTo>
                    <a:pt x="272"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9" name="Group 8">
            <a:extLst>
              <a:ext uri="{FF2B5EF4-FFF2-40B4-BE49-F238E27FC236}">
                <a16:creationId xmlns:a16="http://schemas.microsoft.com/office/drawing/2014/main" xmlns="" id="{6FB5D0DE-8A01-234F-B928-E9B4526C6A64}"/>
              </a:ext>
            </a:extLst>
          </p:cNvPr>
          <p:cNvGrpSpPr/>
          <p:nvPr/>
        </p:nvGrpSpPr>
        <p:grpSpPr>
          <a:xfrm>
            <a:off x="533403" y="2906245"/>
            <a:ext cx="6191447" cy="376941"/>
            <a:chOff x="533401" y="2908553"/>
            <a:chExt cx="6191447" cy="376941"/>
          </a:xfrm>
        </p:grpSpPr>
        <p:sp>
          <p:nvSpPr>
            <p:cNvPr id="32" name="TextBox 31">
              <a:extLst>
                <a:ext uri="{FF2B5EF4-FFF2-40B4-BE49-F238E27FC236}">
                  <a16:creationId xmlns:a16="http://schemas.microsoft.com/office/drawing/2014/main" xmlns="" id="{FE51C9F6-FDB5-B849-9EAB-6AD01F6B00A4}"/>
                </a:ext>
              </a:extLst>
            </p:cNvPr>
            <p:cNvSpPr txBox="1"/>
            <p:nvPr/>
          </p:nvSpPr>
          <p:spPr>
            <a:xfrm>
              <a:off x="1132537" y="2908553"/>
              <a:ext cx="5592311" cy="307777"/>
            </a:xfrm>
            <a:prstGeom prst="rect">
              <a:avLst/>
            </a:prstGeom>
            <a:noFill/>
          </p:spPr>
          <p:txBody>
            <a:bodyPr wrap="square" lIns="91440" tIns="45720" rIns="91440" bIns="45720" rtlCol="0">
              <a:spAutoFit/>
            </a:bodyPr>
            <a:lstStyle/>
            <a:p>
              <a:pPr defTabSz="913906">
                <a:spcBef>
                  <a:spcPts val="1400"/>
                </a:spcBef>
                <a:buClr>
                  <a:srgbClr val="E87722"/>
                </a:buClr>
                <a:defRPr/>
              </a:pPr>
              <a:r>
                <a:rPr lang="en-US" sz="1400" dirty="0">
                  <a:solidFill>
                    <a:srgbClr val="444444"/>
                  </a:solidFill>
                </a:rPr>
                <a:t>Their doctor can provide a prescription for the meter and supplies.</a:t>
              </a:r>
            </a:p>
          </p:txBody>
        </p:sp>
        <p:sp>
          <p:nvSpPr>
            <p:cNvPr id="19" name="Freeform 37">
              <a:extLst>
                <a:ext uri="{FF2B5EF4-FFF2-40B4-BE49-F238E27FC236}">
                  <a16:creationId xmlns:a16="http://schemas.microsoft.com/office/drawing/2014/main" xmlns="" id="{EC831278-6189-744C-A9FF-58BBAE965A96}"/>
                </a:ext>
              </a:extLst>
            </p:cNvPr>
            <p:cNvSpPr>
              <a:spLocks/>
            </p:cNvSpPr>
            <p:nvPr/>
          </p:nvSpPr>
          <p:spPr bwMode="auto">
            <a:xfrm>
              <a:off x="533401" y="3011174"/>
              <a:ext cx="365760" cy="274320"/>
            </a:xfrm>
            <a:custGeom>
              <a:avLst/>
              <a:gdLst>
                <a:gd name="T0" fmla="*/ 272 w 282"/>
                <a:gd name="T1" fmla="*/ 0 h 198"/>
                <a:gd name="T2" fmla="*/ 94 w 282"/>
                <a:gd name="T3" fmla="*/ 178 h 198"/>
                <a:gd name="T4" fmla="*/ 10 w 282"/>
                <a:gd name="T5" fmla="*/ 91 h 198"/>
                <a:gd name="T6" fmla="*/ 0 w 282"/>
                <a:gd name="T7" fmla="*/ 101 h 198"/>
                <a:gd name="T8" fmla="*/ 94 w 282"/>
                <a:gd name="T9" fmla="*/ 198 h 198"/>
                <a:gd name="T10" fmla="*/ 282 w 282"/>
                <a:gd name="T11" fmla="*/ 11 h 198"/>
                <a:gd name="T12" fmla="*/ 272 w 282"/>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272" y="0"/>
                  </a:moveTo>
                  <a:lnTo>
                    <a:pt x="94" y="178"/>
                  </a:lnTo>
                  <a:lnTo>
                    <a:pt x="10" y="91"/>
                  </a:lnTo>
                  <a:lnTo>
                    <a:pt x="0" y="101"/>
                  </a:lnTo>
                  <a:lnTo>
                    <a:pt x="94" y="198"/>
                  </a:lnTo>
                  <a:lnTo>
                    <a:pt x="282" y="11"/>
                  </a:lnTo>
                  <a:lnTo>
                    <a:pt x="272"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10" name="Group 9">
            <a:extLst>
              <a:ext uri="{FF2B5EF4-FFF2-40B4-BE49-F238E27FC236}">
                <a16:creationId xmlns:a16="http://schemas.microsoft.com/office/drawing/2014/main" xmlns="" id="{D4C3C4CB-BAF9-6049-80B5-0331633C1EBD}"/>
              </a:ext>
            </a:extLst>
          </p:cNvPr>
          <p:cNvGrpSpPr/>
          <p:nvPr/>
        </p:nvGrpSpPr>
        <p:grpSpPr>
          <a:xfrm>
            <a:off x="533402" y="3379841"/>
            <a:ext cx="7304737" cy="353365"/>
            <a:chOff x="533400" y="3325458"/>
            <a:chExt cx="7304737" cy="353365"/>
          </a:xfrm>
        </p:grpSpPr>
        <p:sp>
          <p:nvSpPr>
            <p:cNvPr id="33" name="TextBox 32">
              <a:extLst>
                <a:ext uri="{FF2B5EF4-FFF2-40B4-BE49-F238E27FC236}">
                  <a16:creationId xmlns:a16="http://schemas.microsoft.com/office/drawing/2014/main" xmlns="" id="{9C08787A-A0DC-5648-8A9B-9A9EE6948568}"/>
                </a:ext>
              </a:extLst>
            </p:cNvPr>
            <p:cNvSpPr txBox="1"/>
            <p:nvPr/>
          </p:nvSpPr>
          <p:spPr>
            <a:xfrm>
              <a:off x="1155058" y="3325458"/>
              <a:ext cx="6683079" cy="307777"/>
            </a:xfrm>
            <a:prstGeom prst="rect">
              <a:avLst/>
            </a:prstGeom>
            <a:noFill/>
          </p:spPr>
          <p:txBody>
            <a:bodyPr wrap="square" lIns="91440" tIns="45720" rIns="91440" bIns="45720" rtlCol="0">
              <a:spAutoFit/>
            </a:bodyPr>
            <a:lstStyle/>
            <a:p>
              <a:pPr defTabSz="913906">
                <a:spcBef>
                  <a:spcPts val="1400"/>
                </a:spcBef>
                <a:buClr>
                  <a:srgbClr val="E87722"/>
                </a:buClr>
                <a:defRPr/>
              </a:pPr>
              <a:r>
                <a:rPr lang="en-US" sz="1400" dirty="0">
                  <a:solidFill>
                    <a:srgbClr val="444444"/>
                  </a:solidFill>
                </a:rPr>
                <a:t>The prescription can be filled at the pharmacy of their choice. </a:t>
              </a:r>
            </a:p>
          </p:txBody>
        </p:sp>
        <p:sp>
          <p:nvSpPr>
            <p:cNvPr id="20" name="Freeform 37">
              <a:extLst>
                <a:ext uri="{FF2B5EF4-FFF2-40B4-BE49-F238E27FC236}">
                  <a16:creationId xmlns:a16="http://schemas.microsoft.com/office/drawing/2014/main" xmlns="" id="{45692BCF-DCEA-E944-B27D-52D332631079}"/>
                </a:ext>
              </a:extLst>
            </p:cNvPr>
            <p:cNvSpPr>
              <a:spLocks/>
            </p:cNvSpPr>
            <p:nvPr/>
          </p:nvSpPr>
          <p:spPr bwMode="auto">
            <a:xfrm>
              <a:off x="533400" y="3404503"/>
              <a:ext cx="365760" cy="274320"/>
            </a:xfrm>
            <a:custGeom>
              <a:avLst/>
              <a:gdLst>
                <a:gd name="T0" fmla="*/ 272 w 282"/>
                <a:gd name="T1" fmla="*/ 0 h 198"/>
                <a:gd name="T2" fmla="*/ 94 w 282"/>
                <a:gd name="T3" fmla="*/ 178 h 198"/>
                <a:gd name="T4" fmla="*/ 10 w 282"/>
                <a:gd name="T5" fmla="*/ 91 h 198"/>
                <a:gd name="T6" fmla="*/ 0 w 282"/>
                <a:gd name="T7" fmla="*/ 101 h 198"/>
                <a:gd name="T8" fmla="*/ 94 w 282"/>
                <a:gd name="T9" fmla="*/ 198 h 198"/>
                <a:gd name="T10" fmla="*/ 282 w 282"/>
                <a:gd name="T11" fmla="*/ 11 h 198"/>
                <a:gd name="T12" fmla="*/ 272 w 282"/>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272" y="0"/>
                  </a:moveTo>
                  <a:lnTo>
                    <a:pt x="94" y="178"/>
                  </a:lnTo>
                  <a:lnTo>
                    <a:pt x="10" y="91"/>
                  </a:lnTo>
                  <a:lnTo>
                    <a:pt x="0" y="101"/>
                  </a:lnTo>
                  <a:lnTo>
                    <a:pt x="94" y="198"/>
                  </a:lnTo>
                  <a:lnTo>
                    <a:pt x="282" y="11"/>
                  </a:lnTo>
                  <a:lnTo>
                    <a:pt x="272"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12" name="Group 11">
            <a:extLst>
              <a:ext uri="{FF2B5EF4-FFF2-40B4-BE49-F238E27FC236}">
                <a16:creationId xmlns:a16="http://schemas.microsoft.com/office/drawing/2014/main" xmlns="" id="{86CF1471-3E47-3B41-9AD5-08F162DCE493}"/>
              </a:ext>
            </a:extLst>
          </p:cNvPr>
          <p:cNvGrpSpPr/>
          <p:nvPr/>
        </p:nvGrpSpPr>
        <p:grpSpPr>
          <a:xfrm>
            <a:off x="533401" y="3829859"/>
            <a:ext cx="5552139" cy="523220"/>
            <a:chOff x="533399" y="3774517"/>
            <a:chExt cx="5552139" cy="523220"/>
          </a:xfrm>
        </p:grpSpPr>
        <p:sp>
          <p:nvSpPr>
            <p:cNvPr id="34" name="TextBox 33">
              <a:extLst>
                <a:ext uri="{FF2B5EF4-FFF2-40B4-BE49-F238E27FC236}">
                  <a16:creationId xmlns:a16="http://schemas.microsoft.com/office/drawing/2014/main" xmlns="" id="{6BFA19E5-C581-514F-9721-FB0F9CFA3336}"/>
                </a:ext>
              </a:extLst>
            </p:cNvPr>
            <p:cNvSpPr txBox="1"/>
            <p:nvPr/>
          </p:nvSpPr>
          <p:spPr>
            <a:xfrm>
              <a:off x="1155058" y="3774517"/>
              <a:ext cx="4930480" cy="523220"/>
            </a:xfrm>
            <a:prstGeom prst="rect">
              <a:avLst/>
            </a:prstGeom>
            <a:noFill/>
          </p:spPr>
          <p:txBody>
            <a:bodyPr wrap="square" lIns="91440" tIns="45720" rIns="91440" bIns="45720" rtlCol="0">
              <a:spAutoFit/>
            </a:bodyPr>
            <a:lstStyle/>
            <a:p>
              <a:pPr defTabSz="913906">
                <a:spcBef>
                  <a:spcPts val="1400"/>
                </a:spcBef>
                <a:buClr>
                  <a:srgbClr val="E87722"/>
                </a:buClr>
                <a:defRPr/>
              </a:pPr>
              <a:r>
                <a:rPr lang="en-US" sz="1400" dirty="0">
                  <a:solidFill>
                    <a:srgbClr val="444444"/>
                  </a:solidFill>
                </a:rPr>
                <a:t>Members can call their Certified Diabetes Educator (CDE) for help getting started.  </a:t>
              </a:r>
            </a:p>
          </p:txBody>
        </p:sp>
        <p:sp>
          <p:nvSpPr>
            <p:cNvPr id="21" name="Freeform 37">
              <a:extLst>
                <a:ext uri="{FF2B5EF4-FFF2-40B4-BE49-F238E27FC236}">
                  <a16:creationId xmlns:a16="http://schemas.microsoft.com/office/drawing/2014/main" xmlns="" id="{3D09BC59-5687-B746-B13B-B1FBD495CFE3}"/>
                </a:ext>
              </a:extLst>
            </p:cNvPr>
            <p:cNvSpPr>
              <a:spLocks/>
            </p:cNvSpPr>
            <p:nvPr/>
          </p:nvSpPr>
          <p:spPr bwMode="auto">
            <a:xfrm>
              <a:off x="533399" y="3865932"/>
              <a:ext cx="365760" cy="274320"/>
            </a:xfrm>
            <a:custGeom>
              <a:avLst/>
              <a:gdLst>
                <a:gd name="T0" fmla="*/ 272 w 282"/>
                <a:gd name="T1" fmla="*/ 0 h 198"/>
                <a:gd name="T2" fmla="*/ 94 w 282"/>
                <a:gd name="T3" fmla="*/ 178 h 198"/>
                <a:gd name="T4" fmla="*/ 10 w 282"/>
                <a:gd name="T5" fmla="*/ 91 h 198"/>
                <a:gd name="T6" fmla="*/ 0 w 282"/>
                <a:gd name="T7" fmla="*/ 101 h 198"/>
                <a:gd name="T8" fmla="*/ 94 w 282"/>
                <a:gd name="T9" fmla="*/ 198 h 198"/>
                <a:gd name="T10" fmla="*/ 282 w 282"/>
                <a:gd name="T11" fmla="*/ 11 h 198"/>
                <a:gd name="T12" fmla="*/ 272 w 282"/>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272" y="0"/>
                  </a:moveTo>
                  <a:lnTo>
                    <a:pt x="94" y="178"/>
                  </a:lnTo>
                  <a:lnTo>
                    <a:pt x="10" y="91"/>
                  </a:lnTo>
                  <a:lnTo>
                    <a:pt x="0" y="101"/>
                  </a:lnTo>
                  <a:lnTo>
                    <a:pt x="94" y="198"/>
                  </a:lnTo>
                  <a:lnTo>
                    <a:pt x="282" y="11"/>
                  </a:lnTo>
                  <a:lnTo>
                    <a:pt x="272"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13" name="Group 12">
            <a:extLst>
              <a:ext uri="{FF2B5EF4-FFF2-40B4-BE49-F238E27FC236}">
                <a16:creationId xmlns:a16="http://schemas.microsoft.com/office/drawing/2014/main" xmlns="" id="{529298C8-5B77-0044-8950-1F6D55C14BAC}"/>
              </a:ext>
            </a:extLst>
          </p:cNvPr>
          <p:cNvGrpSpPr/>
          <p:nvPr/>
        </p:nvGrpSpPr>
        <p:grpSpPr>
          <a:xfrm>
            <a:off x="529581" y="4409731"/>
            <a:ext cx="6467331" cy="523220"/>
            <a:chOff x="529579" y="4409731"/>
            <a:chExt cx="6467331" cy="523220"/>
          </a:xfrm>
        </p:grpSpPr>
        <p:sp>
          <p:nvSpPr>
            <p:cNvPr id="35" name="TextBox 34">
              <a:extLst>
                <a:ext uri="{FF2B5EF4-FFF2-40B4-BE49-F238E27FC236}">
                  <a16:creationId xmlns:a16="http://schemas.microsoft.com/office/drawing/2014/main" xmlns="" id="{3942BE0D-5D20-0640-A73D-AF8E2A2385DA}"/>
                </a:ext>
              </a:extLst>
            </p:cNvPr>
            <p:cNvSpPr txBox="1"/>
            <p:nvPr/>
          </p:nvSpPr>
          <p:spPr>
            <a:xfrm>
              <a:off x="1152030" y="4409731"/>
              <a:ext cx="5844880" cy="523220"/>
            </a:xfrm>
            <a:prstGeom prst="rect">
              <a:avLst/>
            </a:prstGeom>
            <a:noFill/>
          </p:spPr>
          <p:txBody>
            <a:bodyPr wrap="square" lIns="91440" tIns="45720" rIns="91440" bIns="45720" rtlCol="0">
              <a:spAutoFit/>
            </a:bodyPr>
            <a:lstStyle/>
            <a:p>
              <a:pPr defTabSz="913906">
                <a:spcBef>
                  <a:spcPts val="1400"/>
                </a:spcBef>
                <a:buClr>
                  <a:srgbClr val="E87722"/>
                </a:buClr>
                <a:defRPr/>
              </a:pPr>
              <a:r>
                <a:rPr lang="en-US" sz="1400" dirty="0">
                  <a:solidFill>
                    <a:srgbClr val="444444"/>
                  </a:solidFill>
                </a:rPr>
                <a:t>Meter testing results are shard via the OneTouch Reveal app or at www.onetouchreveal.com</a:t>
              </a:r>
            </a:p>
          </p:txBody>
        </p:sp>
        <p:sp>
          <p:nvSpPr>
            <p:cNvPr id="22" name="Freeform 37">
              <a:extLst>
                <a:ext uri="{FF2B5EF4-FFF2-40B4-BE49-F238E27FC236}">
                  <a16:creationId xmlns:a16="http://schemas.microsoft.com/office/drawing/2014/main" xmlns="" id="{7B9524BA-DB9D-8341-83F3-669CF9681ED6}"/>
                </a:ext>
              </a:extLst>
            </p:cNvPr>
            <p:cNvSpPr>
              <a:spLocks/>
            </p:cNvSpPr>
            <p:nvPr/>
          </p:nvSpPr>
          <p:spPr bwMode="auto">
            <a:xfrm>
              <a:off x="529579" y="4490939"/>
              <a:ext cx="365760" cy="274320"/>
            </a:xfrm>
            <a:custGeom>
              <a:avLst/>
              <a:gdLst>
                <a:gd name="T0" fmla="*/ 272 w 282"/>
                <a:gd name="T1" fmla="*/ 0 h 198"/>
                <a:gd name="T2" fmla="*/ 94 w 282"/>
                <a:gd name="T3" fmla="*/ 178 h 198"/>
                <a:gd name="T4" fmla="*/ 10 w 282"/>
                <a:gd name="T5" fmla="*/ 91 h 198"/>
                <a:gd name="T6" fmla="*/ 0 w 282"/>
                <a:gd name="T7" fmla="*/ 101 h 198"/>
                <a:gd name="T8" fmla="*/ 94 w 282"/>
                <a:gd name="T9" fmla="*/ 198 h 198"/>
                <a:gd name="T10" fmla="*/ 282 w 282"/>
                <a:gd name="T11" fmla="*/ 11 h 198"/>
                <a:gd name="T12" fmla="*/ 272 w 282"/>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272" y="0"/>
                  </a:moveTo>
                  <a:lnTo>
                    <a:pt x="94" y="178"/>
                  </a:lnTo>
                  <a:lnTo>
                    <a:pt x="10" y="91"/>
                  </a:lnTo>
                  <a:lnTo>
                    <a:pt x="0" y="101"/>
                  </a:lnTo>
                  <a:lnTo>
                    <a:pt x="94" y="198"/>
                  </a:lnTo>
                  <a:lnTo>
                    <a:pt x="282" y="11"/>
                  </a:lnTo>
                  <a:lnTo>
                    <a:pt x="272"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sp>
        <p:nvSpPr>
          <p:cNvPr id="30" name="Text Box 21">
            <a:extLst>
              <a:ext uri="{FF2B5EF4-FFF2-40B4-BE49-F238E27FC236}">
                <a16:creationId xmlns:a16="http://schemas.microsoft.com/office/drawing/2014/main" xmlns="" id="{E0840552-F08E-A44E-A5AA-CE4559A413B4}"/>
              </a:ext>
            </a:extLst>
          </p:cNvPr>
          <p:cNvSpPr txBox="1">
            <a:spLocks noChangeArrowheads="1"/>
          </p:cNvSpPr>
          <p:nvPr/>
        </p:nvSpPr>
        <p:spPr bwMode="auto">
          <a:xfrm>
            <a:off x="4650277" y="6215583"/>
            <a:ext cx="4155052" cy="18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20" rIns="0" bIns="45720" anchor="b">
            <a:spAutoFit/>
          </a:bodyPr>
          <a:lstStyle>
            <a:lvl1pPr algn="l">
              <a:defRPr sz="2400">
                <a:solidFill>
                  <a:schemeClr val="tx1"/>
                </a:solidFill>
                <a:latin typeface="Arial" charset="0"/>
                <a:ea typeface="Arial Unicode MS" pitchFamily="34" charset="-128"/>
                <a:cs typeface="Arial Unicode MS" pitchFamily="34" charset="-128"/>
              </a:defRPr>
            </a:lvl1pPr>
            <a:lvl2pPr marL="37931725" indent="-37474525" algn="l">
              <a:defRPr sz="2400">
                <a:solidFill>
                  <a:schemeClr val="tx1"/>
                </a:solidFill>
                <a:latin typeface="Arial" charset="0"/>
                <a:ea typeface="Arial Unicode MS" pitchFamily="34" charset="-128"/>
                <a:cs typeface="Arial Unicode MS" pitchFamily="34" charset="-128"/>
              </a:defRPr>
            </a:lvl2pPr>
            <a:lvl3pPr>
              <a:defRPr sz="2400">
                <a:solidFill>
                  <a:schemeClr val="tx1"/>
                </a:solidFill>
                <a:latin typeface="Arial" charset="0"/>
                <a:ea typeface="Arial Unicode MS" pitchFamily="34" charset="-128"/>
                <a:cs typeface="Arial Unicode MS" pitchFamily="34" charset="-128"/>
              </a:defRPr>
            </a:lvl3pPr>
            <a:lvl4pPr>
              <a:defRPr sz="2400">
                <a:solidFill>
                  <a:schemeClr val="tx1"/>
                </a:solidFill>
                <a:latin typeface="Arial" charset="0"/>
                <a:ea typeface="Arial Unicode MS" pitchFamily="34" charset="-128"/>
                <a:cs typeface="Arial Unicode MS" pitchFamily="34" charset="-128"/>
              </a:defRPr>
            </a:lvl4pPr>
            <a:lvl5pPr>
              <a:defRPr sz="2400">
                <a:solidFill>
                  <a:schemeClr val="tx1"/>
                </a:solidFill>
                <a:latin typeface="Arial" charset="0"/>
                <a:ea typeface="Arial Unicode MS" pitchFamily="34" charset="-128"/>
                <a:cs typeface="Arial Unicode MS" pitchFamily="34" charset="-128"/>
              </a:defRPr>
            </a:lvl5pPr>
            <a:lvl6pPr marL="457200" eaLnBrk="0" fontAlgn="base" hangingPunct="0">
              <a:spcBef>
                <a:spcPct val="0"/>
              </a:spcBef>
              <a:spcAft>
                <a:spcPct val="0"/>
              </a:spcAft>
              <a:defRPr sz="2400">
                <a:solidFill>
                  <a:schemeClr val="tx1"/>
                </a:solidFill>
                <a:latin typeface="Arial" charset="0"/>
                <a:ea typeface="Arial Unicode MS" pitchFamily="34" charset="-128"/>
                <a:cs typeface="Arial Unicode MS" pitchFamily="34" charset="-128"/>
              </a:defRPr>
            </a:lvl6pPr>
            <a:lvl7pPr marL="914400" eaLnBrk="0" fontAlgn="base" hangingPunct="0">
              <a:spcBef>
                <a:spcPct val="0"/>
              </a:spcBef>
              <a:spcAft>
                <a:spcPct val="0"/>
              </a:spcAft>
              <a:defRPr sz="2400">
                <a:solidFill>
                  <a:schemeClr val="tx1"/>
                </a:solidFill>
                <a:latin typeface="Arial" charset="0"/>
                <a:ea typeface="Arial Unicode MS" pitchFamily="34" charset="-128"/>
                <a:cs typeface="Arial Unicode MS" pitchFamily="34" charset="-128"/>
              </a:defRPr>
            </a:lvl7pPr>
            <a:lvl8pPr marL="1371600" eaLnBrk="0" fontAlgn="base" hangingPunct="0">
              <a:spcBef>
                <a:spcPct val="0"/>
              </a:spcBef>
              <a:spcAft>
                <a:spcPct val="0"/>
              </a:spcAft>
              <a:defRPr sz="2400">
                <a:solidFill>
                  <a:schemeClr val="tx1"/>
                </a:solidFill>
                <a:latin typeface="Arial" charset="0"/>
                <a:ea typeface="Arial Unicode MS" pitchFamily="34" charset="-128"/>
                <a:cs typeface="Arial Unicode MS" pitchFamily="34" charset="-128"/>
              </a:defRPr>
            </a:lvl8pPr>
            <a:lvl9pPr marL="1828800" eaLnBrk="0" fontAlgn="base" hangingPunct="0">
              <a:spcBef>
                <a:spcPct val="0"/>
              </a:spcBef>
              <a:spcAft>
                <a:spcPct val="0"/>
              </a:spcAft>
              <a:defRPr sz="2400">
                <a:solidFill>
                  <a:schemeClr val="tx1"/>
                </a:solidFill>
                <a:latin typeface="Arial" charset="0"/>
                <a:ea typeface="Arial Unicode MS" pitchFamily="34" charset="-128"/>
                <a:cs typeface="Arial Unicode MS" pitchFamily="34" charset="-128"/>
              </a:defRPr>
            </a:lvl9pPr>
          </a:lstStyle>
          <a:p>
            <a:pPr algn="r">
              <a:lnSpc>
                <a:spcPct val="90000"/>
              </a:lnSpc>
              <a:spcBef>
                <a:spcPct val="20000"/>
              </a:spcBef>
            </a:pPr>
            <a:r>
              <a:rPr lang="en-US" sz="700" dirty="0">
                <a:solidFill>
                  <a:srgbClr val="55565A"/>
                </a:solidFill>
                <a:latin typeface="Arial"/>
              </a:rPr>
              <a:t>Free cloud meter and diabetic supplies are optional and based on a client’s formulary.  </a:t>
            </a:r>
          </a:p>
        </p:txBody>
      </p:sp>
      <p:sp>
        <p:nvSpPr>
          <p:cNvPr id="31" name="Slide Number Placeholder 1"/>
          <p:cNvSpPr>
            <a:spLocks noGrp="1"/>
          </p:cNvSpPr>
          <p:nvPr>
            <p:ph type="sldNum" sz="quarter" idx="12"/>
          </p:nvPr>
        </p:nvSpPr>
        <p:spPr>
          <a:xfrm>
            <a:off x="8458203" y="6433445"/>
            <a:ext cx="386530" cy="247226"/>
          </a:xfrm>
        </p:spPr>
        <p:txBody>
          <a:bodyPr/>
          <a:lstStyle/>
          <a:p>
            <a:fld id="{F18F5FCC-583C-47C6-9953-2F6AD74D46AE}" type="slidenum">
              <a:rPr>
                <a:solidFill>
                  <a:srgbClr val="55565A"/>
                </a:solidFill>
              </a:rPr>
              <a:pPr/>
              <a:t>12</a:t>
            </a:fld>
            <a:endParaRPr dirty="0">
              <a:solidFill>
                <a:srgbClr val="55565A"/>
              </a:solidFill>
            </a:endParaRPr>
          </a:p>
        </p:txBody>
      </p:sp>
      <p:sp>
        <p:nvSpPr>
          <p:cNvPr id="36"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839461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42340" y="346510"/>
            <a:ext cx="8396863" cy="620358"/>
          </a:xfrm>
        </p:spPr>
        <p:txBody>
          <a:bodyPr/>
          <a:lstStyle/>
          <a:p>
            <a:r>
              <a:rPr lang="en-US" dirty="0"/>
              <a:t>Medication adherence monitoring </a:t>
            </a:r>
            <a:r>
              <a:rPr lang="en-US" sz="2000" dirty="0"/>
              <a:t> </a:t>
            </a:r>
            <a:endParaRPr lang="en-US" sz="2000" dirty="0">
              <a:solidFill>
                <a:srgbClr val="FF0000"/>
              </a:solidFill>
            </a:endParaRPr>
          </a:p>
        </p:txBody>
      </p:sp>
      <p:sp>
        <p:nvSpPr>
          <p:cNvPr id="52" name="TextBox 51"/>
          <p:cNvSpPr txBox="1"/>
          <p:nvPr/>
        </p:nvSpPr>
        <p:spPr>
          <a:xfrm>
            <a:off x="499533" y="1693340"/>
            <a:ext cx="8339667" cy="424732"/>
          </a:xfrm>
          <a:prstGeom prst="rect">
            <a:avLst/>
          </a:prstGeom>
          <a:noFill/>
        </p:spPr>
        <p:txBody>
          <a:bodyPr wrap="square" lIns="91440" tIns="45720" rIns="91440" bIns="45720" rtlCol="0">
            <a:spAutoFit/>
          </a:bodyPr>
          <a:lstStyle/>
          <a:p>
            <a:pPr algn="ctr">
              <a:lnSpc>
                <a:spcPct val="120000"/>
              </a:lnSpc>
              <a:spcBef>
                <a:spcPts val="300"/>
              </a:spcBef>
            </a:pPr>
            <a:r>
              <a:rPr lang="en-US" dirty="0">
                <a:solidFill>
                  <a:srgbClr val="444444"/>
                </a:solidFill>
                <a:cs typeface="Arial" pitchFamily="34" charset="0"/>
              </a:rPr>
              <a:t>Targets member and providers at key therapy points using multiple channels.</a:t>
            </a:r>
          </a:p>
        </p:txBody>
      </p:sp>
      <p:sp>
        <p:nvSpPr>
          <p:cNvPr id="10" name="Rectangle 9"/>
          <p:cNvSpPr/>
          <p:nvPr/>
        </p:nvSpPr>
        <p:spPr>
          <a:xfrm>
            <a:off x="344768" y="917982"/>
            <a:ext cx="4878657" cy="461665"/>
          </a:xfrm>
          <a:prstGeom prst="rect">
            <a:avLst/>
          </a:prstGeom>
        </p:spPr>
        <p:txBody>
          <a:bodyPr wrap="square">
            <a:spAutoFit/>
          </a:bodyPr>
          <a:lstStyle/>
          <a:p>
            <a:r>
              <a:rPr lang="en-US" sz="2400" dirty="0">
                <a:solidFill>
                  <a:srgbClr val="888B8D"/>
                </a:solidFill>
              </a:rPr>
              <a:t>For all diabetic members</a:t>
            </a:r>
          </a:p>
        </p:txBody>
      </p:sp>
      <p:sp>
        <p:nvSpPr>
          <p:cNvPr id="2" name="TextBox 1"/>
          <p:cNvSpPr txBox="1"/>
          <p:nvPr/>
        </p:nvSpPr>
        <p:spPr>
          <a:xfrm>
            <a:off x="5301638" y="2573881"/>
            <a:ext cx="3894351" cy="369332"/>
          </a:xfrm>
          <a:prstGeom prst="rect">
            <a:avLst/>
          </a:prstGeom>
          <a:noFill/>
        </p:spPr>
        <p:txBody>
          <a:bodyPr wrap="square" rtlCol="0">
            <a:spAutoFit/>
          </a:bodyPr>
          <a:lstStyle/>
          <a:p>
            <a:r>
              <a:rPr lang="en-US" dirty="0">
                <a:solidFill>
                  <a:srgbClr val="E87722"/>
                </a:solidFill>
              </a:rPr>
              <a:t>Covers 18 medication classes</a:t>
            </a:r>
          </a:p>
        </p:txBody>
      </p:sp>
      <p:sp>
        <p:nvSpPr>
          <p:cNvPr id="3" name="Rectangle 2"/>
          <p:cNvSpPr/>
          <p:nvPr/>
        </p:nvSpPr>
        <p:spPr>
          <a:xfrm>
            <a:off x="5249289" y="2957503"/>
            <a:ext cx="2075108" cy="3277820"/>
          </a:xfrm>
          <a:prstGeom prst="rect">
            <a:avLst/>
          </a:prstGeom>
        </p:spPr>
        <p:txBody>
          <a:bodyPr wrap="square">
            <a:spAutoFit/>
          </a:bodyPr>
          <a:lstStyle/>
          <a:p>
            <a:pPr marL="285750" indent="-161925">
              <a:spcAft>
                <a:spcPts val="900"/>
              </a:spcAft>
              <a:buClr>
                <a:srgbClr val="E87722"/>
              </a:buClr>
              <a:buFont typeface="Arial" panose="020B0604020202020204" pitchFamily="34" charset="0"/>
              <a:buChar char="•"/>
            </a:pPr>
            <a:r>
              <a:rPr lang="en-US" sz="1200" dirty="0">
                <a:solidFill>
                  <a:srgbClr val="444444"/>
                </a:solidFill>
              </a:rPr>
              <a:t>Asthma</a:t>
            </a:r>
          </a:p>
          <a:p>
            <a:pPr marL="285750" indent="-161925">
              <a:spcAft>
                <a:spcPts val="900"/>
              </a:spcAft>
              <a:buClr>
                <a:srgbClr val="E87722"/>
              </a:buClr>
              <a:buFont typeface="Arial" panose="020B0604020202020204" pitchFamily="34" charset="0"/>
              <a:buChar char="•"/>
            </a:pPr>
            <a:r>
              <a:rPr lang="en-US" sz="1200" dirty="0">
                <a:solidFill>
                  <a:srgbClr val="444444"/>
                </a:solidFill>
              </a:rPr>
              <a:t>Anticoagulants</a:t>
            </a:r>
          </a:p>
          <a:p>
            <a:pPr marL="285750" indent="-161925">
              <a:spcAft>
                <a:spcPts val="900"/>
              </a:spcAft>
              <a:buClr>
                <a:srgbClr val="E87722"/>
              </a:buClr>
              <a:buFont typeface="Arial" panose="020B0604020202020204" pitchFamily="34" charset="0"/>
              <a:buChar char="•"/>
            </a:pPr>
            <a:r>
              <a:rPr lang="en-US" sz="1200" dirty="0">
                <a:solidFill>
                  <a:srgbClr val="444444"/>
                </a:solidFill>
              </a:rPr>
              <a:t>Anticonvulsants</a:t>
            </a:r>
          </a:p>
          <a:p>
            <a:pPr marL="285750" indent="-161925">
              <a:spcAft>
                <a:spcPts val="900"/>
              </a:spcAft>
              <a:buClr>
                <a:srgbClr val="E87722"/>
              </a:buClr>
              <a:buFont typeface="Arial" panose="020B0604020202020204" pitchFamily="34" charset="0"/>
              <a:buChar char="•"/>
            </a:pPr>
            <a:r>
              <a:rPr lang="en-US" sz="1200" dirty="0">
                <a:solidFill>
                  <a:srgbClr val="444444"/>
                </a:solidFill>
              </a:rPr>
              <a:t>Antidepressants</a:t>
            </a:r>
          </a:p>
          <a:p>
            <a:pPr marL="285750" indent="-161925">
              <a:spcAft>
                <a:spcPts val="900"/>
              </a:spcAft>
              <a:buClr>
                <a:srgbClr val="E87722"/>
              </a:buClr>
              <a:buFont typeface="Arial" panose="020B0604020202020204" pitchFamily="34" charset="0"/>
              <a:buChar char="•"/>
            </a:pPr>
            <a:r>
              <a:rPr lang="en-US" sz="1200" dirty="0">
                <a:solidFill>
                  <a:srgbClr val="444444"/>
                </a:solidFill>
              </a:rPr>
              <a:t>Antiplatelet Agents</a:t>
            </a:r>
          </a:p>
          <a:p>
            <a:pPr marL="285750" indent="-161925">
              <a:spcAft>
                <a:spcPts val="900"/>
              </a:spcAft>
              <a:buClr>
                <a:srgbClr val="E87722"/>
              </a:buClr>
              <a:buFont typeface="Arial" panose="020B0604020202020204" pitchFamily="34" charset="0"/>
              <a:buChar char="•"/>
            </a:pPr>
            <a:r>
              <a:rPr lang="en-US" sz="1200" dirty="0">
                <a:solidFill>
                  <a:srgbClr val="444444"/>
                </a:solidFill>
              </a:rPr>
              <a:t>Antipsychotics</a:t>
            </a:r>
          </a:p>
          <a:p>
            <a:pPr marL="285750" indent="-161925">
              <a:spcAft>
                <a:spcPts val="900"/>
              </a:spcAft>
              <a:buClr>
                <a:srgbClr val="E87722"/>
              </a:buClr>
              <a:buFont typeface="Arial" panose="020B0604020202020204" pitchFamily="34" charset="0"/>
              <a:buChar char="•"/>
            </a:pPr>
            <a:r>
              <a:rPr lang="en-US" sz="1200" dirty="0">
                <a:solidFill>
                  <a:srgbClr val="444444"/>
                </a:solidFill>
              </a:rPr>
              <a:t>Antiretroviral</a:t>
            </a:r>
          </a:p>
          <a:p>
            <a:pPr marL="285750" indent="-161925">
              <a:spcAft>
                <a:spcPts val="900"/>
              </a:spcAft>
              <a:buClr>
                <a:srgbClr val="E87722"/>
              </a:buClr>
              <a:buFont typeface="Arial" panose="020B0604020202020204" pitchFamily="34" charset="0"/>
              <a:buChar char="•"/>
            </a:pPr>
            <a:r>
              <a:rPr lang="en-US" sz="1200" dirty="0">
                <a:solidFill>
                  <a:srgbClr val="444444"/>
                </a:solidFill>
              </a:rPr>
              <a:t>COPD Meds</a:t>
            </a:r>
          </a:p>
          <a:p>
            <a:pPr marL="285750" indent="-161925">
              <a:spcAft>
                <a:spcPts val="900"/>
              </a:spcAft>
              <a:buClr>
                <a:srgbClr val="E87722"/>
              </a:buClr>
              <a:buFont typeface="Arial" panose="020B0604020202020204" pitchFamily="34" charset="0"/>
              <a:buChar char="•"/>
            </a:pPr>
            <a:r>
              <a:rPr lang="en-US" sz="1200" dirty="0">
                <a:solidFill>
                  <a:srgbClr val="444444"/>
                </a:solidFill>
              </a:rPr>
              <a:t>Diabetes</a:t>
            </a:r>
          </a:p>
          <a:p>
            <a:pPr marL="285750" indent="-161925">
              <a:spcAft>
                <a:spcPts val="900"/>
              </a:spcAft>
              <a:buClr>
                <a:srgbClr val="E87722"/>
              </a:buClr>
              <a:buFont typeface="Arial" panose="020B0604020202020204" pitchFamily="34" charset="0"/>
              <a:buChar char="•"/>
            </a:pPr>
            <a:r>
              <a:rPr lang="en-US" sz="1200" dirty="0">
                <a:solidFill>
                  <a:srgbClr val="444444"/>
                </a:solidFill>
              </a:rPr>
              <a:t>Hep C</a:t>
            </a:r>
          </a:p>
          <a:p>
            <a:pPr marL="285750" indent="-161925">
              <a:spcAft>
                <a:spcPts val="900"/>
              </a:spcAft>
              <a:buClr>
                <a:srgbClr val="E87722"/>
              </a:buClr>
              <a:buFont typeface="Arial" panose="020B0604020202020204" pitchFamily="34" charset="0"/>
              <a:buChar char="•"/>
            </a:pPr>
            <a:r>
              <a:rPr lang="en-US" sz="1200" dirty="0">
                <a:solidFill>
                  <a:srgbClr val="444444"/>
                </a:solidFill>
              </a:rPr>
              <a:t>High Cholesterol</a:t>
            </a:r>
          </a:p>
        </p:txBody>
      </p:sp>
      <p:sp>
        <p:nvSpPr>
          <p:cNvPr id="5" name="Rectangle 4"/>
          <p:cNvSpPr/>
          <p:nvPr/>
        </p:nvSpPr>
        <p:spPr>
          <a:xfrm>
            <a:off x="7000604" y="2957503"/>
            <a:ext cx="1923406" cy="2446824"/>
          </a:xfrm>
          <a:prstGeom prst="rect">
            <a:avLst/>
          </a:prstGeom>
        </p:spPr>
        <p:txBody>
          <a:bodyPr wrap="square">
            <a:spAutoFit/>
          </a:bodyPr>
          <a:lstStyle/>
          <a:p>
            <a:pPr marL="285750" indent="-161925">
              <a:spcAft>
                <a:spcPts val="900"/>
              </a:spcAft>
              <a:buClr>
                <a:srgbClr val="E87722"/>
              </a:buClr>
              <a:buFont typeface="Arial" panose="020B0604020202020204" pitchFamily="34" charset="0"/>
              <a:buChar char="•"/>
            </a:pPr>
            <a:r>
              <a:rPr lang="en-US" sz="1200" dirty="0">
                <a:solidFill>
                  <a:srgbClr val="444444"/>
                </a:solidFill>
              </a:rPr>
              <a:t>Hypertension</a:t>
            </a:r>
          </a:p>
          <a:p>
            <a:pPr marL="285750" indent="-161925">
              <a:spcAft>
                <a:spcPts val="900"/>
              </a:spcAft>
              <a:buClr>
                <a:srgbClr val="E87722"/>
              </a:buClr>
              <a:buFont typeface="Arial" panose="020B0604020202020204" pitchFamily="34" charset="0"/>
              <a:buChar char="•"/>
            </a:pPr>
            <a:r>
              <a:rPr lang="en-US" sz="1200" dirty="0">
                <a:solidFill>
                  <a:srgbClr val="444444"/>
                </a:solidFill>
              </a:rPr>
              <a:t>Inflammatory</a:t>
            </a:r>
          </a:p>
          <a:p>
            <a:pPr marL="285750" indent="-161925">
              <a:spcAft>
                <a:spcPts val="900"/>
              </a:spcAft>
              <a:buClr>
                <a:srgbClr val="E87722"/>
              </a:buClr>
              <a:buFont typeface="Arial" panose="020B0604020202020204" pitchFamily="34" charset="0"/>
              <a:buChar char="•"/>
            </a:pPr>
            <a:r>
              <a:rPr lang="en-US" sz="1200" dirty="0">
                <a:solidFill>
                  <a:srgbClr val="444444"/>
                </a:solidFill>
              </a:rPr>
              <a:t>Multiple Sclerosis</a:t>
            </a:r>
          </a:p>
          <a:p>
            <a:pPr marL="285750" indent="-161925">
              <a:spcAft>
                <a:spcPts val="900"/>
              </a:spcAft>
              <a:buClr>
                <a:srgbClr val="E87722"/>
              </a:buClr>
              <a:buFont typeface="Arial" panose="020B0604020202020204" pitchFamily="34" charset="0"/>
              <a:buChar char="•"/>
            </a:pPr>
            <a:r>
              <a:rPr lang="en-US" sz="1200" dirty="0">
                <a:solidFill>
                  <a:srgbClr val="444444"/>
                </a:solidFill>
              </a:rPr>
              <a:t>Osteoporosis Meds-bisphosphonates </a:t>
            </a:r>
          </a:p>
          <a:p>
            <a:pPr marL="285750" indent="-161925">
              <a:spcAft>
                <a:spcPts val="900"/>
              </a:spcAft>
              <a:buClr>
                <a:srgbClr val="E87722"/>
              </a:buClr>
              <a:buFont typeface="Arial" panose="020B0604020202020204" pitchFamily="34" charset="0"/>
              <a:buChar char="•"/>
            </a:pPr>
            <a:r>
              <a:rPr lang="en-US" sz="1200" dirty="0">
                <a:solidFill>
                  <a:srgbClr val="444444"/>
                </a:solidFill>
              </a:rPr>
              <a:t>Oral Oncology</a:t>
            </a:r>
          </a:p>
          <a:p>
            <a:pPr marL="285750" indent="-161925">
              <a:spcAft>
                <a:spcPts val="900"/>
              </a:spcAft>
              <a:buClr>
                <a:srgbClr val="E87722"/>
              </a:buClr>
              <a:buFont typeface="Arial" panose="020B0604020202020204" pitchFamily="34" charset="0"/>
              <a:buChar char="•"/>
            </a:pPr>
            <a:r>
              <a:rPr lang="en-US" sz="1200" dirty="0">
                <a:solidFill>
                  <a:srgbClr val="444444"/>
                </a:solidFill>
              </a:rPr>
              <a:t>Pulmonary </a:t>
            </a:r>
            <a:br>
              <a:rPr lang="en-US" sz="1200" dirty="0">
                <a:solidFill>
                  <a:srgbClr val="444444"/>
                </a:solidFill>
              </a:rPr>
            </a:br>
            <a:r>
              <a:rPr lang="en-US" sz="1200" dirty="0">
                <a:solidFill>
                  <a:srgbClr val="444444"/>
                </a:solidFill>
              </a:rPr>
              <a:t>Hypertension Drugs</a:t>
            </a:r>
          </a:p>
          <a:p>
            <a:pPr marL="285750" indent="-161925">
              <a:spcAft>
                <a:spcPts val="900"/>
              </a:spcAft>
              <a:buClr>
                <a:srgbClr val="E87722"/>
              </a:buClr>
              <a:buFont typeface="Arial" panose="020B0604020202020204" pitchFamily="34" charset="0"/>
              <a:buChar char="•"/>
            </a:pPr>
            <a:r>
              <a:rPr lang="en-US" sz="1200" dirty="0">
                <a:solidFill>
                  <a:srgbClr val="444444"/>
                </a:solidFill>
              </a:rPr>
              <a:t>Transplant</a:t>
            </a:r>
          </a:p>
        </p:txBody>
      </p:sp>
      <p:pic>
        <p:nvPicPr>
          <p:cNvPr id="42" name="Picture 41" descr="spike_for_PPT.png">
            <a:extLst>
              <a:ext uri="{FF2B5EF4-FFF2-40B4-BE49-F238E27FC236}">
                <a16:creationId xmlns:a16="http://schemas.microsoft.com/office/drawing/2014/main" xmlns="" id="{1FBE398A-44DC-B740-A764-43BD7887C8CC}"/>
              </a:ext>
            </a:extLst>
          </p:cNvPr>
          <p:cNvPicPr>
            <a:picLocks/>
          </p:cNvPicPr>
          <p:nvPr/>
        </p:nvPicPr>
        <p:blipFill>
          <a:blip r:embed="rId3" cstate="email">
            <a:alphaModFix amt="30000"/>
            <a:extLst>
              <a:ext uri="{28A0092B-C50C-407E-A947-70E740481C1C}">
                <a14:useLocalDpi xmlns:a14="http://schemas.microsoft.com/office/drawing/2010/main"/>
              </a:ext>
            </a:extLst>
          </a:blip>
          <a:stretch>
            <a:fillRect/>
          </a:stretch>
        </p:blipFill>
        <p:spPr>
          <a:xfrm rot="16200000">
            <a:off x="3247154" y="3797486"/>
            <a:ext cx="4577333" cy="1255834"/>
          </a:xfrm>
          <a:prstGeom prst="rect">
            <a:avLst/>
          </a:prstGeom>
        </p:spPr>
      </p:pic>
      <p:grpSp>
        <p:nvGrpSpPr>
          <p:cNvPr id="6" name="Group 5"/>
          <p:cNvGrpSpPr/>
          <p:nvPr/>
        </p:nvGrpSpPr>
        <p:grpSpPr>
          <a:xfrm>
            <a:off x="420970" y="2441879"/>
            <a:ext cx="4274487" cy="3779862"/>
            <a:chOff x="539508" y="2238671"/>
            <a:chExt cx="4274487" cy="3779862"/>
          </a:xfrm>
        </p:grpSpPr>
        <p:sp>
          <p:nvSpPr>
            <p:cNvPr id="43" name="Oval 42">
              <a:extLst>
                <a:ext uri="{FF2B5EF4-FFF2-40B4-BE49-F238E27FC236}">
                  <a16:creationId xmlns:a16="http://schemas.microsoft.com/office/drawing/2014/main" xmlns="" id="{507DF76A-6B0D-7A45-A256-363B5B779DBB}"/>
                </a:ext>
              </a:extLst>
            </p:cNvPr>
            <p:cNvSpPr/>
            <p:nvPr/>
          </p:nvSpPr>
          <p:spPr>
            <a:xfrm>
              <a:off x="1375314" y="2707561"/>
              <a:ext cx="2703239" cy="2705222"/>
            </a:xfrm>
            <a:prstGeom prst="ellipse">
              <a:avLst/>
            </a:prstGeom>
            <a:noFill/>
            <a:ln w="31750" cap="rnd">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2" name="Rectangle 31"/>
            <p:cNvSpPr/>
            <p:nvPr/>
          </p:nvSpPr>
          <p:spPr>
            <a:xfrm>
              <a:off x="3261292" y="2327201"/>
              <a:ext cx="1552703" cy="461665"/>
            </a:xfrm>
            <a:prstGeom prst="rect">
              <a:avLst/>
            </a:prstGeom>
          </p:spPr>
          <p:txBody>
            <a:bodyPr wrap="square" anchor="ctr">
              <a:spAutoFit/>
            </a:bodyPr>
            <a:lstStyle/>
            <a:p>
              <a:r>
                <a:rPr lang="en-US" sz="1200" dirty="0">
                  <a:solidFill>
                    <a:srgbClr val="444444"/>
                  </a:solidFill>
                  <a:cs typeface="Franklin Gothic Medium"/>
                </a:rPr>
                <a:t>New to </a:t>
              </a:r>
              <a:r>
                <a:rPr lang="en-US" sz="1200" dirty="0" smtClean="0">
                  <a:solidFill>
                    <a:srgbClr val="444444"/>
                  </a:solidFill>
                  <a:cs typeface="Franklin Gothic Medium"/>
                </a:rPr>
                <a:t>therapy </a:t>
              </a:r>
              <a:r>
                <a:rPr lang="en-US" sz="1200" dirty="0">
                  <a:solidFill>
                    <a:srgbClr val="444444"/>
                  </a:solidFill>
                  <a:cs typeface="Franklin Gothic Medium"/>
                </a:rPr>
                <a:t/>
              </a:r>
              <a:br>
                <a:rPr lang="en-US" sz="1200" dirty="0">
                  <a:solidFill>
                    <a:srgbClr val="444444"/>
                  </a:solidFill>
                  <a:cs typeface="Franklin Gothic Medium"/>
                </a:rPr>
              </a:br>
              <a:r>
                <a:rPr lang="en-US" sz="1200" dirty="0">
                  <a:solidFill>
                    <a:srgbClr val="444444"/>
                  </a:solidFill>
                  <a:cs typeface="Franklin Gothic Medium"/>
                </a:rPr>
                <a:t>member education</a:t>
              </a:r>
            </a:p>
          </p:txBody>
        </p:sp>
        <p:sp>
          <p:nvSpPr>
            <p:cNvPr id="33" name="Rectangle 32"/>
            <p:cNvSpPr/>
            <p:nvPr/>
          </p:nvSpPr>
          <p:spPr>
            <a:xfrm>
              <a:off x="539508" y="2238671"/>
              <a:ext cx="1512519" cy="1015663"/>
            </a:xfrm>
            <a:prstGeom prst="rect">
              <a:avLst/>
            </a:prstGeom>
          </p:spPr>
          <p:txBody>
            <a:bodyPr wrap="square" anchor="ctr">
              <a:spAutoFit/>
            </a:bodyPr>
            <a:lstStyle/>
            <a:p>
              <a:r>
                <a:rPr lang="en-US" sz="1200" dirty="0" smtClean="0">
                  <a:solidFill>
                    <a:srgbClr val="444444"/>
                  </a:solidFill>
                  <a:cs typeface="Franklin Gothic Medium"/>
                </a:rPr>
                <a:t>Member/provider </a:t>
              </a:r>
              <a:r>
                <a:rPr lang="en-US" sz="1200" dirty="0">
                  <a:solidFill>
                    <a:srgbClr val="444444"/>
                  </a:solidFill>
                  <a:cs typeface="Franklin Gothic Medium"/>
                </a:rPr>
                <a:t>outreach </a:t>
              </a:r>
              <a:r>
                <a:rPr lang="en-US" sz="1200" dirty="0" smtClean="0">
                  <a:solidFill>
                    <a:srgbClr val="444444"/>
                  </a:solidFill>
                  <a:cs typeface="Franklin Gothic Medium"/>
                </a:rPr>
                <a:t>and </a:t>
              </a:r>
              <a:r>
                <a:rPr lang="en-US" sz="1200" dirty="0">
                  <a:solidFill>
                    <a:srgbClr val="444444"/>
                  </a:solidFill>
                  <a:cs typeface="Franklin Gothic Medium"/>
                </a:rPr>
                <a:t>OptumRx </a:t>
              </a:r>
              <a:r>
                <a:rPr lang="en-US" sz="1200" dirty="0" smtClean="0">
                  <a:solidFill>
                    <a:srgbClr val="444444"/>
                  </a:solidFill>
                  <a:cs typeface="Franklin Gothic Medium"/>
                </a:rPr>
                <a:t/>
              </a:r>
              <a:br>
                <a:rPr lang="en-US" sz="1200" dirty="0" smtClean="0">
                  <a:solidFill>
                    <a:srgbClr val="444444"/>
                  </a:solidFill>
                  <a:cs typeface="Franklin Gothic Medium"/>
                </a:rPr>
              </a:br>
              <a:r>
                <a:rPr lang="en-US" sz="1200" dirty="0" smtClean="0">
                  <a:solidFill>
                    <a:srgbClr val="444444"/>
                  </a:solidFill>
                  <a:cs typeface="Franklin Gothic Medium"/>
                </a:rPr>
                <a:t>pharmacist  </a:t>
              </a:r>
              <a:r>
                <a:rPr lang="en-US" sz="1200" dirty="0">
                  <a:solidFill>
                    <a:srgbClr val="444444"/>
                  </a:solidFill>
                  <a:cs typeface="Franklin Gothic Medium"/>
                </a:rPr>
                <a:t>counseling</a:t>
              </a:r>
            </a:p>
          </p:txBody>
        </p:sp>
        <p:sp>
          <p:nvSpPr>
            <p:cNvPr id="34" name="Rectangle 33"/>
            <p:cNvSpPr/>
            <p:nvPr/>
          </p:nvSpPr>
          <p:spPr>
            <a:xfrm>
              <a:off x="602432" y="5008960"/>
              <a:ext cx="1359505" cy="646331"/>
            </a:xfrm>
            <a:prstGeom prst="rect">
              <a:avLst/>
            </a:prstGeom>
            <a:noFill/>
          </p:spPr>
          <p:txBody>
            <a:bodyPr wrap="square" anchor="ctr">
              <a:spAutoFit/>
            </a:bodyPr>
            <a:lstStyle/>
            <a:p>
              <a:pPr marL="0" lvl="1"/>
              <a:r>
                <a:rPr lang="en-US" sz="1200" dirty="0">
                  <a:solidFill>
                    <a:srgbClr val="444444"/>
                  </a:solidFill>
                  <a:cs typeface="Franklin Gothic Medium"/>
                </a:rPr>
                <a:t>Provider outreach for </a:t>
              </a:r>
              <a:br>
                <a:rPr lang="en-US" sz="1200" dirty="0">
                  <a:solidFill>
                    <a:srgbClr val="444444"/>
                  </a:solidFill>
                  <a:cs typeface="Franklin Gothic Medium"/>
                </a:rPr>
              </a:br>
              <a:r>
                <a:rPr lang="en-US" sz="1200" dirty="0">
                  <a:solidFill>
                    <a:srgbClr val="444444"/>
                  </a:solidFill>
                </a:rPr>
                <a:t>not filling new Rx</a:t>
              </a:r>
            </a:p>
          </p:txBody>
        </p:sp>
        <p:sp>
          <p:nvSpPr>
            <p:cNvPr id="36" name="Rectangle 35"/>
            <p:cNvSpPr/>
            <p:nvPr/>
          </p:nvSpPr>
          <p:spPr>
            <a:xfrm>
              <a:off x="3191229" y="5372202"/>
              <a:ext cx="1506101" cy="646331"/>
            </a:xfrm>
            <a:prstGeom prst="rect">
              <a:avLst/>
            </a:prstGeom>
          </p:spPr>
          <p:txBody>
            <a:bodyPr wrap="square" anchor="ctr">
              <a:spAutoFit/>
            </a:bodyPr>
            <a:lstStyle/>
            <a:p>
              <a:r>
                <a:rPr lang="en-US" sz="1200" dirty="0">
                  <a:solidFill>
                    <a:srgbClr val="444444"/>
                  </a:solidFill>
                  <a:cs typeface="Franklin Gothic Medium"/>
                </a:rPr>
                <a:t>Member IVR call connects members to their pharmacy</a:t>
              </a:r>
            </a:p>
          </p:txBody>
        </p:sp>
        <p:grpSp>
          <p:nvGrpSpPr>
            <p:cNvPr id="29" name="Group 28">
              <a:extLst>
                <a:ext uri="{FF2B5EF4-FFF2-40B4-BE49-F238E27FC236}">
                  <a16:creationId xmlns:a16="http://schemas.microsoft.com/office/drawing/2014/main" xmlns="" id="{4C1C30B7-9D95-8E49-B8D2-27A1EEB52734}"/>
                </a:ext>
              </a:extLst>
            </p:cNvPr>
            <p:cNvGrpSpPr/>
            <p:nvPr/>
          </p:nvGrpSpPr>
          <p:grpSpPr>
            <a:xfrm>
              <a:off x="1613239" y="2729177"/>
              <a:ext cx="488096" cy="488096"/>
              <a:chOff x="-4378326" y="2792413"/>
              <a:chExt cx="766763" cy="766763"/>
            </a:xfrm>
          </p:grpSpPr>
          <p:sp>
            <p:nvSpPr>
              <p:cNvPr id="35" name="Oval 24">
                <a:extLst>
                  <a:ext uri="{FF2B5EF4-FFF2-40B4-BE49-F238E27FC236}">
                    <a16:creationId xmlns:a16="http://schemas.microsoft.com/office/drawing/2014/main" xmlns="" id="{BCE037DF-5900-E940-945C-6E3B1F98B470}"/>
                  </a:ext>
                </a:extLst>
              </p:cNvPr>
              <p:cNvSpPr>
                <a:spLocks noChangeArrowheads="1"/>
              </p:cNvSpPr>
              <p:nvPr/>
            </p:nvSpPr>
            <p:spPr bwMode="auto">
              <a:xfrm>
                <a:off x="-4378326" y="2792413"/>
                <a:ext cx="766763" cy="7667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4" name="Freeform 25">
                <a:extLst>
                  <a:ext uri="{FF2B5EF4-FFF2-40B4-BE49-F238E27FC236}">
                    <a16:creationId xmlns:a16="http://schemas.microsoft.com/office/drawing/2014/main" xmlns="" id="{7D7B94F8-74B5-0245-A640-743E4F384B55}"/>
                  </a:ext>
                </a:extLst>
              </p:cNvPr>
              <p:cNvSpPr>
                <a:spLocks noEditPoints="1"/>
              </p:cNvSpPr>
              <p:nvPr/>
            </p:nvSpPr>
            <p:spPr bwMode="auto">
              <a:xfrm>
                <a:off x="-4011613" y="2946400"/>
                <a:ext cx="223838" cy="180975"/>
              </a:xfrm>
              <a:custGeom>
                <a:avLst/>
                <a:gdLst>
                  <a:gd name="T0" fmla="*/ 34 w 42"/>
                  <a:gd name="T1" fmla="*/ 27 h 34"/>
                  <a:gd name="T2" fmla="*/ 24 w 42"/>
                  <a:gd name="T3" fmla="*/ 31 h 34"/>
                  <a:gd name="T4" fmla="*/ 14 w 42"/>
                  <a:gd name="T5" fmla="*/ 27 h 34"/>
                  <a:gd name="T6" fmla="*/ 11 w 42"/>
                  <a:gd name="T7" fmla="*/ 21 h 34"/>
                  <a:gd name="T8" fmla="*/ 11 w 42"/>
                  <a:gd name="T9" fmla="*/ 20 h 34"/>
                  <a:gd name="T10" fmla="*/ 5 w 42"/>
                  <a:gd name="T11" fmla="*/ 17 h 34"/>
                  <a:gd name="T12" fmla="*/ 11 w 42"/>
                  <a:gd name="T13" fmla="*/ 14 h 34"/>
                  <a:gd name="T14" fmla="*/ 11 w 42"/>
                  <a:gd name="T15" fmla="*/ 13 h 34"/>
                  <a:gd name="T16" fmla="*/ 14 w 42"/>
                  <a:gd name="T17" fmla="*/ 7 h 34"/>
                  <a:gd name="T18" fmla="*/ 24 w 42"/>
                  <a:gd name="T19" fmla="*/ 3 h 34"/>
                  <a:gd name="T20" fmla="*/ 34 w 42"/>
                  <a:gd name="T21" fmla="*/ 7 h 34"/>
                  <a:gd name="T22" fmla="*/ 34 w 42"/>
                  <a:gd name="T23" fmla="*/ 27 h 34"/>
                  <a:gd name="T24" fmla="*/ 36 w 42"/>
                  <a:gd name="T25" fmla="*/ 5 h 34"/>
                  <a:gd name="T26" fmla="*/ 24 w 42"/>
                  <a:gd name="T27" fmla="*/ 0 h 34"/>
                  <a:gd name="T28" fmla="*/ 12 w 42"/>
                  <a:gd name="T29" fmla="*/ 5 h 34"/>
                  <a:gd name="T30" fmla="*/ 8 w 42"/>
                  <a:gd name="T31" fmla="*/ 12 h 34"/>
                  <a:gd name="T32" fmla="*/ 0 w 42"/>
                  <a:gd name="T33" fmla="*/ 17 h 34"/>
                  <a:gd name="T34" fmla="*/ 8 w 42"/>
                  <a:gd name="T35" fmla="*/ 22 h 34"/>
                  <a:gd name="T36" fmla="*/ 12 w 42"/>
                  <a:gd name="T37" fmla="*/ 29 h 34"/>
                  <a:gd name="T38" fmla="*/ 24 w 42"/>
                  <a:gd name="T39" fmla="*/ 34 h 34"/>
                  <a:gd name="T40" fmla="*/ 36 w 42"/>
                  <a:gd name="T41" fmla="*/ 29 h 34"/>
                  <a:gd name="T42" fmla="*/ 36 w 42"/>
                  <a:gd name="T43"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4">
                    <a:moveTo>
                      <a:pt x="34" y="27"/>
                    </a:moveTo>
                    <a:cubicBezTo>
                      <a:pt x="31" y="29"/>
                      <a:pt x="28" y="31"/>
                      <a:pt x="24" y="31"/>
                    </a:cubicBezTo>
                    <a:cubicBezTo>
                      <a:pt x="20" y="31"/>
                      <a:pt x="17" y="29"/>
                      <a:pt x="14" y="27"/>
                    </a:cubicBezTo>
                    <a:cubicBezTo>
                      <a:pt x="13" y="25"/>
                      <a:pt x="11" y="23"/>
                      <a:pt x="11" y="21"/>
                    </a:cubicBezTo>
                    <a:cubicBezTo>
                      <a:pt x="11" y="20"/>
                      <a:pt x="11" y="20"/>
                      <a:pt x="11" y="20"/>
                    </a:cubicBezTo>
                    <a:cubicBezTo>
                      <a:pt x="5" y="17"/>
                      <a:pt x="5" y="17"/>
                      <a:pt x="5" y="17"/>
                    </a:cubicBezTo>
                    <a:cubicBezTo>
                      <a:pt x="11" y="14"/>
                      <a:pt x="11" y="14"/>
                      <a:pt x="11" y="14"/>
                    </a:cubicBezTo>
                    <a:cubicBezTo>
                      <a:pt x="11" y="13"/>
                      <a:pt x="11" y="13"/>
                      <a:pt x="11" y="13"/>
                    </a:cubicBezTo>
                    <a:cubicBezTo>
                      <a:pt x="11" y="11"/>
                      <a:pt x="13" y="9"/>
                      <a:pt x="14" y="7"/>
                    </a:cubicBezTo>
                    <a:cubicBezTo>
                      <a:pt x="17" y="4"/>
                      <a:pt x="20" y="3"/>
                      <a:pt x="24" y="3"/>
                    </a:cubicBezTo>
                    <a:cubicBezTo>
                      <a:pt x="28" y="3"/>
                      <a:pt x="31" y="4"/>
                      <a:pt x="34" y="7"/>
                    </a:cubicBezTo>
                    <a:cubicBezTo>
                      <a:pt x="39" y="12"/>
                      <a:pt x="39" y="21"/>
                      <a:pt x="34" y="27"/>
                    </a:cubicBezTo>
                    <a:moveTo>
                      <a:pt x="36" y="5"/>
                    </a:moveTo>
                    <a:cubicBezTo>
                      <a:pt x="33" y="2"/>
                      <a:pt x="29" y="0"/>
                      <a:pt x="24" y="0"/>
                    </a:cubicBezTo>
                    <a:cubicBezTo>
                      <a:pt x="20" y="0"/>
                      <a:pt x="16" y="2"/>
                      <a:pt x="12" y="5"/>
                    </a:cubicBezTo>
                    <a:cubicBezTo>
                      <a:pt x="10" y="7"/>
                      <a:pt x="9" y="9"/>
                      <a:pt x="8" y="12"/>
                    </a:cubicBezTo>
                    <a:cubicBezTo>
                      <a:pt x="0" y="17"/>
                      <a:pt x="0" y="17"/>
                      <a:pt x="0" y="17"/>
                    </a:cubicBezTo>
                    <a:cubicBezTo>
                      <a:pt x="8" y="22"/>
                      <a:pt x="8" y="22"/>
                      <a:pt x="8" y="22"/>
                    </a:cubicBezTo>
                    <a:cubicBezTo>
                      <a:pt x="9" y="24"/>
                      <a:pt x="10" y="27"/>
                      <a:pt x="12" y="29"/>
                    </a:cubicBezTo>
                    <a:cubicBezTo>
                      <a:pt x="16" y="32"/>
                      <a:pt x="20" y="34"/>
                      <a:pt x="24" y="34"/>
                    </a:cubicBezTo>
                    <a:cubicBezTo>
                      <a:pt x="29" y="34"/>
                      <a:pt x="33" y="32"/>
                      <a:pt x="36" y="29"/>
                    </a:cubicBezTo>
                    <a:cubicBezTo>
                      <a:pt x="42" y="22"/>
                      <a:pt x="42" y="12"/>
                      <a:pt x="36" y="5"/>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5" name="Freeform 26">
                <a:extLst>
                  <a:ext uri="{FF2B5EF4-FFF2-40B4-BE49-F238E27FC236}">
                    <a16:creationId xmlns:a16="http://schemas.microsoft.com/office/drawing/2014/main" xmlns="" id="{627DBC6A-2A34-D444-8E9C-F62E1790F4D0}"/>
                  </a:ext>
                </a:extLst>
              </p:cNvPr>
              <p:cNvSpPr>
                <a:spLocks noEditPoints="1"/>
              </p:cNvSpPr>
              <p:nvPr/>
            </p:nvSpPr>
            <p:spPr bwMode="auto">
              <a:xfrm>
                <a:off x="-4192588" y="2946400"/>
                <a:ext cx="234950" cy="452438"/>
              </a:xfrm>
              <a:custGeom>
                <a:avLst/>
                <a:gdLst>
                  <a:gd name="T0" fmla="*/ 22 w 44"/>
                  <a:gd name="T1" fmla="*/ 20 h 85"/>
                  <a:gd name="T2" fmla="*/ 14 w 44"/>
                  <a:gd name="T3" fmla="*/ 11 h 85"/>
                  <a:gd name="T4" fmla="*/ 22 w 44"/>
                  <a:gd name="T5" fmla="*/ 3 h 85"/>
                  <a:gd name="T6" fmla="*/ 31 w 44"/>
                  <a:gd name="T7" fmla="*/ 11 h 85"/>
                  <a:gd name="T8" fmla="*/ 22 w 44"/>
                  <a:gd name="T9" fmla="*/ 20 h 85"/>
                  <a:gd name="T10" fmla="*/ 44 w 44"/>
                  <a:gd name="T11" fmla="*/ 42 h 85"/>
                  <a:gd name="T12" fmla="*/ 28 w 44"/>
                  <a:gd name="T13" fmla="*/ 21 h 85"/>
                  <a:gd name="T14" fmla="*/ 33 w 44"/>
                  <a:gd name="T15" fmla="*/ 11 h 85"/>
                  <a:gd name="T16" fmla="*/ 22 w 44"/>
                  <a:gd name="T17" fmla="*/ 0 h 85"/>
                  <a:gd name="T18" fmla="*/ 11 w 44"/>
                  <a:gd name="T19" fmla="*/ 11 h 85"/>
                  <a:gd name="T20" fmla="*/ 17 w 44"/>
                  <a:gd name="T21" fmla="*/ 21 h 85"/>
                  <a:gd name="T22" fmla="*/ 0 w 44"/>
                  <a:gd name="T23" fmla="*/ 42 h 85"/>
                  <a:gd name="T24" fmla="*/ 0 w 44"/>
                  <a:gd name="T25" fmla="*/ 59 h 85"/>
                  <a:gd name="T26" fmla="*/ 1 w 44"/>
                  <a:gd name="T27" fmla="*/ 60 h 85"/>
                  <a:gd name="T28" fmla="*/ 9 w 44"/>
                  <a:gd name="T29" fmla="*/ 60 h 85"/>
                  <a:gd name="T30" fmla="*/ 9 w 44"/>
                  <a:gd name="T31" fmla="*/ 85 h 85"/>
                  <a:gd name="T32" fmla="*/ 12 w 44"/>
                  <a:gd name="T33" fmla="*/ 85 h 85"/>
                  <a:gd name="T34" fmla="*/ 12 w 44"/>
                  <a:gd name="T35" fmla="*/ 51 h 85"/>
                  <a:gd name="T36" fmla="*/ 9 w 44"/>
                  <a:gd name="T37" fmla="*/ 51 h 85"/>
                  <a:gd name="T38" fmla="*/ 9 w 44"/>
                  <a:gd name="T39" fmla="*/ 58 h 85"/>
                  <a:gd name="T40" fmla="*/ 3 w 44"/>
                  <a:gd name="T41" fmla="*/ 58 h 85"/>
                  <a:gd name="T42" fmla="*/ 3 w 44"/>
                  <a:gd name="T43" fmla="*/ 42 h 85"/>
                  <a:gd name="T44" fmla="*/ 22 w 44"/>
                  <a:gd name="T45" fmla="*/ 23 h 85"/>
                  <a:gd name="T46" fmla="*/ 42 w 44"/>
                  <a:gd name="T47" fmla="*/ 42 h 85"/>
                  <a:gd name="T48" fmla="*/ 42 w 44"/>
                  <a:gd name="T49" fmla="*/ 58 h 85"/>
                  <a:gd name="T50" fmla="*/ 35 w 44"/>
                  <a:gd name="T51" fmla="*/ 58 h 85"/>
                  <a:gd name="T52" fmla="*/ 35 w 44"/>
                  <a:gd name="T53" fmla="*/ 51 h 85"/>
                  <a:gd name="T54" fmla="*/ 33 w 44"/>
                  <a:gd name="T55" fmla="*/ 51 h 85"/>
                  <a:gd name="T56" fmla="*/ 33 w 44"/>
                  <a:gd name="T57" fmla="*/ 85 h 85"/>
                  <a:gd name="T58" fmla="*/ 35 w 44"/>
                  <a:gd name="T59" fmla="*/ 85 h 85"/>
                  <a:gd name="T60" fmla="*/ 35 w 44"/>
                  <a:gd name="T61" fmla="*/ 60 h 85"/>
                  <a:gd name="T62" fmla="*/ 43 w 44"/>
                  <a:gd name="T63" fmla="*/ 60 h 85"/>
                  <a:gd name="T64" fmla="*/ 44 w 44"/>
                  <a:gd name="T65" fmla="*/ 59 h 85"/>
                  <a:gd name="T66" fmla="*/ 44 w 44"/>
                  <a:gd name="T67" fmla="*/ 4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85">
                    <a:moveTo>
                      <a:pt x="22" y="20"/>
                    </a:moveTo>
                    <a:cubicBezTo>
                      <a:pt x="17" y="20"/>
                      <a:pt x="14" y="16"/>
                      <a:pt x="14" y="11"/>
                    </a:cubicBezTo>
                    <a:cubicBezTo>
                      <a:pt x="14" y="6"/>
                      <a:pt x="17" y="3"/>
                      <a:pt x="22" y="3"/>
                    </a:cubicBezTo>
                    <a:cubicBezTo>
                      <a:pt x="27" y="3"/>
                      <a:pt x="31" y="6"/>
                      <a:pt x="31" y="11"/>
                    </a:cubicBezTo>
                    <a:cubicBezTo>
                      <a:pt x="31" y="16"/>
                      <a:pt x="27" y="20"/>
                      <a:pt x="22" y="20"/>
                    </a:cubicBezTo>
                    <a:moveTo>
                      <a:pt x="44" y="42"/>
                    </a:moveTo>
                    <a:cubicBezTo>
                      <a:pt x="44" y="32"/>
                      <a:pt x="37" y="23"/>
                      <a:pt x="28" y="21"/>
                    </a:cubicBezTo>
                    <a:cubicBezTo>
                      <a:pt x="31" y="19"/>
                      <a:pt x="33" y="15"/>
                      <a:pt x="33" y="11"/>
                    </a:cubicBezTo>
                    <a:cubicBezTo>
                      <a:pt x="33" y="5"/>
                      <a:pt x="28" y="0"/>
                      <a:pt x="22" y="0"/>
                    </a:cubicBezTo>
                    <a:cubicBezTo>
                      <a:pt x="16" y="0"/>
                      <a:pt x="11" y="5"/>
                      <a:pt x="11" y="11"/>
                    </a:cubicBezTo>
                    <a:cubicBezTo>
                      <a:pt x="11" y="15"/>
                      <a:pt x="13" y="19"/>
                      <a:pt x="17" y="21"/>
                    </a:cubicBezTo>
                    <a:cubicBezTo>
                      <a:pt x="7" y="23"/>
                      <a:pt x="0" y="32"/>
                      <a:pt x="0" y="42"/>
                    </a:cubicBezTo>
                    <a:cubicBezTo>
                      <a:pt x="0" y="59"/>
                      <a:pt x="0" y="59"/>
                      <a:pt x="0" y="59"/>
                    </a:cubicBezTo>
                    <a:cubicBezTo>
                      <a:pt x="0" y="60"/>
                      <a:pt x="1" y="60"/>
                      <a:pt x="1" y="60"/>
                    </a:cubicBezTo>
                    <a:cubicBezTo>
                      <a:pt x="9" y="60"/>
                      <a:pt x="9" y="60"/>
                      <a:pt x="9" y="60"/>
                    </a:cubicBezTo>
                    <a:cubicBezTo>
                      <a:pt x="9" y="85"/>
                      <a:pt x="9" y="85"/>
                      <a:pt x="9" y="85"/>
                    </a:cubicBezTo>
                    <a:cubicBezTo>
                      <a:pt x="12" y="85"/>
                      <a:pt x="12" y="85"/>
                      <a:pt x="12" y="85"/>
                    </a:cubicBezTo>
                    <a:cubicBezTo>
                      <a:pt x="12" y="51"/>
                      <a:pt x="12" y="51"/>
                      <a:pt x="12" y="51"/>
                    </a:cubicBezTo>
                    <a:cubicBezTo>
                      <a:pt x="9" y="51"/>
                      <a:pt x="9" y="51"/>
                      <a:pt x="9" y="51"/>
                    </a:cubicBezTo>
                    <a:cubicBezTo>
                      <a:pt x="9" y="58"/>
                      <a:pt x="9" y="58"/>
                      <a:pt x="9" y="58"/>
                    </a:cubicBezTo>
                    <a:cubicBezTo>
                      <a:pt x="3" y="58"/>
                      <a:pt x="3" y="58"/>
                      <a:pt x="3" y="58"/>
                    </a:cubicBezTo>
                    <a:cubicBezTo>
                      <a:pt x="3" y="42"/>
                      <a:pt x="3" y="42"/>
                      <a:pt x="3" y="42"/>
                    </a:cubicBezTo>
                    <a:cubicBezTo>
                      <a:pt x="3" y="31"/>
                      <a:pt x="11" y="23"/>
                      <a:pt x="22" y="23"/>
                    </a:cubicBezTo>
                    <a:cubicBezTo>
                      <a:pt x="33" y="23"/>
                      <a:pt x="42" y="31"/>
                      <a:pt x="42" y="42"/>
                    </a:cubicBezTo>
                    <a:cubicBezTo>
                      <a:pt x="42" y="58"/>
                      <a:pt x="42" y="58"/>
                      <a:pt x="42" y="58"/>
                    </a:cubicBezTo>
                    <a:cubicBezTo>
                      <a:pt x="35" y="58"/>
                      <a:pt x="35" y="58"/>
                      <a:pt x="35" y="58"/>
                    </a:cubicBezTo>
                    <a:cubicBezTo>
                      <a:pt x="35" y="51"/>
                      <a:pt x="35" y="51"/>
                      <a:pt x="35" y="51"/>
                    </a:cubicBezTo>
                    <a:cubicBezTo>
                      <a:pt x="33" y="51"/>
                      <a:pt x="33" y="51"/>
                      <a:pt x="33" y="51"/>
                    </a:cubicBezTo>
                    <a:cubicBezTo>
                      <a:pt x="33" y="85"/>
                      <a:pt x="33" y="85"/>
                      <a:pt x="33" y="85"/>
                    </a:cubicBezTo>
                    <a:cubicBezTo>
                      <a:pt x="35" y="85"/>
                      <a:pt x="35" y="85"/>
                      <a:pt x="35" y="85"/>
                    </a:cubicBezTo>
                    <a:cubicBezTo>
                      <a:pt x="35" y="60"/>
                      <a:pt x="35" y="60"/>
                      <a:pt x="35" y="60"/>
                    </a:cubicBezTo>
                    <a:cubicBezTo>
                      <a:pt x="43" y="60"/>
                      <a:pt x="43" y="60"/>
                      <a:pt x="43" y="60"/>
                    </a:cubicBezTo>
                    <a:cubicBezTo>
                      <a:pt x="44" y="60"/>
                      <a:pt x="44" y="60"/>
                      <a:pt x="44" y="59"/>
                    </a:cubicBezTo>
                    <a:lnTo>
                      <a:pt x="44" y="42"/>
                    </a:lnTo>
                    <a:close/>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6" name="Freeform 27">
                <a:extLst>
                  <a:ext uri="{FF2B5EF4-FFF2-40B4-BE49-F238E27FC236}">
                    <a16:creationId xmlns:a16="http://schemas.microsoft.com/office/drawing/2014/main" xmlns="" id="{9178E735-9831-7D4D-B3F2-788B85434236}"/>
                  </a:ext>
                </a:extLst>
              </p:cNvPr>
              <p:cNvSpPr>
                <a:spLocks/>
              </p:cNvSpPr>
              <p:nvPr/>
            </p:nvSpPr>
            <p:spPr bwMode="auto">
              <a:xfrm>
                <a:off x="-3857625" y="3021013"/>
                <a:ext cx="26988" cy="26988"/>
              </a:xfrm>
              <a:custGeom>
                <a:avLst/>
                <a:gdLst>
                  <a:gd name="T0" fmla="*/ 0 w 5"/>
                  <a:gd name="T1" fmla="*/ 3 h 5"/>
                  <a:gd name="T2" fmla="*/ 2 w 5"/>
                  <a:gd name="T3" fmla="*/ 5 h 5"/>
                  <a:gd name="T4" fmla="*/ 5 w 5"/>
                  <a:gd name="T5" fmla="*/ 3 h 5"/>
                  <a:gd name="T6" fmla="*/ 2 w 5"/>
                  <a:gd name="T7" fmla="*/ 0 h 5"/>
                  <a:gd name="T8" fmla="*/ 0 w 5"/>
                  <a:gd name="T9" fmla="*/ 3 h 5"/>
                </a:gdLst>
                <a:ahLst/>
                <a:cxnLst>
                  <a:cxn ang="0">
                    <a:pos x="T0" y="T1"/>
                  </a:cxn>
                  <a:cxn ang="0">
                    <a:pos x="T2" y="T3"/>
                  </a:cxn>
                  <a:cxn ang="0">
                    <a:pos x="T4" y="T5"/>
                  </a:cxn>
                  <a:cxn ang="0">
                    <a:pos x="T6" y="T7"/>
                  </a:cxn>
                  <a:cxn ang="0">
                    <a:pos x="T8" y="T9"/>
                  </a:cxn>
                </a:cxnLst>
                <a:rect l="0" t="0" r="r" b="b"/>
                <a:pathLst>
                  <a:path w="5" h="5">
                    <a:moveTo>
                      <a:pt x="0" y="3"/>
                    </a:moveTo>
                    <a:cubicBezTo>
                      <a:pt x="0" y="4"/>
                      <a:pt x="1" y="5"/>
                      <a:pt x="2" y="5"/>
                    </a:cubicBezTo>
                    <a:cubicBezTo>
                      <a:pt x="4" y="5"/>
                      <a:pt x="5" y="4"/>
                      <a:pt x="5" y="3"/>
                    </a:cubicBezTo>
                    <a:cubicBezTo>
                      <a:pt x="5" y="1"/>
                      <a:pt x="3" y="0"/>
                      <a:pt x="2" y="0"/>
                    </a:cubicBezTo>
                    <a:cubicBezTo>
                      <a:pt x="1" y="1"/>
                      <a:pt x="0" y="2"/>
                      <a:pt x="0" y="3"/>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7" name="Freeform 28">
                <a:extLst>
                  <a:ext uri="{FF2B5EF4-FFF2-40B4-BE49-F238E27FC236}">
                    <a16:creationId xmlns:a16="http://schemas.microsoft.com/office/drawing/2014/main" xmlns="" id="{E9E34EDE-AA0B-5C45-8A19-47B76D4D35D6}"/>
                  </a:ext>
                </a:extLst>
              </p:cNvPr>
              <p:cNvSpPr>
                <a:spLocks/>
              </p:cNvSpPr>
              <p:nvPr/>
            </p:nvSpPr>
            <p:spPr bwMode="auto">
              <a:xfrm>
                <a:off x="-3898900" y="3021013"/>
                <a:ext cx="25400" cy="26988"/>
              </a:xfrm>
              <a:custGeom>
                <a:avLst/>
                <a:gdLst>
                  <a:gd name="T0" fmla="*/ 0 w 5"/>
                  <a:gd name="T1" fmla="*/ 3 h 5"/>
                  <a:gd name="T2" fmla="*/ 3 w 5"/>
                  <a:gd name="T3" fmla="*/ 5 h 5"/>
                  <a:gd name="T4" fmla="*/ 5 w 5"/>
                  <a:gd name="T5" fmla="*/ 3 h 5"/>
                  <a:gd name="T6" fmla="*/ 3 w 5"/>
                  <a:gd name="T7" fmla="*/ 0 h 5"/>
                  <a:gd name="T8" fmla="*/ 0 w 5"/>
                  <a:gd name="T9" fmla="*/ 3 h 5"/>
                </a:gdLst>
                <a:ahLst/>
                <a:cxnLst>
                  <a:cxn ang="0">
                    <a:pos x="T0" y="T1"/>
                  </a:cxn>
                  <a:cxn ang="0">
                    <a:pos x="T2" y="T3"/>
                  </a:cxn>
                  <a:cxn ang="0">
                    <a:pos x="T4" y="T5"/>
                  </a:cxn>
                  <a:cxn ang="0">
                    <a:pos x="T6" y="T7"/>
                  </a:cxn>
                  <a:cxn ang="0">
                    <a:pos x="T8" y="T9"/>
                  </a:cxn>
                </a:cxnLst>
                <a:rect l="0" t="0" r="r" b="b"/>
                <a:pathLst>
                  <a:path w="5" h="5">
                    <a:moveTo>
                      <a:pt x="0" y="3"/>
                    </a:moveTo>
                    <a:cubicBezTo>
                      <a:pt x="1" y="4"/>
                      <a:pt x="2" y="5"/>
                      <a:pt x="3" y="5"/>
                    </a:cubicBezTo>
                    <a:cubicBezTo>
                      <a:pt x="4" y="5"/>
                      <a:pt x="5" y="4"/>
                      <a:pt x="5" y="3"/>
                    </a:cubicBezTo>
                    <a:cubicBezTo>
                      <a:pt x="5" y="1"/>
                      <a:pt x="4" y="0"/>
                      <a:pt x="3" y="0"/>
                    </a:cubicBezTo>
                    <a:cubicBezTo>
                      <a:pt x="1" y="1"/>
                      <a:pt x="0" y="2"/>
                      <a:pt x="0" y="3"/>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8" name="Freeform 29">
                <a:extLst>
                  <a:ext uri="{FF2B5EF4-FFF2-40B4-BE49-F238E27FC236}">
                    <a16:creationId xmlns:a16="http://schemas.microsoft.com/office/drawing/2014/main" xmlns="" id="{4D5403FD-1BC2-1B4C-BA42-6F8F8EC9CD28}"/>
                  </a:ext>
                </a:extLst>
              </p:cNvPr>
              <p:cNvSpPr>
                <a:spLocks/>
              </p:cNvSpPr>
              <p:nvPr/>
            </p:nvSpPr>
            <p:spPr bwMode="auto">
              <a:xfrm>
                <a:off x="-3937000" y="3021013"/>
                <a:ext cx="20638" cy="26988"/>
              </a:xfrm>
              <a:custGeom>
                <a:avLst/>
                <a:gdLst>
                  <a:gd name="T0" fmla="*/ 0 w 4"/>
                  <a:gd name="T1" fmla="*/ 3 h 5"/>
                  <a:gd name="T2" fmla="*/ 2 w 4"/>
                  <a:gd name="T3" fmla="*/ 5 h 5"/>
                  <a:gd name="T4" fmla="*/ 4 w 4"/>
                  <a:gd name="T5" fmla="*/ 3 h 5"/>
                  <a:gd name="T6" fmla="*/ 2 w 4"/>
                  <a:gd name="T7" fmla="*/ 0 h 5"/>
                  <a:gd name="T8" fmla="*/ 0 w 4"/>
                  <a:gd name="T9" fmla="*/ 3 h 5"/>
                </a:gdLst>
                <a:ahLst/>
                <a:cxnLst>
                  <a:cxn ang="0">
                    <a:pos x="T0" y="T1"/>
                  </a:cxn>
                  <a:cxn ang="0">
                    <a:pos x="T2" y="T3"/>
                  </a:cxn>
                  <a:cxn ang="0">
                    <a:pos x="T4" y="T5"/>
                  </a:cxn>
                  <a:cxn ang="0">
                    <a:pos x="T6" y="T7"/>
                  </a:cxn>
                  <a:cxn ang="0">
                    <a:pos x="T8" y="T9"/>
                  </a:cxn>
                </a:cxnLst>
                <a:rect l="0" t="0" r="r" b="b"/>
                <a:pathLst>
                  <a:path w="4" h="5">
                    <a:moveTo>
                      <a:pt x="0" y="3"/>
                    </a:moveTo>
                    <a:cubicBezTo>
                      <a:pt x="0" y="4"/>
                      <a:pt x="1" y="5"/>
                      <a:pt x="2" y="5"/>
                    </a:cubicBezTo>
                    <a:cubicBezTo>
                      <a:pt x="3" y="5"/>
                      <a:pt x="4" y="4"/>
                      <a:pt x="4" y="3"/>
                    </a:cubicBezTo>
                    <a:cubicBezTo>
                      <a:pt x="4" y="1"/>
                      <a:pt x="3" y="0"/>
                      <a:pt x="2" y="0"/>
                    </a:cubicBezTo>
                    <a:cubicBezTo>
                      <a:pt x="1" y="1"/>
                      <a:pt x="0" y="2"/>
                      <a:pt x="0" y="3"/>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9" name="Freeform 30">
                <a:extLst>
                  <a:ext uri="{FF2B5EF4-FFF2-40B4-BE49-F238E27FC236}">
                    <a16:creationId xmlns:a16="http://schemas.microsoft.com/office/drawing/2014/main" xmlns="" id="{8F59422D-EAB0-664A-944D-2A39ECB4BFFC}"/>
                  </a:ext>
                </a:extLst>
              </p:cNvPr>
              <p:cNvSpPr>
                <a:spLocks/>
              </p:cNvSpPr>
              <p:nvPr/>
            </p:nvSpPr>
            <p:spPr bwMode="auto">
              <a:xfrm>
                <a:off x="-4070350" y="3105150"/>
                <a:ext cx="53975" cy="58738"/>
              </a:xfrm>
              <a:custGeom>
                <a:avLst/>
                <a:gdLst>
                  <a:gd name="T0" fmla="*/ 34 w 34"/>
                  <a:gd name="T1" fmla="*/ 14 h 37"/>
                  <a:gd name="T2" fmla="*/ 20 w 34"/>
                  <a:gd name="T3" fmla="*/ 14 h 37"/>
                  <a:gd name="T4" fmla="*/ 20 w 34"/>
                  <a:gd name="T5" fmla="*/ 0 h 37"/>
                  <a:gd name="T6" fmla="*/ 14 w 34"/>
                  <a:gd name="T7" fmla="*/ 0 h 37"/>
                  <a:gd name="T8" fmla="*/ 14 w 34"/>
                  <a:gd name="T9" fmla="*/ 14 h 37"/>
                  <a:gd name="T10" fmla="*/ 0 w 34"/>
                  <a:gd name="T11" fmla="*/ 14 h 37"/>
                  <a:gd name="T12" fmla="*/ 0 w 34"/>
                  <a:gd name="T13" fmla="*/ 24 h 37"/>
                  <a:gd name="T14" fmla="*/ 14 w 34"/>
                  <a:gd name="T15" fmla="*/ 24 h 37"/>
                  <a:gd name="T16" fmla="*/ 14 w 34"/>
                  <a:gd name="T17" fmla="*/ 37 h 37"/>
                  <a:gd name="T18" fmla="*/ 20 w 34"/>
                  <a:gd name="T19" fmla="*/ 37 h 37"/>
                  <a:gd name="T20" fmla="*/ 20 w 34"/>
                  <a:gd name="T21" fmla="*/ 24 h 37"/>
                  <a:gd name="T22" fmla="*/ 34 w 34"/>
                  <a:gd name="T23" fmla="*/ 24 h 37"/>
                  <a:gd name="T24" fmla="*/ 34 w 34"/>
                  <a:gd name="T25"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7">
                    <a:moveTo>
                      <a:pt x="34" y="14"/>
                    </a:moveTo>
                    <a:lnTo>
                      <a:pt x="20" y="14"/>
                    </a:lnTo>
                    <a:lnTo>
                      <a:pt x="20" y="0"/>
                    </a:lnTo>
                    <a:lnTo>
                      <a:pt x="14" y="0"/>
                    </a:lnTo>
                    <a:lnTo>
                      <a:pt x="14" y="14"/>
                    </a:lnTo>
                    <a:lnTo>
                      <a:pt x="0" y="14"/>
                    </a:lnTo>
                    <a:lnTo>
                      <a:pt x="0" y="24"/>
                    </a:lnTo>
                    <a:lnTo>
                      <a:pt x="14" y="24"/>
                    </a:lnTo>
                    <a:lnTo>
                      <a:pt x="14" y="37"/>
                    </a:lnTo>
                    <a:lnTo>
                      <a:pt x="20" y="37"/>
                    </a:lnTo>
                    <a:lnTo>
                      <a:pt x="20" y="24"/>
                    </a:lnTo>
                    <a:lnTo>
                      <a:pt x="34" y="24"/>
                    </a:lnTo>
                    <a:lnTo>
                      <a:pt x="34" y="14"/>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50" name="Group 49">
              <a:extLst>
                <a:ext uri="{FF2B5EF4-FFF2-40B4-BE49-F238E27FC236}">
                  <a16:creationId xmlns:a16="http://schemas.microsoft.com/office/drawing/2014/main" xmlns="" id="{0774AB76-4AE4-6F41-8A71-BE1C06696D9A}"/>
                </a:ext>
              </a:extLst>
            </p:cNvPr>
            <p:cNvGrpSpPr/>
            <p:nvPr/>
          </p:nvGrpSpPr>
          <p:grpSpPr>
            <a:xfrm>
              <a:off x="3515679" y="4757490"/>
              <a:ext cx="488096" cy="488096"/>
              <a:chOff x="-4314825" y="5334000"/>
              <a:chExt cx="766763" cy="766763"/>
            </a:xfrm>
          </p:grpSpPr>
          <p:sp>
            <p:nvSpPr>
              <p:cNvPr id="51" name="Oval 106">
                <a:extLst>
                  <a:ext uri="{FF2B5EF4-FFF2-40B4-BE49-F238E27FC236}">
                    <a16:creationId xmlns:a16="http://schemas.microsoft.com/office/drawing/2014/main" xmlns="" id="{6586F978-F134-B543-9102-6898C1D86320}"/>
                  </a:ext>
                </a:extLst>
              </p:cNvPr>
              <p:cNvSpPr>
                <a:spLocks noChangeArrowheads="1"/>
              </p:cNvSpPr>
              <p:nvPr/>
            </p:nvSpPr>
            <p:spPr bwMode="auto">
              <a:xfrm>
                <a:off x="-4314825" y="5334000"/>
                <a:ext cx="766763" cy="7667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3" name="Freeform 107">
                <a:extLst>
                  <a:ext uri="{FF2B5EF4-FFF2-40B4-BE49-F238E27FC236}">
                    <a16:creationId xmlns:a16="http://schemas.microsoft.com/office/drawing/2014/main" xmlns="" id="{BB1B35A8-90FC-2240-BFC2-182B8731580E}"/>
                  </a:ext>
                </a:extLst>
              </p:cNvPr>
              <p:cNvSpPr>
                <a:spLocks noEditPoints="1"/>
              </p:cNvSpPr>
              <p:nvPr/>
            </p:nvSpPr>
            <p:spPr bwMode="auto">
              <a:xfrm>
                <a:off x="-4102100" y="5483225"/>
                <a:ext cx="346075" cy="461963"/>
              </a:xfrm>
              <a:custGeom>
                <a:avLst/>
                <a:gdLst>
                  <a:gd name="T0" fmla="*/ 62 w 65"/>
                  <a:gd name="T1" fmla="*/ 16 h 87"/>
                  <a:gd name="T2" fmla="*/ 57 w 65"/>
                  <a:gd name="T3" fmla="*/ 16 h 87"/>
                  <a:gd name="T4" fmla="*/ 8 w 65"/>
                  <a:gd name="T5" fmla="*/ 16 h 87"/>
                  <a:gd name="T6" fmla="*/ 3 w 65"/>
                  <a:gd name="T7" fmla="*/ 16 h 87"/>
                  <a:gd name="T8" fmla="*/ 3 w 65"/>
                  <a:gd name="T9" fmla="*/ 8 h 87"/>
                  <a:gd name="T10" fmla="*/ 62 w 65"/>
                  <a:gd name="T11" fmla="*/ 8 h 87"/>
                  <a:gd name="T12" fmla="*/ 62 w 65"/>
                  <a:gd name="T13" fmla="*/ 16 h 87"/>
                  <a:gd name="T14" fmla="*/ 57 w 65"/>
                  <a:gd name="T15" fmla="*/ 84 h 87"/>
                  <a:gd name="T16" fmla="*/ 8 w 65"/>
                  <a:gd name="T17" fmla="*/ 84 h 87"/>
                  <a:gd name="T18" fmla="*/ 8 w 65"/>
                  <a:gd name="T19" fmla="*/ 19 h 87"/>
                  <a:gd name="T20" fmla="*/ 57 w 65"/>
                  <a:gd name="T21" fmla="*/ 19 h 87"/>
                  <a:gd name="T22" fmla="*/ 57 w 65"/>
                  <a:gd name="T23" fmla="*/ 84 h 87"/>
                  <a:gd name="T24" fmla="*/ 11 w 65"/>
                  <a:gd name="T25" fmla="*/ 2 h 87"/>
                  <a:gd name="T26" fmla="*/ 54 w 65"/>
                  <a:gd name="T27" fmla="*/ 2 h 87"/>
                  <a:gd name="T28" fmla="*/ 54 w 65"/>
                  <a:gd name="T29" fmla="*/ 5 h 87"/>
                  <a:gd name="T30" fmla="*/ 11 w 65"/>
                  <a:gd name="T31" fmla="*/ 5 h 87"/>
                  <a:gd name="T32" fmla="*/ 11 w 65"/>
                  <a:gd name="T33" fmla="*/ 2 h 87"/>
                  <a:gd name="T34" fmla="*/ 62 w 65"/>
                  <a:gd name="T35" fmla="*/ 5 h 87"/>
                  <a:gd name="T36" fmla="*/ 57 w 65"/>
                  <a:gd name="T37" fmla="*/ 5 h 87"/>
                  <a:gd name="T38" fmla="*/ 57 w 65"/>
                  <a:gd name="T39" fmla="*/ 1 h 87"/>
                  <a:gd name="T40" fmla="*/ 55 w 65"/>
                  <a:gd name="T41" fmla="*/ 0 h 87"/>
                  <a:gd name="T42" fmla="*/ 9 w 65"/>
                  <a:gd name="T43" fmla="*/ 0 h 87"/>
                  <a:gd name="T44" fmla="*/ 8 w 65"/>
                  <a:gd name="T45" fmla="*/ 1 h 87"/>
                  <a:gd name="T46" fmla="*/ 8 w 65"/>
                  <a:gd name="T47" fmla="*/ 5 h 87"/>
                  <a:gd name="T48" fmla="*/ 2 w 65"/>
                  <a:gd name="T49" fmla="*/ 5 h 87"/>
                  <a:gd name="T50" fmla="*/ 0 w 65"/>
                  <a:gd name="T51" fmla="*/ 8 h 87"/>
                  <a:gd name="T52" fmla="*/ 0 w 65"/>
                  <a:gd name="T53" fmla="*/ 16 h 87"/>
                  <a:gd name="T54" fmla="*/ 2 w 65"/>
                  <a:gd name="T55" fmla="*/ 19 h 87"/>
                  <a:gd name="T56" fmla="*/ 5 w 65"/>
                  <a:gd name="T57" fmla="*/ 19 h 87"/>
                  <a:gd name="T58" fmla="*/ 5 w 65"/>
                  <a:gd name="T59" fmla="*/ 84 h 87"/>
                  <a:gd name="T60" fmla="*/ 8 w 65"/>
                  <a:gd name="T61" fmla="*/ 87 h 87"/>
                  <a:gd name="T62" fmla="*/ 57 w 65"/>
                  <a:gd name="T63" fmla="*/ 87 h 87"/>
                  <a:gd name="T64" fmla="*/ 60 w 65"/>
                  <a:gd name="T65" fmla="*/ 84 h 87"/>
                  <a:gd name="T66" fmla="*/ 60 w 65"/>
                  <a:gd name="T67" fmla="*/ 19 h 87"/>
                  <a:gd name="T68" fmla="*/ 62 w 65"/>
                  <a:gd name="T69" fmla="*/ 19 h 87"/>
                  <a:gd name="T70" fmla="*/ 65 w 65"/>
                  <a:gd name="T71" fmla="*/ 16 h 87"/>
                  <a:gd name="T72" fmla="*/ 65 w 65"/>
                  <a:gd name="T73" fmla="*/ 8 h 87"/>
                  <a:gd name="T74" fmla="*/ 62 w 65"/>
                  <a:gd name="T75" fmla="*/ 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 h="87">
                    <a:moveTo>
                      <a:pt x="62" y="16"/>
                    </a:moveTo>
                    <a:cubicBezTo>
                      <a:pt x="57" y="16"/>
                      <a:pt x="57" y="16"/>
                      <a:pt x="57" y="16"/>
                    </a:cubicBezTo>
                    <a:cubicBezTo>
                      <a:pt x="8" y="16"/>
                      <a:pt x="8" y="16"/>
                      <a:pt x="8" y="16"/>
                    </a:cubicBezTo>
                    <a:cubicBezTo>
                      <a:pt x="3" y="16"/>
                      <a:pt x="3" y="16"/>
                      <a:pt x="3" y="16"/>
                    </a:cubicBezTo>
                    <a:cubicBezTo>
                      <a:pt x="3" y="8"/>
                      <a:pt x="3" y="8"/>
                      <a:pt x="3" y="8"/>
                    </a:cubicBezTo>
                    <a:cubicBezTo>
                      <a:pt x="62" y="8"/>
                      <a:pt x="62" y="8"/>
                      <a:pt x="62" y="8"/>
                    </a:cubicBezTo>
                    <a:lnTo>
                      <a:pt x="62" y="16"/>
                    </a:lnTo>
                    <a:close/>
                    <a:moveTo>
                      <a:pt x="57" y="84"/>
                    </a:moveTo>
                    <a:cubicBezTo>
                      <a:pt x="8" y="84"/>
                      <a:pt x="8" y="84"/>
                      <a:pt x="8" y="84"/>
                    </a:cubicBezTo>
                    <a:cubicBezTo>
                      <a:pt x="8" y="19"/>
                      <a:pt x="8" y="19"/>
                      <a:pt x="8" y="19"/>
                    </a:cubicBezTo>
                    <a:cubicBezTo>
                      <a:pt x="57" y="19"/>
                      <a:pt x="57" y="19"/>
                      <a:pt x="57" y="19"/>
                    </a:cubicBezTo>
                    <a:lnTo>
                      <a:pt x="57" y="84"/>
                    </a:lnTo>
                    <a:close/>
                    <a:moveTo>
                      <a:pt x="11" y="2"/>
                    </a:moveTo>
                    <a:cubicBezTo>
                      <a:pt x="54" y="2"/>
                      <a:pt x="54" y="2"/>
                      <a:pt x="54" y="2"/>
                    </a:cubicBezTo>
                    <a:cubicBezTo>
                      <a:pt x="54" y="5"/>
                      <a:pt x="54" y="5"/>
                      <a:pt x="54" y="5"/>
                    </a:cubicBezTo>
                    <a:cubicBezTo>
                      <a:pt x="11" y="5"/>
                      <a:pt x="11" y="5"/>
                      <a:pt x="11" y="5"/>
                    </a:cubicBezTo>
                    <a:lnTo>
                      <a:pt x="11" y="2"/>
                    </a:lnTo>
                    <a:close/>
                    <a:moveTo>
                      <a:pt x="62" y="5"/>
                    </a:moveTo>
                    <a:cubicBezTo>
                      <a:pt x="57" y="5"/>
                      <a:pt x="57" y="5"/>
                      <a:pt x="57" y="5"/>
                    </a:cubicBezTo>
                    <a:cubicBezTo>
                      <a:pt x="57" y="1"/>
                      <a:pt x="57" y="1"/>
                      <a:pt x="57" y="1"/>
                    </a:cubicBezTo>
                    <a:cubicBezTo>
                      <a:pt x="57" y="0"/>
                      <a:pt x="56" y="0"/>
                      <a:pt x="55" y="0"/>
                    </a:cubicBezTo>
                    <a:cubicBezTo>
                      <a:pt x="9" y="0"/>
                      <a:pt x="9" y="0"/>
                      <a:pt x="9" y="0"/>
                    </a:cubicBezTo>
                    <a:cubicBezTo>
                      <a:pt x="8" y="0"/>
                      <a:pt x="8" y="0"/>
                      <a:pt x="8" y="1"/>
                    </a:cubicBezTo>
                    <a:cubicBezTo>
                      <a:pt x="8" y="5"/>
                      <a:pt x="8" y="5"/>
                      <a:pt x="8" y="5"/>
                    </a:cubicBezTo>
                    <a:cubicBezTo>
                      <a:pt x="2" y="5"/>
                      <a:pt x="2" y="5"/>
                      <a:pt x="2" y="5"/>
                    </a:cubicBezTo>
                    <a:cubicBezTo>
                      <a:pt x="1" y="5"/>
                      <a:pt x="0" y="6"/>
                      <a:pt x="0" y="8"/>
                    </a:cubicBezTo>
                    <a:cubicBezTo>
                      <a:pt x="0" y="16"/>
                      <a:pt x="0" y="16"/>
                      <a:pt x="0" y="16"/>
                    </a:cubicBezTo>
                    <a:cubicBezTo>
                      <a:pt x="0" y="18"/>
                      <a:pt x="1" y="19"/>
                      <a:pt x="2" y="19"/>
                    </a:cubicBezTo>
                    <a:cubicBezTo>
                      <a:pt x="5" y="19"/>
                      <a:pt x="5" y="19"/>
                      <a:pt x="5" y="19"/>
                    </a:cubicBezTo>
                    <a:cubicBezTo>
                      <a:pt x="5" y="84"/>
                      <a:pt x="5" y="84"/>
                      <a:pt x="5" y="84"/>
                    </a:cubicBezTo>
                    <a:cubicBezTo>
                      <a:pt x="5" y="85"/>
                      <a:pt x="6" y="87"/>
                      <a:pt x="8" y="87"/>
                    </a:cubicBezTo>
                    <a:cubicBezTo>
                      <a:pt x="57" y="87"/>
                      <a:pt x="57" y="87"/>
                      <a:pt x="57" y="87"/>
                    </a:cubicBezTo>
                    <a:cubicBezTo>
                      <a:pt x="58" y="87"/>
                      <a:pt x="60" y="85"/>
                      <a:pt x="60" y="84"/>
                    </a:cubicBezTo>
                    <a:cubicBezTo>
                      <a:pt x="60" y="19"/>
                      <a:pt x="60" y="19"/>
                      <a:pt x="60" y="19"/>
                    </a:cubicBezTo>
                    <a:cubicBezTo>
                      <a:pt x="62" y="19"/>
                      <a:pt x="62" y="19"/>
                      <a:pt x="62" y="19"/>
                    </a:cubicBezTo>
                    <a:cubicBezTo>
                      <a:pt x="64" y="19"/>
                      <a:pt x="65" y="18"/>
                      <a:pt x="65" y="16"/>
                    </a:cubicBezTo>
                    <a:cubicBezTo>
                      <a:pt x="65" y="8"/>
                      <a:pt x="65" y="8"/>
                      <a:pt x="65" y="8"/>
                    </a:cubicBezTo>
                    <a:cubicBezTo>
                      <a:pt x="65" y="6"/>
                      <a:pt x="64" y="5"/>
                      <a:pt x="62" y="5"/>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4" name="Freeform 108">
                <a:extLst>
                  <a:ext uri="{FF2B5EF4-FFF2-40B4-BE49-F238E27FC236}">
                    <a16:creationId xmlns:a16="http://schemas.microsoft.com/office/drawing/2014/main" xmlns="" id="{9683D8CF-DE8B-C644-A07C-7FF94722AE95}"/>
                  </a:ext>
                </a:extLst>
              </p:cNvPr>
              <p:cNvSpPr>
                <a:spLocks noEditPoints="1"/>
              </p:cNvSpPr>
              <p:nvPr/>
            </p:nvSpPr>
            <p:spPr bwMode="auto">
              <a:xfrm>
                <a:off x="-4021138" y="5668963"/>
                <a:ext cx="180975" cy="176213"/>
              </a:xfrm>
              <a:custGeom>
                <a:avLst/>
                <a:gdLst>
                  <a:gd name="T0" fmla="*/ 29 w 34"/>
                  <a:gd name="T1" fmla="*/ 28 h 33"/>
                  <a:gd name="T2" fmla="*/ 29 w 34"/>
                  <a:gd name="T3" fmla="*/ 28 h 33"/>
                  <a:gd name="T4" fmla="*/ 25 w 34"/>
                  <a:gd name="T5" fmla="*/ 30 h 33"/>
                  <a:gd name="T6" fmla="*/ 21 w 34"/>
                  <a:gd name="T7" fmla="*/ 28 h 33"/>
                  <a:gd name="T8" fmla="*/ 14 w 34"/>
                  <a:gd name="T9" fmla="*/ 21 h 33"/>
                  <a:gd name="T10" fmla="*/ 22 w 34"/>
                  <a:gd name="T11" fmla="*/ 13 h 33"/>
                  <a:gd name="T12" fmla="*/ 29 w 34"/>
                  <a:gd name="T13" fmla="*/ 20 h 33"/>
                  <a:gd name="T14" fmla="*/ 29 w 34"/>
                  <a:gd name="T15" fmla="*/ 28 h 33"/>
                  <a:gd name="T16" fmla="*/ 5 w 34"/>
                  <a:gd name="T17" fmla="*/ 12 h 33"/>
                  <a:gd name="T18" fmla="*/ 5 w 34"/>
                  <a:gd name="T19" fmla="*/ 5 h 33"/>
                  <a:gd name="T20" fmla="*/ 6 w 34"/>
                  <a:gd name="T21" fmla="*/ 4 h 33"/>
                  <a:gd name="T22" fmla="*/ 9 w 34"/>
                  <a:gd name="T23" fmla="*/ 3 h 33"/>
                  <a:gd name="T24" fmla="*/ 13 w 34"/>
                  <a:gd name="T25" fmla="*/ 4 h 33"/>
                  <a:gd name="T26" fmla="*/ 20 w 34"/>
                  <a:gd name="T27" fmla="*/ 11 h 33"/>
                  <a:gd name="T28" fmla="*/ 12 w 34"/>
                  <a:gd name="T29" fmla="*/ 19 h 33"/>
                  <a:gd name="T30" fmla="*/ 5 w 34"/>
                  <a:gd name="T31" fmla="*/ 12 h 33"/>
                  <a:gd name="T32" fmla="*/ 31 w 34"/>
                  <a:gd name="T33" fmla="*/ 18 h 33"/>
                  <a:gd name="T34" fmla="*/ 15 w 34"/>
                  <a:gd name="T35" fmla="*/ 2 h 33"/>
                  <a:gd name="T36" fmla="*/ 9 w 34"/>
                  <a:gd name="T37" fmla="*/ 0 h 33"/>
                  <a:gd name="T38" fmla="*/ 4 w 34"/>
                  <a:gd name="T39" fmla="*/ 2 h 33"/>
                  <a:gd name="T40" fmla="*/ 4 w 34"/>
                  <a:gd name="T41" fmla="*/ 3 h 33"/>
                  <a:gd name="T42" fmla="*/ 4 w 34"/>
                  <a:gd name="T43" fmla="*/ 14 h 33"/>
                  <a:gd name="T44" fmla="*/ 20 w 34"/>
                  <a:gd name="T45" fmla="*/ 30 h 33"/>
                  <a:gd name="T46" fmla="*/ 25 w 34"/>
                  <a:gd name="T47" fmla="*/ 33 h 33"/>
                  <a:gd name="T48" fmla="*/ 31 w 34"/>
                  <a:gd name="T49" fmla="*/ 30 h 33"/>
                  <a:gd name="T50" fmla="*/ 31 w 34"/>
                  <a:gd name="T51" fmla="*/ 30 h 33"/>
                  <a:gd name="T52" fmla="*/ 31 w 34"/>
                  <a:gd name="T53" fmla="*/ 1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33">
                    <a:moveTo>
                      <a:pt x="29" y="28"/>
                    </a:moveTo>
                    <a:cubicBezTo>
                      <a:pt x="29" y="28"/>
                      <a:pt x="29" y="28"/>
                      <a:pt x="29" y="28"/>
                    </a:cubicBezTo>
                    <a:cubicBezTo>
                      <a:pt x="28" y="29"/>
                      <a:pt x="27" y="30"/>
                      <a:pt x="25" y="30"/>
                    </a:cubicBezTo>
                    <a:cubicBezTo>
                      <a:pt x="24" y="30"/>
                      <a:pt x="23" y="29"/>
                      <a:pt x="21" y="28"/>
                    </a:cubicBezTo>
                    <a:cubicBezTo>
                      <a:pt x="14" y="21"/>
                      <a:pt x="14" y="21"/>
                      <a:pt x="14" y="21"/>
                    </a:cubicBezTo>
                    <a:cubicBezTo>
                      <a:pt x="22" y="13"/>
                      <a:pt x="22" y="13"/>
                      <a:pt x="22" y="13"/>
                    </a:cubicBezTo>
                    <a:cubicBezTo>
                      <a:pt x="29" y="20"/>
                      <a:pt x="29" y="20"/>
                      <a:pt x="29" y="20"/>
                    </a:cubicBezTo>
                    <a:cubicBezTo>
                      <a:pt x="31" y="22"/>
                      <a:pt x="31" y="26"/>
                      <a:pt x="29" y="28"/>
                    </a:cubicBezTo>
                    <a:moveTo>
                      <a:pt x="5" y="12"/>
                    </a:moveTo>
                    <a:cubicBezTo>
                      <a:pt x="3" y="10"/>
                      <a:pt x="3" y="7"/>
                      <a:pt x="5" y="5"/>
                    </a:cubicBezTo>
                    <a:cubicBezTo>
                      <a:pt x="6" y="4"/>
                      <a:pt x="6" y="4"/>
                      <a:pt x="6" y="4"/>
                    </a:cubicBezTo>
                    <a:cubicBezTo>
                      <a:pt x="7" y="3"/>
                      <a:pt x="8" y="3"/>
                      <a:pt x="9" y="3"/>
                    </a:cubicBezTo>
                    <a:cubicBezTo>
                      <a:pt x="11" y="3"/>
                      <a:pt x="12" y="3"/>
                      <a:pt x="13" y="4"/>
                    </a:cubicBezTo>
                    <a:cubicBezTo>
                      <a:pt x="20" y="11"/>
                      <a:pt x="20" y="11"/>
                      <a:pt x="20" y="11"/>
                    </a:cubicBezTo>
                    <a:cubicBezTo>
                      <a:pt x="12" y="19"/>
                      <a:pt x="12" y="19"/>
                      <a:pt x="12" y="19"/>
                    </a:cubicBezTo>
                    <a:lnTo>
                      <a:pt x="5" y="12"/>
                    </a:lnTo>
                    <a:close/>
                    <a:moveTo>
                      <a:pt x="31" y="18"/>
                    </a:moveTo>
                    <a:cubicBezTo>
                      <a:pt x="15" y="2"/>
                      <a:pt x="15" y="2"/>
                      <a:pt x="15" y="2"/>
                    </a:cubicBezTo>
                    <a:cubicBezTo>
                      <a:pt x="14" y="1"/>
                      <a:pt x="12" y="0"/>
                      <a:pt x="9" y="0"/>
                    </a:cubicBezTo>
                    <a:cubicBezTo>
                      <a:pt x="7" y="0"/>
                      <a:pt x="5" y="1"/>
                      <a:pt x="4" y="2"/>
                    </a:cubicBezTo>
                    <a:cubicBezTo>
                      <a:pt x="4" y="3"/>
                      <a:pt x="4" y="3"/>
                      <a:pt x="4" y="3"/>
                    </a:cubicBezTo>
                    <a:cubicBezTo>
                      <a:pt x="0" y="6"/>
                      <a:pt x="0" y="11"/>
                      <a:pt x="4" y="14"/>
                    </a:cubicBezTo>
                    <a:cubicBezTo>
                      <a:pt x="20" y="30"/>
                      <a:pt x="20" y="30"/>
                      <a:pt x="20" y="30"/>
                    </a:cubicBezTo>
                    <a:cubicBezTo>
                      <a:pt x="21" y="32"/>
                      <a:pt x="23" y="33"/>
                      <a:pt x="25" y="33"/>
                    </a:cubicBezTo>
                    <a:cubicBezTo>
                      <a:pt x="27" y="33"/>
                      <a:pt x="30" y="32"/>
                      <a:pt x="31" y="30"/>
                    </a:cubicBezTo>
                    <a:cubicBezTo>
                      <a:pt x="31" y="30"/>
                      <a:pt x="31" y="30"/>
                      <a:pt x="31" y="30"/>
                    </a:cubicBezTo>
                    <a:cubicBezTo>
                      <a:pt x="34" y="27"/>
                      <a:pt x="34" y="22"/>
                      <a:pt x="31" y="18"/>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55" name="Group 54">
              <a:extLst>
                <a:ext uri="{FF2B5EF4-FFF2-40B4-BE49-F238E27FC236}">
                  <a16:creationId xmlns:a16="http://schemas.microsoft.com/office/drawing/2014/main" xmlns="" id="{3047B178-8325-7448-B04E-F311673A6359}"/>
                </a:ext>
              </a:extLst>
            </p:cNvPr>
            <p:cNvGrpSpPr/>
            <p:nvPr/>
          </p:nvGrpSpPr>
          <p:grpSpPr>
            <a:xfrm>
              <a:off x="3539721" y="2894326"/>
              <a:ext cx="488096" cy="488096"/>
              <a:chOff x="-4524376" y="2125663"/>
              <a:chExt cx="766763" cy="766762"/>
            </a:xfrm>
          </p:grpSpPr>
          <p:sp>
            <p:nvSpPr>
              <p:cNvPr id="56" name="Oval 15">
                <a:extLst>
                  <a:ext uri="{FF2B5EF4-FFF2-40B4-BE49-F238E27FC236}">
                    <a16:creationId xmlns:a16="http://schemas.microsoft.com/office/drawing/2014/main" xmlns="" id="{6C653311-774B-5F46-8A68-524F221B8757}"/>
                  </a:ext>
                </a:extLst>
              </p:cNvPr>
              <p:cNvSpPr>
                <a:spLocks noChangeArrowheads="1"/>
              </p:cNvSpPr>
              <p:nvPr/>
            </p:nvSpPr>
            <p:spPr bwMode="auto">
              <a:xfrm>
                <a:off x="-4524376" y="2125663"/>
                <a:ext cx="766763" cy="76676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7" name="Freeform 16">
                <a:extLst>
                  <a:ext uri="{FF2B5EF4-FFF2-40B4-BE49-F238E27FC236}">
                    <a16:creationId xmlns:a16="http://schemas.microsoft.com/office/drawing/2014/main" xmlns="" id="{3E888268-EFD9-7D45-9DDB-9856B77E5AE8}"/>
                  </a:ext>
                </a:extLst>
              </p:cNvPr>
              <p:cNvSpPr>
                <a:spLocks noEditPoints="1"/>
              </p:cNvSpPr>
              <p:nvPr/>
            </p:nvSpPr>
            <p:spPr bwMode="auto">
              <a:xfrm>
                <a:off x="-4365625" y="2370138"/>
                <a:ext cx="452438" cy="277812"/>
              </a:xfrm>
              <a:custGeom>
                <a:avLst/>
                <a:gdLst>
                  <a:gd name="T0" fmla="*/ 10 w 285"/>
                  <a:gd name="T1" fmla="*/ 165 h 175"/>
                  <a:gd name="T2" fmla="*/ 10 w 285"/>
                  <a:gd name="T3" fmla="*/ 14 h 175"/>
                  <a:gd name="T4" fmla="*/ 141 w 285"/>
                  <a:gd name="T5" fmla="*/ 101 h 175"/>
                  <a:gd name="T6" fmla="*/ 275 w 285"/>
                  <a:gd name="T7" fmla="*/ 14 h 175"/>
                  <a:gd name="T8" fmla="*/ 275 w 285"/>
                  <a:gd name="T9" fmla="*/ 165 h 175"/>
                  <a:gd name="T10" fmla="*/ 10 w 285"/>
                  <a:gd name="T11" fmla="*/ 165 h 175"/>
                  <a:gd name="T12" fmla="*/ 269 w 285"/>
                  <a:gd name="T13" fmla="*/ 7 h 175"/>
                  <a:gd name="T14" fmla="*/ 141 w 285"/>
                  <a:gd name="T15" fmla="*/ 91 h 175"/>
                  <a:gd name="T16" fmla="*/ 17 w 285"/>
                  <a:gd name="T17" fmla="*/ 7 h 175"/>
                  <a:gd name="T18" fmla="*/ 269 w 285"/>
                  <a:gd name="T19" fmla="*/ 7 h 175"/>
                  <a:gd name="T20" fmla="*/ 0 w 285"/>
                  <a:gd name="T21" fmla="*/ 175 h 175"/>
                  <a:gd name="T22" fmla="*/ 285 w 285"/>
                  <a:gd name="T23" fmla="*/ 175 h 175"/>
                  <a:gd name="T24" fmla="*/ 285 w 285"/>
                  <a:gd name="T25" fmla="*/ 0 h 175"/>
                  <a:gd name="T26" fmla="*/ 0 w 285"/>
                  <a:gd name="T27" fmla="*/ 0 h 175"/>
                  <a:gd name="T28" fmla="*/ 0 w 285"/>
                  <a:gd name="T2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5" h="175">
                    <a:moveTo>
                      <a:pt x="10" y="165"/>
                    </a:moveTo>
                    <a:lnTo>
                      <a:pt x="10" y="14"/>
                    </a:lnTo>
                    <a:lnTo>
                      <a:pt x="141" y="101"/>
                    </a:lnTo>
                    <a:lnTo>
                      <a:pt x="275" y="14"/>
                    </a:lnTo>
                    <a:lnTo>
                      <a:pt x="275" y="165"/>
                    </a:lnTo>
                    <a:lnTo>
                      <a:pt x="10" y="165"/>
                    </a:lnTo>
                    <a:close/>
                    <a:moveTo>
                      <a:pt x="269" y="7"/>
                    </a:moveTo>
                    <a:lnTo>
                      <a:pt x="141" y="91"/>
                    </a:lnTo>
                    <a:lnTo>
                      <a:pt x="17" y="7"/>
                    </a:lnTo>
                    <a:lnTo>
                      <a:pt x="269" y="7"/>
                    </a:lnTo>
                    <a:close/>
                    <a:moveTo>
                      <a:pt x="0" y="175"/>
                    </a:moveTo>
                    <a:lnTo>
                      <a:pt x="285" y="175"/>
                    </a:lnTo>
                    <a:lnTo>
                      <a:pt x="285" y="0"/>
                    </a:lnTo>
                    <a:lnTo>
                      <a:pt x="0" y="0"/>
                    </a:lnTo>
                    <a:lnTo>
                      <a:pt x="0" y="175"/>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58" name="Group 57">
              <a:extLst>
                <a:ext uri="{FF2B5EF4-FFF2-40B4-BE49-F238E27FC236}">
                  <a16:creationId xmlns:a16="http://schemas.microsoft.com/office/drawing/2014/main" xmlns="" id="{287E46BF-33E7-3D4D-ACB7-E54B2F5542E5}"/>
                </a:ext>
              </a:extLst>
            </p:cNvPr>
            <p:cNvGrpSpPr/>
            <p:nvPr/>
          </p:nvGrpSpPr>
          <p:grpSpPr>
            <a:xfrm>
              <a:off x="1415122" y="4690428"/>
              <a:ext cx="488096" cy="488096"/>
              <a:chOff x="9394825" y="492125"/>
              <a:chExt cx="766762" cy="766763"/>
            </a:xfrm>
          </p:grpSpPr>
          <p:sp>
            <p:nvSpPr>
              <p:cNvPr id="59" name="Oval 7">
                <a:extLst>
                  <a:ext uri="{FF2B5EF4-FFF2-40B4-BE49-F238E27FC236}">
                    <a16:creationId xmlns:a16="http://schemas.microsoft.com/office/drawing/2014/main" xmlns="" id="{27A3FEE3-1451-664F-9769-FC6CCFDC0264}"/>
                  </a:ext>
                </a:extLst>
              </p:cNvPr>
              <p:cNvSpPr>
                <a:spLocks noChangeArrowheads="1"/>
              </p:cNvSpPr>
              <p:nvPr/>
            </p:nvSpPr>
            <p:spPr bwMode="auto">
              <a:xfrm>
                <a:off x="9394825" y="492125"/>
                <a:ext cx="766762" cy="7667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0" name="Freeform 8">
                <a:extLst>
                  <a:ext uri="{FF2B5EF4-FFF2-40B4-BE49-F238E27FC236}">
                    <a16:creationId xmlns:a16="http://schemas.microsoft.com/office/drawing/2014/main" xmlns="" id="{B6B18E13-E99B-2F4E-A791-7720BD5B1E7B}"/>
                  </a:ext>
                </a:extLst>
              </p:cNvPr>
              <p:cNvSpPr>
                <a:spLocks/>
              </p:cNvSpPr>
              <p:nvPr/>
            </p:nvSpPr>
            <p:spPr bwMode="auto">
              <a:xfrm>
                <a:off x="9613900" y="688975"/>
                <a:ext cx="106362" cy="74613"/>
              </a:xfrm>
              <a:custGeom>
                <a:avLst/>
                <a:gdLst>
                  <a:gd name="T0" fmla="*/ 20 w 20"/>
                  <a:gd name="T1" fmla="*/ 12 h 14"/>
                  <a:gd name="T2" fmla="*/ 0 w 20"/>
                  <a:gd name="T3" fmla="*/ 5 h 14"/>
                  <a:gd name="T4" fmla="*/ 1 w 20"/>
                  <a:gd name="T5" fmla="*/ 8 h 14"/>
                  <a:gd name="T6" fmla="*/ 18 w 20"/>
                  <a:gd name="T7" fmla="*/ 14 h 14"/>
                  <a:gd name="T8" fmla="*/ 20 w 20"/>
                  <a:gd name="T9" fmla="*/ 12 h 14"/>
                </a:gdLst>
                <a:ahLst/>
                <a:cxnLst>
                  <a:cxn ang="0">
                    <a:pos x="T0" y="T1"/>
                  </a:cxn>
                  <a:cxn ang="0">
                    <a:pos x="T2" y="T3"/>
                  </a:cxn>
                  <a:cxn ang="0">
                    <a:pos x="T4" y="T5"/>
                  </a:cxn>
                  <a:cxn ang="0">
                    <a:pos x="T6" y="T7"/>
                  </a:cxn>
                  <a:cxn ang="0">
                    <a:pos x="T8" y="T9"/>
                  </a:cxn>
                </a:cxnLst>
                <a:rect l="0" t="0" r="r" b="b"/>
                <a:pathLst>
                  <a:path w="20" h="14">
                    <a:moveTo>
                      <a:pt x="20" y="12"/>
                    </a:moveTo>
                    <a:cubicBezTo>
                      <a:pt x="17" y="7"/>
                      <a:pt x="8" y="0"/>
                      <a:pt x="0" y="5"/>
                    </a:cubicBezTo>
                    <a:cubicBezTo>
                      <a:pt x="1" y="8"/>
                      <a:pt x="1" y="8"/>
                      <a:pt x="1" y="8"/>
                    </a:cubicBezTo>
                    <a:cubicBezTo>
                      <a:pt x="9" y="3"/>
                      <a:pt x="18" y="14"/>
                      <a:pt x="18" y="14"/>
                    </a:cubicBezTo>
                    <a:lnTo>
                      <a:pt x="20" y="12"/>
                    </a:lnTo>
                    <a:close/>
                  </a:path>
                </a:pathLst>
              </a:custGeom>
              <a:solidFill>
                <a:srgbClr val="8B8A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1" name="Freeform 9">
                <a:extLst>
                  <a:ext uri="{FF2B5EF4-FFF2-40B4-BE49-F238E27FC236}">
                    <a16:creationId xmlns:a16="http://schemas.microsoft.com/office/drawing/2014/main" xmlns="" id="{17877B5F-41B2-D24D-9BF7-FC3687C38608}"/>
                  </a:ext>
                </a:extLst>
              </p:cNvPr>
              <p:cNvSpPr>
                <a:spLocks noEditPoints="1"/>
              </p:cNvSpPr>
              <p:nvPr/>
            </p:nvSpPr>
            <p:spPr bwMode="auto">
              <a:xfrm>
                <a:off x="9650413" y="608013"/>
                <a:ext cx="266700" cy="511175"/>
              </a:xfrm>
              <a:custGeom>
                <a:avLst/>
                <a:gdLst>
                  <a:gd name="T0" fmla="*/ 15 w 50"/>
                  <a:gd name="T1" fmla="*/ 14 h 96"/>
                  <a:gd name="T2" fmla="*/ 25 w 50"/>
                  <a:gd name="T3" fmla="*/ 4 h 96"/>
                  <a:gd name="T4" fmla="*/ 34 w 50"/>
                  <a:gd name="T5" fmla="*/ 14 h 96"/>
                  <a:gd name="T6" fmla="*/ 25 w 50"/>
                  <a:gd name="T7" fmla="*/ 23 h 96"/>
                  <a:gd name="T8" fmla="*/ 15 w 50"/>
                  <a:gd name="T9" fmla="*/ 14 h 96"/>
                  <a:gd name="T10" fmla="*/ 50 w 50"/>
                  <a:gd name="T11" fmla="*/ 49 h 96"/>
                  <a:gd name="T12" fmla="*/ 31 w 50"/>
                  <a:gd name="T13" fmla="*/ 25 h 96"/>
                  <a:gd name="T14" fmla="*/ 37 w 50"/>
                  <a:gd name="T15" fmla="*/ 11 h 96"/>
                  <a:gd name="T16" fmla="*/ 27 w 50"/>
                  <a:gd name="T17" fmla="*/ 1 h 96"/>
                  <a:gd name="T18" fmla="*/ 12 w 50"/>
                  <a:gd name="T19" fmla="*/ 14 h 96"/>
                  <a:gd name="T20" fmla="*/ 18 w 50"/>
                  <a:gd name="T21" fmla="*/ 25 h 96"/>
                  <a:gd name="T22" fmla="*/ 0 w 50"/>
                  <a:gd name="T23" fmla="*/ 49 h 96"/>
                  <a:gd name="T24" fmla="*/ 0 w 50"/>
                  <a:gd name="T25" fmla="*/ 67 h 96"/>
                  <a:gd name="T26" fmla="*/ 2 w 50"/>
                  <a:gd name="T27" fmla="*/ 69 h 96"/>
                  <a:gd name="T28" fmla="*/ 10 w 50"/>
                  <a:gd name="T29" fmla="*/ 69 h 96"/>
                  <a:gd name="T30" fmla="*/ 10 w 50"/>
                  <a:gd name="T31" fmla="*/ 96 h 96"/>
                  <a:gd name="T32" fmla="*/ 13 w 50"/>
                  <a:gd name="T33" fmla="*/ 96 h 96"/>
                  <a:gd name="T34" fmla="*/ 13 w 50"/>
                  <a:gd name="T35" fmla="*/ 61 h 96"/>
                  <a:gd name="T36" fmla="*/ 10 w 50"/>
                  <a:gd name="T37" fmla="*/ 61 h 96"/>
                  <a:gd name="T38" fmla="*/ 10 w 50"/>
                  <a:gd name="T39" fmla="*/ 66 h 96"/>
                  <a:gd name="T40" fmla="*/ 3 w 50"/>
                  <a:gd name="T41" fmla="*/ 66 h 96"/>
                  <a:gd name="T42" fmla="*/ 3 w 50"/>
                  <a:gd name="T43" fmla="*/ 50 h 96"/>
                  <a:gd name="T44" fmla="*/ 23 w 50"/>
                  <a:gd name="T45" fmla="*/ 27 h 96"/>
                  <a:gd name="T46" fmla="*/ 47 w 50"/>
                  <a:gd name="T47" fmla="*/ 49 h 96"/>
                  <a:gd name="T48" fmla="*/ 47 w 50"/>
                  <a:gd name="T49" fmla="*/ 66 h 96"/>
                  <a:gd name="T50" fmla="*/ 40 w 50"/>
                  <a:gd name="T51" fmla="*/ 66 h 96"/>
                  <a:gd name="T52" fmla="*/ 40 w 50"/>
                  <a:gd name="T53" fmla="*/ 61 h 96"/>
                  <a:gd name="T54" fmla="*/ 37 w 50"/>
                  <a:gd name="T55" fmla="*/ 61 h 96"/>
                  <a:gd name="T56" fmla="*/ 37 w 50"/>
                  <a:gd name="T57" fmla="*/ 96 h 96"/>
                  <a:gd name="T58" fmla="*/ 40 w 50"/>
                  <a:gd name="T59" fmla="*/ 96 h 96"/>
                  <a:gd name="T60" fmla="*/ 40 w 50"/>
                  <a:gd name="T61" fmla="*/ 69 h 96"/>
                  <a:gd name="T62" fmla="*/ 48 w 50"/>
                  <a:gd name="T63" fmla="*/ 69 h 96"/>
                  <a:gd name="T64" fmla="*/ 50 w 50"/>
                  <a:gd name="T65" fmla="*/ 67 h 96"/>
                  <a:gd name="T66" fmla="*/ 50 w 50"/>
                  <a:gd name="T67" fmla="*/ 4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96">
                    <a:moveTo>
                      <a:pt x="15" y="14"/>
                    </a:moveTo>
                    <a:cubicBezTo>
                      <a:pt x="15" y="8"/>
                      <a:pt x="19" y="4"/>
                      <a:pt x="25" y="4"/>
                    </a:cubicBezTo>
                    <a:cubicBezTo>
                      <a:pt x="30" y="4"/>
                      <a:pt x="34" y="8"/>
                      <a:pt x="34" y="14"/>
                    </a:cubicBezTo>
                    <a:cubicBezTo>
                      <a:pt x="34" y="19"/>
                      <a:pt x="30" y="23"/>
                      <a:pt x="25" y="23"/>
                    </a:cubicBezTo>
                    <a:cubicBezTo>
                      <a:pt x="19" y="23"/>
                      <a:pt x="15" y="19"/>
                      <a:pt x="15" y="14"/>
                    </a:cubicBezTo>
                    <a:moveTo>
                      <a:pt x="50" y="49"/>
                    </a:moveTo>
                    <a:cubicBezTo>
                      <a:pt x="50" y="37"/>
                      <a:pt x="42" y="27"/>
                      <a:pt x="31" y="25"/>
                    </a:cubicBezTo>
                    <a:cubicBezTo>
                      <a:pt x="35" y="22"/>
                      <a:pt x="38" y="17"/>
                      <a:pt x="37" y="11"/>
                    </a:cubicBezTo>
                    <a:cubicBezTo>
                      <a:pt x="36" y="6"/>
                      <a:pt x="32" y="2"/>
                      <a:pt x="27" y="1"/>
                    </a:cubicBezTo>
                    <a:cubicBezTo>
                      <a:pt x="19" y="0"/>
                      <a:pt x="12" y="6"/>
                      <a:pt x="12" y="14"/>
                    </a:cubicBezTo>
                    <a:cubicBezTo>
                      <a:pt x="12" y="18"/>
                      <a:pt x="15" y="22"/>
                      <a:pt x="18" y="25"/>
                    </a:cubicBezTo>
                    <a:cubicBezTo>
                      <a:pt x="8" y="27"/>
                      <a:pt x="0" y="37"/>
                      <a:pt x="0" y="49"/>
                    </a:cubicBezTo>
                    <a:cubicBezTo>
                      <a:pt x="0" y="67"/>
                      <a:pt x="0" y="67"/>
                      <a:pt x="0" y="67"/>
                    </a:cubicBezTo>
                    <a:cubicBezTo>
                      <a:pt x="0" y="68"/>
                      <a:pt x="1" y="69"/>
                      <a:pt x="2" y="69"/>
                    </a:cubicBezTo>
                    <a:cubicBezTo>
                      <a:pt x="10" y="69"/>
                      <a:pt x="10" y="69"/>
                      <a:pt x="10" y="69"/>
                    </a:cubicBezTo>
                    <a:cubicBezTo>
                      <a:pt x="10" y="96"/>
                      <a:pt x="10" y="96"/>
                      <a:pt x="10" y="96"/>
                    </a:cubicBezTo>
                    <a:cubicBezTo>
                      <a:pt x="13" y="96"/>
                      <a:pt x="13" y="96"/>
                      <a:pt x="13" y="96"/>
                    </a:cubicBezTo>
                    <a:cubicBezTo>
                      <a:pt x="13" y="61"/>
                      <a:pt x="13" y="61"/>
                      <a:pt x="13" y="61"/>
                    </a:cubicBezTo>
                    <a:cubicBezTo>
                      <a:pt x="10" y="61"/>
                      <a:pt x="10" y="61"/>
                      <a:pt x="10" y="61"/>
                    </a:cubicBezTo>
                    <a:cubicBezTo>
                      <a:pt x="10" y="66"/>
                      <a:pt x="10" y="66"/>
                      <a:pt x="10" y="66"/>
                    </a:cubicBezTo>
                    <a:cubicBezTo>
                      <a:pt x="3" y="66"/>
                      <a:pt x="3" y="66"/>
                      <a:pt x="3" y="66"/>
                    </a:cubicBezTo>
                    <a:cubicBezTo>
                      <a:pt x="3" y="50"/>
                      <a:pt x="3" y="50"/>
                      <a:pt x="3" y="50"/>
                    </a:cubicBezTo>
                    <a:cubicBezTo>
                      <a:pt x="3" y="38"/>
                      <a:pt x="11" y="28"/>
                      <a:pt x="23" y="27"/>
                    </a:cubicBezTo>
                    <a:cubicBezTo>
                      <a:pt x="36" y="26"/>
                      <a:pt x="47" y="36"/>
                      <a:pt x="47" y="49"/>
                    </a:cubicBezTo>
                    <a:cubicBezTo>
                      <a:pt x="47" y="66"/>
                      <a:pt x="47" y="66"/>
                      <a:pt x="47" y="66"/>
                    </a:cubicBezTo>
                    <a:cubicBezTo>
                      <a:pt x="40" y="66"/>
                      <a:pt x="40" y="66"/>
                      <a:pt x="40" y="66"/>
                    </a:cubicBezTo>
                    <a:cubicBezTo>
                      <a:pt x="40" y="61"/>
                      <a:pt x="40" y="61"/>
                      <a:pt x="40" y="61"/>
                    </a:cubicBezTo>
                    <a:cubicBezTo>
                      <a:pt x="37" y="61"/>
                      <a:pt x="37" y="61"/>
                      <a:pt x="37" y="61"/>
                    </a:cubicBezTo>
                    <a:cubicBezTo>
                      <a:pt x="37" y="96"/>
                      <a:pt x="37" y="96"/>
                      <a:pt x="37" y="96"/>
                    </a:cubicBezTo>
                    <a:cubicBezTo>
                      <a:pt x="40" y="96"/>
                      <a:pt x="40" y="96"/>
                      <a:pt x="40" y="96"/>
                    </a:cubicBezTo>
                    <a:cubicBezTo>
                      <a:pt x="40" y="69"/>
                      <a:pt x="40" y="69"/>
                      <a:pt x="40" y="69"/>
                    </a:cubicBezTo>
                    <a:cubicBezTo>
                      <a:pt x="48" y="69"/>
                      <a:pt x="48" y="69"/>
                      <a:pt x="48" y="69"/>
                    </a:cubicBezTo>
                    <a:cubicBezTo>
                      <a:pt x="49" y="69"/>
                      <a:pt x="50" y="68"/>
                      <a:pt x="50" y="67"/>
                    </a:cubicBezTo>
                    <a:lnTo>
                      <a:pt x="50" y="49"/>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2" name="Freeform 10">
                <a:extLst>
                  <a:ext uri="{FF2B5EF4-FFF2-40B4-BE49-F238E27FC236}">
                    <a16:creationId xmlns:a16="http://schemas.microsoft.com/office/drawing/2014/main" xmlns="" id="{FEA2C839-186B-584E-A023-9964E0895E2B}"/>
                  </a:ext>
                </a:extLst>
              </p:cNvPr>
              <p:cNvSpPr>
                <a:spLocks/>
              </p:cNvSpPr>
              <p:nvPr/>
            </p:nvSpPr>
            <p:spPr bwMode="auto">
              <a:xfrm>
                <a:off x="9799638" y="804863"/>
                <a:ext cx="63500" cy="65088"/>
              </a:xfrm>
              <a:custGeom>
                <a:avLst/>
                <a:gdLst>
                  <a:gd name="T0" fmla="*/ 40 w 40"/>
                  <a:gd name="T1" fmla="*/ 24 h 41"/>
                  <a:gd name="T2" fmla="*/ 40 w 40"/>
                  <a:gd name="T3" fmla="*/ 14 h 41"/>
                  <a:gd name="T4" fmla="*/ 24 w 40"/>
                  <a:gd name="T5" fmla="*/ 14 h 41"/>
                  <a:gd name="T6" fmla="*/ 24 w 40"/>
                  <a:gd name="T7" fmla="*/ 0 h 41"/>
                  <a:gd name="T8" fmla="*/ 14 w 40"/>
                  <a:gd name="T9" fmla="*/ 0 h 41"/>
                  <a:gd name="T10" fmla="*/ 14 w 40"/>
                  <a:gd name="T11" fmla="*/ 14 h 41"/>
                  <a:gd name="T12" fmla="*/ 0 w 40"/>
                  <a:gd name="T13" fmla="*/ 14 h 41"/>
                  <a:gd name="T14" fmla="*/ 0 w 40"/>
                  <a:gd name="T15" fmla="*/ 24 h 41"/>
                  <a:gd name="T16" fmla="*/ 14 w 40"/>
                  <a:gd name="T17" fmla="*/ 24 h 41"/>
                  <a:gd name="T18" fmla="*/ 14 w 40"/>
                  <a:gd name="T19" fmla="*/ 41 h 41"/>
                  <a:gd name="T20" fmla="*/ 24 w 40"/>
                  <a:gd name="T21" fmla="*/ 41 h 41"/>
                  <a:gd name="T22" fmla="*/ 24 w 40"/>
                  <a:gd name="T23" fmla="*/ 24 h 41"/>
                  <a:gd name="T24" fmla="*/ 40 w 40"/>
                  <a:gd name="T25" fmla="*/ 2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41">
                    <a:moveTo>
                      <a:pt x="40" y="24"/>
                    </a:moveTo>
                    <a:lnTo>
                      <a:pt x="40" y="14"/>
                    </a:lnTo>
                    <a:lnTo>
                      <a:pt x="24" y="14"/>
                    </a:lnTo>
                    <a:lnTo>
                      <a:pt x="24" y="0"/>
                    </a:lnTo>
                    <a:lnTo>
                      <a:pt x="14" y="0"/>
                    </a:lnTo>
                    <a:lnTo>
                      <a:pt x="14" y="14"/>
                    </a:lnTo>
                    <a:lnTo>
                      <a:pt x="0" y="14"/>
                    </a:lnTo>
                    <a:lnTo>
                      <a:pt x="0" y="24"/>
                    </a:lnTo>
                    <a:lnTo>
                      <a:pt x="14" y="24"/>
                    </a:lnTo>
                    <a:lnTo>
                      <a:pt x="14" y="41"/>
                    </a:lnTo>
                    <a:lnTo>
                      <a:pt x="24" y="41"/>
                    </a:lnTo>
                    <a:lnTo>
                      <a:pt x="24" y="24"/>
                    </a:lnTo>
                    <a:lnTo>
                      <a:pt x="40" y="24"/>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3" name="Freeform 11">
                <a:extLst>
                  <a:ext uri="{FF2B5EF4-FFF2-40B4-BE49-F238E27FC236}">
                    <a16:creationId xmlns:a16="http://schemas.microsoft.com/office/drawing/2014/main" xmlns="" id="{8CBF9DA8-A0B4-1341-AFA8-79ABC9EAF776}"/>
                  </a:ext>
                </a:extLst>
              </p:cNvPr>
              <p:cNvSpPr>
                <a:spLocks noEditPoints="1"/>
              </p:cNvSpPr>
              <p:nvPr/>
            </p:nvSpPr>
            <p:spPr bwMode="auto">
              <a:xfrm>
                <a:off x="9586913" y="688975"/>
                <a:ext cx="180975" cy="207963"/>
              </a:xfrm>
              <a:custGeom>
                <a:avLst/>
                <a:gdLst>
                  <a:gd name="T0" fmla="*/ 28 w 34"/>
                  <a:gd name="T1" fmla="*/ 36 h 39"/>
                  <a:gd name="T2" fmla="*/ 25 w 34"/>
                  <a:gd name="T3" fmla="*/ 33 h 39"/>
                  <a:gd name="T4" fmla="*/ 28 w 34"/>
                  <a:gd name="T5" fmla="*/ 30 h 39"/>
                  <a:gd name="T6" fmla="*/ 31 w 34"/>
                  <a:gd name="T7" fmla="*/ 33 h 39"/>
                  <a:gd name="T8" fmla="*/ 28 w 34"/>
                  <a:gd name="T9" fmla="*/ 36 h 39"/>
                  <a:gd name="T10" fmla="*/ 28 w 34"/>
                  <a:gd name="T11" fmla="*/ 27 h 39"/>
                  <a:gd name="T12" fmla="*/ 23 w 34"/>
                  <a:gd name="T13" fmla="*/ 30 h 39"/>
                  <a:gd name="T14" fmla="*/ 4 w 34"/>
                  <a:gd name="T15" fmla="*/ 13 h 39"/>
                  <a:gd name="T16" fmla="*/ 6 w 34"/>
                  <a:gd name="T17" fmla="*/ 8 h 39"/>
                  <a:gd name="T18" fmla="*/ 22 w 34"/>
                  <a:gd name="T19" fmla="*/ 13 h 39"/>
                  <a:gd name="T20" fmla="*/ 25 w 34"/>
                  <a:gd name="T21" fmla="*/ 12 h 39"/>
                  <a:gd name="T22" fmla="*/ 5 w 34"/>
                  <a:gd name="T23" fmla="*/ 5 h 39"/>
                  <a:gd name="T24" fmla="*/ 1 w 34"/>
                  <a:gd name="T25" fmla="*/ 13 h 39"/>
                  <a:gd name="T26" fmla="*/ 22 w 34"/>
                  <a:gd name="T27" fmla="*/ 33 h 39"/>
                  <a:gd name="T28" fmla="*/ 22 w 34"/>
                  <a:gd name="T29" fmla="*/ 33 h 39"/>
                  <a:gd name="T30" fmla="*/ 28 w 34"/>
                  <a:gd name="T31" fmla="*/ 39 h 39"/>
                  <a:gd name="T32" fmla="*/ 34 w 34"/>
                  <a:gd name="T33" fmla="*/ 33 h 39"/>
                  <a:gd name="T34" fmla="*/ 28 w 34"/>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9">
                    <a:moveTo>
                      <a:pt x="28" y="36"/>
                    </a:moveTo>
                    <a:cubicBezTo>
                      <a:pt x="27" y="36"/>
                      <a:pt x="25" y="34"/>
                      <a:pt x="25" y="33"/>
                    </a:cubicBezTo>
                    <a:cubicBezTo>
                      <a:pt x="25" y="31"/>
                      <a:pt x="27" y="30"/>
                      <a:pt x="28" y="30"/>
                    </a:cubicBezTo>
                    <a:cubicBezTo>
                      <a:pt x="30" y="30"/>
                      <a:pt x="31" y="31"/>
                      <a:pt x="31" y="33"/>
                    </a:cubicBezTo>
                    <a:cubicBezTo>
                      <a:pt x="31" y="34"/>
                      <a:pt x="30" y="36"/>
                      <a:pt x="28" y="36"/>
                    </a:cubicBezTo>
                    <a:moveTo>
                      <a:pt x="28" y="27"/>
                    </a:moveTo>
                    <a:cubicBezTo>
                      <a:pt x="26" y="27"/>
                      <a:pt x="24" y="28"/>
                      <a:pt x="23" y="30"/>
                    </a:cubicBezTo>
                    <a:cubicBezTo>
                      <a:pt x="10" y="24"/>
                      <a:pt x="4" y="18"/>
                      <a:pt x="4" y="13"/>
                    </a:cubicBezTo>
                    <a:cubicBezTo>
                      <a:pt x="3" y="11"/>
                      <a:pt x="4" y="9"/>
                      <a:pt x="6" y="8"/>
                    </a:cubicBezTo>
                    <a:cubicBezTo>
                      <a:pt x="14" y="3"/>
                      <a:pt x="22" y="13"/>
                      <a:pt x="22" y="13"/>
                    </a:cubicBezTo>
                    <a:cubicBezTo>
                      <a:pt x="25" y="12"/>
                      <a:pt x="25" y="12"/>
                      <a:pt x="25" y="12"/>
                    </a:cubicBezTo>
                    <a:cubicBezTo>
                      <a:pt x="22" y="7"/>
                      <a:pt x="13" y="0"/>
                      <a:pt x="5" y="5"/>
                    </a:cubicBezTo>
                    <a:cubicBezTo>
                      <a:pt x="2" y="7"/>
                      <a:pt x="0" y="10"/>
                      <a:pt x="1" y="13"/>
                    </a:cubicBezTo>
                    <a:cubicBezTo>
                      <a:pt x="1" y="20"/>
                      <a:pt x="9" y="27"/>
                      <a:pt x="22" y="33"/>
                    </a:cubicBezTo>
                    <a:cubicBezTo>
                      <a:pt x="22" y="33"/>
                      <a:pt x="22" y="33"/>
                      <a:pt x="22" y="33"/>
                    </a:cubicBezTo>
                    <a:cubicBezTo>
                      <a:pt x="22" y="36"/>
                      <a:pt x="25" y="39"/>
                      <a:pt x="28" y="39"/>
                    </a:cubicBezTo>
                    <a:cubicBezTo>
                      <a:pt x="32" y="39"/>
                      <a:pt x="34" y="36"/>
                      <a:pt x="34" y="33"/>
                    </a:cubicBezTo>
                    <a:cubicBezTo>
                      <a:pt x="34" y="29"/>
                      <a:pt x="32" y="27"/>
                      <a:pt x="28" y="27"/>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17827" y="2791797"/>
              <a:ext cx="2469015" cy="2469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4" name="Slide Number Placeholder 1"/>
          <p:cNvSpPr>
            <a:spLocks noGrp="1"/>
          </p:cNvSpPr>
          <p:nvPr>
            <p:ph type="sldNum" sz="quarter" idx="12"/>
          </p:nvPr>
        </p:nvSpPr>
        <p:spPr>
          <a:xfrm>
            <a:off x="8458203" y="6433445"/>
            <a:ext cx="386530" cy="247226"/>
          </a:xfrm>
        </p:spPr>
        <p:txBody>
          <a:bodyPr/>
          <a:lstStyle/>
          <a:p>
            <a:fld id="{F18F5FCC-583C-47C6-9953-2F6AD74D46AE}" type="slidenum">
              <a:rPr>
                <a:solidFill>
                  <a:srgbClr val="55565A"/>
                </a:solidFill>
              </a:rPr>
              <a:pPr/>
              <a:t>13</a:t>
            </a:fld>
            <a:endParaRPr dirty="0">
              <a:solidFill>
                <a:srgbClr val="55565A"/>
              </a:solidFill>
            </a:endParaRPr>
          </a:p>
        </p:txBody>
      </p:sp>
      <p:sp>
        <p:nvSpPr>
          <p:cNvPr id="65"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2752308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1"/>
          <p:cNvSpPr>
            <a:spLocks noGrp="1"/>
          </p:cNvSpPr>
          <p:nvPr>
            <p:ph type="sldNum" sz="quarter" idx="12"/>
          </p:nvPr>
        </p:nvSpPr>
        <p:spPr/>
        <p:txBody>
          <a:bodyPr/>
          <a:lstStyle/>
          <a:p>
            <a:fld id="{F18F5FCC-583C-47C6-9953-2F6AD74D46AE}" type="slidenum">
              <a:rPr>
                <a:solidFill>
                  <a:srgbClr val="55565A"/>
                </a:solidFill>
              </a:rPr>
              <a:pPr/>
              <a:t>14</a:t>
            </a:fld>
            <a:endParaRPr dirty="0">
              <a:solidFill>
                <a:srgbClr val="55565A"/>
              </a:solidFill>
            </a:endParaRPr>
          </a:p>
        </p:txBody>
      </p:sp>
      <p:sp>
        <p:nvSpPr>
          <p:cNvPr id="3" name="Text Placeholder 2"/>
          <p:cNvSpPr>
            <a:spLocks noGrp="1"/>
          </p:cNvSpPr>
          <p:nvPr>
            <p:ph type="body" sz="quarter" idx="13"/>
          </p:nvPr>
        </p:nvSpPr>
        <p:spPr/>
        <p:txBody>
          <a:bodyPr/>
          <a:lstStyle/>
          <a:p>
            <a:r>
              <a:rPr lang="en-US" dirty="0"/>
              <a:t>For high-risk diabetic members  </a:t>
            </a:r>
            <a:endParaRPr lang="en-US" dirty="0">
              <a:solidFill>
                <a:srgbClr val="FF0000"/>
              </a:solidFill>
            </a:endParaRPr>
          </a:p>
        </p:txBody>
      </p:sp>
      <p:sp>
        <p:nvSpPr>
          <p:cNvPr id="4" name="Title 3"/>
          <p:cNvSpPr>
            <a:spLocks noGrp="1"/>
          </p:cNvSpPr>
          <p:nvPr>
            <p:ph type="title"/>
          </p:nvPr>
        </p:nvSpPr>
        <p:spPr/>
        <p:txBody>
          <a:bodyPr/>
          <a:lstStyle/>
          <a:p>
            <a:r>
              <a:rPr lang="en-US" dirty="0"/>
              <a:t>One-on-one counseling </a:t>
            </a:r>
          </a:p>
        </p:txBody>
      </p:sp>
      <p:sp>
        <p:nvSpPr>
          <p:cNvPr id="5" name="Rectangle 4"/>
          <p:cNvSpPr/>
          <p:nvPr/>
        </p:nvSpPr>
        <p:spPr>
          <a:xfrm>
            <a:off x="533403" y="1769540"/>
            <a:ext cx="8305800" cy="369332"/>
          </a:xfrm>
          <a:prstGeom prst="rect">
            <a:avLst/>
          </a:prstGeom>
        </p:spPr>
        <p:txBody>
          <a:bodyPr wrap="square">
            <a:spAutoFit/>
          </a:bodyPr>
          <a:lstStyle/>
          <a:p>
            <a:pPr algn="ctr" defTabSz="913906" fontAlgn="ctr">
              <a:defRPr/>
            </a:pPr>
            <a:r>
              <a:rPr lang="en-US" dirty="0">
                <a:solidFill>
                  <a:srgbClr val="444444"/>
                </a:solidFill>
              </a:rPr>
              <a:t>Pharmacist Certified Diabetes Educators drive personalized consultations. </a:t>
            </a:r>
          </a:p>
        </p:txBody>
      </p:sp>
      <p:grpSp>
        <p:nvGrpSpPr>
          <p:cNvPr id="66" name="Group 65">
            <a:extLst>
              <a:ext uri="{FF2B5EF4-FFF2-40B4-BE49-F238E27FC236}">
                <a16:creationId xmlns:a16="http://schemas.microsoft.com/office/drawing/2014/main" xmlns="" id="{5BC6EA72-A97C-2946-9657-0076F2A3F27D}"/>
              </a:ext>
            </a:extLst>
          </p:cNvPr>
          <p:cNvGrpSpPr/>
          <p:nvPr/>
        </p:nvGrpSpPr>
        <p:grpSpPr>
          <a:xfrm>
            <a:off x="575731" y="5179999"/>
            <a:ext cx="655413" cy="645219"/>
            <a:chOff x="-1241425" y="575126"/>
            <a:chExt cx="739775" cy="728269"/>
          </a:xfrm>
        </p:grpSpPr>
        <p:sp>
          <p:nvSpPr>
            <p:cNvPr id="67" name="Freeform 14">
              <a:extLst>
                <a:ext uri="{FF2B5EF4-FFF2-40B4-BE49-F238E27FC236}">
                  <a16:creationId xmlns:a16="http://schemas.microsoft.com/office/drawing/2014/main" xmlns="" id="{BF8CF564-C04B-144D-9E46-79A72102786B}"/>
                </a:ext>
              </a:extLst>
            </p:cNvPr>
            <p:cNvSpPr>
              <a:spLocks/>
            </p:cNvSpPr>
            <p:nvPr/>
          </p:nvSpPr>
          <p:spPr bwMode="auto">
            <a:xfrm>
              <a:off x="-1001713" y="928688"/>
              <a:ext cx="165100" cy="169863"/>
            </a:xfrm>
            <a:custGeom>
              <a:avLst/>
              <a:gdLst>
                <a:gd name="T0" fmla="*/ 60 w 104"/>
                <a:gd name="T1" fmla="*/ 0 h 107"/>
                <a:gd name="T2" fmla="*/ 44 w 104"/>
                <a:gd name="T3" fmla="*/ 0 h 107"/>
                <a:gd name="T4" fmla="*/ 44 w 104"/>
                <a:gd name="T5" fmla="*/ 47 h 107"/>
                <a:gd name="T6" fmla="*/ 0 w 104"/>
                <a:gd name="T7" fmla="*/ 47 h 107"/>
                <a:gd name="T8" fmla="*/ 0 w 104"/>
                <a:gd name="T9" fmla="*/ 60 h 107"/>
                <a:gd name="T10" fmla="*/ 44 w 104"/>
                <a:gd name="T11" fmla="*/ 60 h 107"/>
                <a:gd name="T12" fmla="*/ 44 w 104"/>
                <a:gd name="T13" fmla="*/ 107 h 107"/>
                <a:gd name="T14" fmla="*/ 60 w 104"/>
                <a:gd name="T15" fmla="*/ 107 h 107"/>
                <a:gd name="T16" fmla="*/ 60 w 104"/>
                <a:gd name="T17" fmla="*/ 60 h 107"/>
                <a:gd name="T18" fmla="*/ 104 w 104"/>
                <a:gd name="T19" fmla="*/ 60 h 107"/>
                <a:gd name="T20" fmla="*/ 104 w 104"/>
                <a:gd name="T21" fmla="*/ 47 h 107"/>
                <a:gd name="T22" fmla="*/ 60 w 104"/>
                <a:gd name="T23" fmla="*/ 47 h 107"/>
                <a:gd name="T24" fmla="*/ 60 w 104"/>
                <a:gd name="T2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07">
                  <a:moveTo>
                    <a:pt x="60" y="0"/>
                  </a:moveTo>
                  <a:lnTo>
                    <a:pt x="44" y="0"/>
                  </a:lnTo>
                  <a:lnTo>
                    <a:pt x="44" y="47"/>
                  </a:lnTo>
                  <a:lnTo>
                    <a:pt x="0" y="47"/>
                  </a:lnTo>
                  <a:lnTo>
                    <a:pt x="0" y="60"/>
                  </a:lnTo>
                  <a:lnTo>
                    <a:pt x="44" y="60"/>
                  </a:lnTo>
                  <a:lnTo>
                    <a:pt x="44" y="107"/>
                  </a:lnTo>
                  <a:lnTo>
                    <a:pt x="60" y="107"/>
                  </a:lnTo>
                  <a:lnTo>
                    <a:pt x="60" y="60"/>
                  </a:lnTo>
                  <a:lnTo>
                    <a:pt x="104" y="60"/>
                  </a:lnTo>
                  <a:lnTo>
                    <a:pt x="104" y="47"/>
                  </a:lnTo>
                  <a:lnTo>
                    <a:pt x="60" y="47"/>
                  </a:lnTo>
                  <a:lnTo>
                    <a:pt x="60"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sp>
          <p:nvSpPr>
            <p:cNvPr id="68" name="Freeform 15">
              <a:extLst>
                <a:ext uri="{FF2B5EF4-FFF2-40B4-BE49-F238E27FC236}">
                  <a16:creationId xmlns:a16="http://schemas.microsoft.com/office/drawing/2014/main" xmlns="" id="{337D0467-00EE-4F43-9C23-2A56044B9366}"/>
                </a:ext>
              </a:extLst>
            </p:cNvPr>
            <p:cNvSpPr>
              <a:spLocks noEditPoints="1"/>
            </p:cNvSpPr>
            <p:nvPr/>
          </p:nvSpPr>
          <p:spPr bwMode="auto">
            <a:xfrm>
              <a:off x="-1241425" y="627120"/>
              <a:ext cx="739775" cy="676275"/>
            </a:xfrm>
            <a:custGeom>
              <a:avLst/>
              <a:gdLst>
                <a:gd name="T0" fmla="*/ 96 w 139"/>
                <a:gd name="T1" fmla="*/ 26 h 127"/>
                <a:gd name="T2" fmla="*/ 108 w 139"/>
                <a:gd name="T3" fmla="*/ 14 h 127"/>
                <a:gd name="T4" fmla="*/ 120 w 139"/>
                <a:gd name="T5" fmla="*/ 26 h 127"/>
                <a:gd name="T6" fmla="*/ 108 w 139"/>
                <a:gd name="T7" fmla="*/ 38 h 127"/>
                <a:gd name="T8" fmla="*/ 96 w 139"/>
                <a:gd name="T9" fmla="*/ 26 h 127"/>
                <a:gd name="T10" fmla="*/ 28 w 139"/>
                <a:gd name="T11" fmla="*/ 24 h 127"/>
                <a:gd name="T12" fmla="*/ 47 w 139"/>
                <a:gd name="T13" fmla="*/ 4 h 127"/>
                <a:gd name="T14" fmla="*/ 67 w 139"/>
                <a:gd name="T15" fmla="*/ 24 h 127"/>
                <a:gd name="T16" fmla="*/ 47 w 139"/>
                <a:gd name="T17" fmla="*/ 44 h 127"/>
                <a:gd name="T18" fmla="*/ 28 w 139"/>
                <a:gd name="T19" fmla="*/ 24 h 127"/>
                <a:gd name="T20" fmla="*/ 117 w 139"/>
                <a:gd name="T21" fmla="*/ 40 h 127"/>
                <a:gd name="T22" fmla="*/ 125 w 139"/>
                <a:gd name="T23" fmla="*/ 26 h 127"/>
                <a:gd name="T24" fmla="*/ 108 w 139"/>
                <a:gd name="T25" fmla="*/ 9 h 127"/>
                <a:gd name="T26" fmla="*/ 91 w 139"/>
                <a:gd name="T27" fmla="*/ 26 h 127"/>
                <a:gd name="T28" fmla="*/ 99 w 139"/>
                <a:gd name="T29" fmla="*/ 40 h 127"/>
                <a:gd name="T30" fmla="*/ 80 w 139"/>
                <a:gd name="T31" fmla="*/ 57 h 127"/>
                <a:gd name="T32" fmla="*/ 58 w 139"/>
                <a:gd name="T33" fmla="*/ 45 h 127"/>
                <a:gd name="T34" fmla="*/ 71 w 139"/>
                <a:gd name="T35" fmla="*/ 24 h 127"/>
                <a:gd name="T36" fmla="*/ 47 w 139"/>
                <a:gd name="T37" fmla="*/ 0 h 127"/>
                <a:gd name="T38" fmla="*/ 23 w 139"/>
                <a:gd name="T39" fmla="*/ 24 h 127"/>
                <a:gd name="T40" fmla="*/ 36 w 139"/>
                <a:gd name="T41" fmla="*/ 45 h 127"/>
                <a:gd name="T42" fmla="*/ 0 w 139"/>
                <a:gd name="T43" fmla="*/ 94 h 127"/>
                <a:gd name="T44" fmla="*/ 0 w 139"/>
                <a:gd name="T45" fmla="*/ 127 h 127"/>
                <a:gd name="T46" fmla="*/ 4 w 139"/>
                <a:gd name="T47" fmla="*/ 127 h 127"/>
                <a:gd name="T48" fmla="*/ 4 w 139"/>
                <a:gd name="T49" fmla="*/ 94 h 127"/>
                <a:gd name="T50" fmla="*/ 47 w 139"/>
                <a:gd name="T51" fmla="*/ 48 h 127"/>
                <a:gd name="T52" fmla="*/ 90 w 139"/>
                <a:gd name="T53" fmla="*/ 92 h 127"/>
                <a:gd name="T54" fmla="*/ 90 w 139"/>
                <a:gd name="T55" fmla="*/ 127 h 127"/>
                <a:gd name="T56" fmla="*/ 94 w 139"/>
                <a:gd name="T57" fmla="*/ 127 h 127"/>
                <a:gd name="T58" fmla="*/ 94 w 139"/>
                <a:gd name="T59" fmla="*/ 92 h 127"/>
                <a:gd name="T60" fmla="*/ 84 w 139"/>
                <a:gd name="T61" fmla="*/ 61 h 127"/>
                <a:gd name="T62" fmla="*/ 108 w 139"/>
                <a:gd name="T63" fmla="*/ 43 h 127"/>
                <a:gd name="T64" fmla="*/ 135 w 139"/>
                <a:gd name="T65" fmla="*/ 72 h 127"/>
                <a:gd name="T66" fmla="*/ 135 w 139"/>
                <a:gd name="T67" fmla="*/ 95 h 127"/>
                <a:gd name="T68" fmla="*/ 139 w 139"/>
                <a:gd name="T69" fmla="*/ 95 h 127"/>
                <a:gd name="T70" fmla="*/ 139 w 139"/>
                <a:gd name="T71" fmla="*/ 72 h 127"/>
                <a:gd name="T72" fmla="*/ 117 w 139"/>
                <a:gd name="T73" fmla="*/ 4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27">
                  <a:moveTo>
                    <a:pt x="96" y="26"/>
                  </a:moveTo>
                  <a:cubicBezTo>
                    <a:pt x="96" y="19"/>
                    <a:pt x="101" y="14"/>
                    <a:pt x="108" y="14"/>
                  </a:cubicBezTo>
                  <a:cubicBezTo>
                    <a:pt x="115" y="14"/>
                    <a:pt x="120" y="19"/>
                    <a:pt x="120" y="26"/>
                  </a:cubicBezTo>
                  <a:cubicBezTo>
                    <a:pt x="120" y="33"/>
                    <a:pt x="115" y="38"/>
                    <a:pt x="108" y="38"/>
                  </a:cubicBezTo>
                  <a:cubicBezTo>
                    <a:pt x="101" y="38"/>
                    <a:pt x="96" y="33"/>
                    <a:pt x="96" y="26"/>
                  </a:cubicBezTo>
                  <a:moveTo>
                    <a:pt x="28" y="24"/>
                  </a:moveTo>
                  <a:cubicBezTo>
                    <a:pt x="28" y="13"/>
                    <a:pt x="36" y="4"/>
                    <a:pt x="47" y="4"/>
                  </a:cubicBezTo>
                  <a:cubicBezTo>
                    <a:pt x="58" y="4"/>
                    <a:pt x="67" y="13"/>
                    <a:pt x="67" y="24"/>
                  </a:cubicBezTo>
                  <a:cubicBezTo>
                    <a:pt x="67" y="35"/>
                    <a:pt x="58" y="44"/>
                    <a:pt x="47" y="44"/>
                  </a:cubicBezTo>
                  <a:cubicBezTo>
                    <a:pt x="36" y="44"/>
                    <a:pt x="28" y="35"/>
                    <a:pt x="28" y="24"/>
                  </a:cubicBezTo>
                  <a:moveTo>
                    <a:pt x="117" y="40"/>
                  </a:moveTo>
                  <a:cubicBezTo>
                    <a:pt x="122" y="37"/>
                    <a:pt x="125" y="32"/>
                    <a:pt x="125" y="26"/>
                  </a:cubicBezTo>
                  <a:cubicBezTo>
                    <a:pt x="125" y="17"/>
                    <a:pt x="117" y="9"/>
                    <a:pt x="108" y="9"/>
                  </a:cubicBezTo>
                  <a:cubicBezTo>
                    <a:pt x="99" y="9"/>
                    <a:pt x="91" y="17"/>
                    <a:pt x="91" y="26"/>
                  </a:cubicBezTo>
                  <a:cubicBezTo>
                    <a:pt x="91" y="32"/>
                    <a:pt x="94" y="37"/>
                    <a:pt x="99" y="40"/>
                  </a:cubicBezTo>
                  <a:cubicBezTo>
                    <a:pt x="91" y="43"/>
                    <a:pt x="84" y="49"/>
                    <a:pt x="80" y="57"/>
                  </a:cubicBezTo>
                  <a:cubicBezTo>
                    <a:pt x="74" y="52"/>
                    <a:pt x="67" y="47"/>
                    <a:pt x="58" y="45"/>
                  </a:cubicBezTo>
                  <a:cubicBezTo>
                    <a:pt x="66" y="41"/>
                    <a:pt x="71" y="33"/>
                    <a:pt x="71" y="24"/>
                  </a:cubicBezTo>
                  <a:cubicBezTo>
                    <a:pt x="71" y="11"/>
                    <a:pt x="60" y="0"/>
                    <a:pt x="47" y="0"/>
                  </a:cubicBezTo>
                  <a:cubicBezTo>
                    <a:pt x="34" y="0"/>
                    <a:pt x="23" y="11"/>
                    <a:pt x="23" y="24"/>
                  </a:cubicBezTo>
                  <a:cubicBezTo>
                    <a:pt x="23" y="33"/>
                    <a:pt x="29" y="42"/>
                    <a:pt x="36" y="45"/>
                  </a:cubicBezTo>
                  <a:cubicBezTo>
                    <a:pt x="16" y="51"/>
                    <a:pt x="0" y="71"/>
                    <a:pt x="0" y="94"/>
                  </a:cubicBezTo>
                  <a:cubicBezTo>
                    <a:pt x="0" y="127"/>
                    <a:pt x="0" y="127"/>
                    <a:pt x="0" y="127"/>
                  </a:cubicBezTo>
                  <a:cubicBezTo>
                    <a:pt x="4" y="127"/>
                    <a:pt x="4" y="127"/>
                    <a:pt x="4" y="127"/>
                  </a:cubicBezTo>
                  <a:cubicBezTo>
                    <a:pt x="4" y="94"/>
                    <a:pt x="4" y="94"/>
                    <a:pt x="4" y="94"/>
                  </a:cubicBezTo>
                  <a:cubicBezTo>
                    <a:pt x="4" y="69"/>
                    <a:pt x="24" y="49"/>
                    <a:pt x="47" y="48"/>
                  </a:cubicBezTo>
                  <a:cubicBezTo>
                    <a:pt x="71" y="49"/>
                    <a:pt x="90" y="68"/>
                    <a:pt x="90" y="92"/>
                  </a:cubicBezTo>
                  <a:cubicBezTo>
                    <a:pt x="90" y="127"/>
                    <a:pt x="90" y="127"/>
                    <a:pt x="90" y="127"/>
                  </a:cubicBezTo>
                  <a:cubicBezTo>
                    <a:pt x="94" y="127"/>
                    <a:pt x="94" y="127"/>
                    <a:pt x="94" y="127"/>
                  </a:cubicBezTo>
                  <a:cubicBezTo>
                    <a:pt x="94" y="92"/>
                    <a:pt x="94" y="92"/>
                    <a:pt x="94" y="92"/>
                  </a:cubicBezTo>
                  <a:cubicBezTo>
                    <a:pt x="94" y="80"/>
                    <a:pt x="90" y="69"/>
                    <a:pt x="84" y="61"/>
                  </a:cubicBezTo>
                  <a:cubicBezTo>
                    <a:pt x="88" y="51"/>
                    <a:pt x="98" y="44"/>
                    <a:pt x="108" y="43"/>
                  </a:cubicBezTo>
                  <a:cubicBezTo>
                    <a:pt x="123" y="44"/>
                    <a:pt x="135" y="56"/>
                    <a:pt x="135" y="72"/>
                  </a:cubicBezTo>
                  <a:cubicBezTo>
                    <a:pt x="135" y="95"/>
                    <a:pt x="135" y="95"/>
                    <a:pt x="135" y="95"/>
                  </a:cubicBezTo>
                  <a:cubicBezTo>
                    <a:pt x="139" y="95"/>
                    <a:pt x="139" y="95"/>
                    <a:pt x="139" y="95"/>
                  </a:cubicBezTo>
                  <a:cubicBezTo>
                    <a:pt x="139" y="72"/>
                    <a:pt x="139" y="72"/>
                    <a:pt x="139" y="72"/>
                  </a:cubicBezTo>
                  <a:cubicBezTo>
                    <a:pt x="139" y="57"/>
                    <a:pt x="130" y="45"/>
                    <a:pt x="117" y="4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sp>
          <p:nvSpPr>
            <p:cNvPr id="69" name="Freeform 16">
              <a:extLst>
                <a:ext uri="{FF2B5EF4-FFF2-40B4-BE49-F238E27FC236}">
                  <a16:creationId xmlns:a16="http://schemas.microsoft.com/office/drawing/2014/main" xmlns="" id="{24CADE64-3173-DF49-93B9-80CF13996778}"/>
                </a:ext>
              </a:extLst>
            </p:cNvPr>
            <p:cNvSpPr>
              <a:spLocks noEditPoints="1"/>
            </p:cNvSpPr>
            <p:nvPr/>
          </p:nvSpPr>
          <p:spPr bwMode="auto">
            <a:xfrm>
              <a:off x="-1214437" y="575126"/>
              <a:ext cx="388938" cy="219075"/>
            </a:xfrm>
            <a:custGeom>
              <a:avLst/>
              <a:gdLst>
                <a:gd name="T0" fmla="*/ 9 w 73"/>
                <a:gd name="T1" fmla="*/ 24 h 41"/>
                <a:gd name="T2" fmla="*/ 9 w 73"/>
                <a:gd name="T3" fmla="*/ 31 h 41"/>
                <a:gd name="T4" fmla="*/ 9 w 73"/>
                <a:gd name="T5" fmla="*/ 33 h 41"/>
                <a:gd name="T6" fmla="*/ 9 w 73"/>
                <a:gd name="T7" fmla="*/ 33 h 41"/>
                <a:gd name="T8" fmla="*/ 9 w 73"/>
                <a:gd name="T9" fmla="*/ 37 h 41"/>
                <a:gd name="T10" fmla="*/ 4 w 73"/>
                <a:gd name="T11" fmla="*/ 30 h 41"/>
                <a:gd name="T12" fmla="*/ 9 w 73"/>
                <a:gd name="T13" fmla="*/ 24 h 41"/>
                <a:gd name="T14" fmla="*/ 11 w 73"/>
                <a:gd name="T15" fmla="*/ 41 h 41"/>
                <a:gd name="T16" fmla="*/ 11 w 73"/>
                <a:gd name="T17" fmla="*/ 41 h 41"/>
                <a:gd name="T18" fmla="*/ 11 w 73"/>
                <a:gd name="T19" fmla="*/ 41 h 41"/>
                <a:gd name="T20" fmla="*/ 14 w 73"/>
                <a:gd name="T21" fmla="*/ 39 h 41"/>
                <a:gd name="T22" fmla="*/ 14 w 73"/>
                <a:gd name="T23" fmla="*/ 31 h 41"/>
                <a:gd name="T24" fmla="*/ 42 w 73"/>
                <a:gd name="T25" fmla="*/ 5 h 41"/>
                <a:gd name="T26" fmla="*/ 69 w 73"/>
                <a:gd name="T27" fmla="*/ 22 h 41"/>
                <a:gd name="T28" fmla="*/ 72 w 73"/>
                <a:gd name="T29" fmla="*/ 23 h 41"/>
                <a:gd name="T30" fmla="*/ 73 w 73"/>
                <a:gd name="T31" fmla="*/ 20 h 41"/>
                <a:gd name="T32" fmla="*/ 42 w 73"/>
                <a:gd name="T33" fmla="*/ 0 h 41"/>
                <a:gd name="T34" fmla="*/ 12 w 73"/>
                <a:gd name="T35" fmla="*/ 20 h 41"/>
                <a:gd name="T36" fmla="*/ 11 w 73"/>
                <a:gd name="T37" fmla="*/ 20 h 41"/>
                <a:gd name="T38" fmla="*/ 11 w 73"/>
                <a:gd name="T39" fmla="*/ 20 h 41"/>
                <a:gd name="T40" fmla="*/ 0 w 73"/>
                <a:gd name="T41" fmla="*/ 30 h 41"/>
                <a:gd name="T42" fmla="*/ 11 w 73"/>
                <a:gd name="T43"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41">
                  <a:moveTo>
                    <a:pt x="9" y="24"/>
                  </a:moveTo>
                  <a:cubicBezTo>
                    <a:pt x="9" y="31"/>
                    <a:pt x="9" y="31"/>
                    <a:pt x="9" y="31"/>
                  </a:cubicBezTo>
                  <a:cubicBezTo>
                    <a:pt x="9" y="31"/>
                    <a:pt x="9" y="32"/>
                    <a:pt x="9" y="33"/>
                  </a:cubicBezTo>
                  <a:cubicBezTo>
                    <a:pt x="9" y="33"/>
                    <a:pt x="9" y="33"/>
                    <a:pt x="9" y="33"/>
                  </a:cubicBezTo>
                  <a:cubicBezTo>
                    <a:pt x="9" y="37"/>
                    <a:pt x="9" y="37"/>
                    <a:pt x="9" y="37"/>
                  </a:cubicBezTo>
                  <a:cubicBezTo>
                    <a:pt x="6" y="36"/>
                    <a:pt x="4" y="33"/>
                    <a:pt x="4" y="30"/>
                  </a:cubicBezTo>
                  <a:cubicBezTo>
                    <a:pt x="4" y="28"/>
                    <a:pt x="6" y="25"/>
                    <a:pt x="9" y="24"/>
                  </a:cubicBezTo>
                  <a:moveTo>
                    <a:pt x="11" y="41"/>
                  </a:moveTo>
                  <a:cubicBezTo>
                    <a:pt x="11" y="41"/>
                    <a:pt x="11" y="41"/>
                    <a:pt x="11" y="41"/>
                  </a:cubicBezTo>
                  <a:cubicBezTo>
                    <a:pt x="11" y="41"/>
                    <a:pt x="11" y="41"/>
                    <a:pt x="11" y="41"/>
                  </a:cubicBezTo>
                  <a:cubicBezTo>
                    <a:pt x="13" y="41"/>
                    <a:pt x="14" y="40"/>
                    <a:pt x="14" y="39"/>
                  </a:cubicBezTo>
                  <a:cubicBezTo>
                    <a:pt x="14" y="31"/>
                    <a:pt x="14" y="31"/>
                    <a:pt x="14" y="31"/>
                  </a:cubicBezTo>
                  <a:cubicBezTo>
                    <a:pt x="15" y="16"/>
                    <a:pt x="27" y="5"/>
                    <a:pt x="42" y="5"/>
                  </a:cubicBezTo>
                  <a:cubicBezTo>
                    <a:pt x="54" y="5"/>
                    <a:pt x="64" y="11"/>
                    <a:pt x="69" y="22"/>
                  </a:cubicBezTo>
                  <a:cubicBezTo>
                    <a:pt x="69" y="23"/>
                    <a:pt x="70" y="23"/>
                    <a:pt x="72" y="23"/>
                  </a:cubicBezTo>
                  <a:cubicBezTo>
                    <a:pt x="73" y="22"/>
                    <a:pt x="73" y="21"/>
                    <a:pt x="73" y="20"/>
                  </a:cubicBezTo>
                  <a:cubicBezTo>
                    <a:pt x="67" y="8"/>
                    <a:pt x="55" y="0"/>
                    <a:pt x="42" y="0"/>
                  </a:cubicBezTo>
                  <a:cubicBezTo>
                    <a:pt x="29" y="0"/>
                    <a:pt x="17" y="8"/>
                    <a:pt x="12" y="20"/>
                  </a:cubicBezTo>
                  <a:cubicBezTo>
                    <a:pt x="12" y="20"/>
                    <a:pt x="11" y="20"/>
                    <a:pt x="11" y="20"/>
                  </a:cubicBezTo>
                  <a:cubicBezTo>
                    <a:pt x="11" y="20"/>
                    <a:pt x="11" y="20"/>
                    <a:pt x="11" y="20"/>
                  </a:cubicBezTo>
                  <a:cubicBezTo>
                    <a:pt x="5" y="20"/>
                    <a:pt x="0" y="24"/>
                    <a:pt x="0" y="30"/>
                  </a:cubicBezTo>
                  <a:cubicBezTo>
                    <a:pt x="0" y="37"/>
                    <a:pt x="4" y="41"/>
                    <a:pt x="11" y="41"/>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3906">
                <a:defRPr/>
              </a:pPr>
              <a:endParaRPr lang="en-US" dirty="0">
                <a:solidFill>
                  <a:srgbClr val="55565A"/>
                </a:solidFill>
              </a:endParaRPr>
            </a:p>
          </p:txBody>
        </p:sp>
      </p:grpSp>
      <p:sp>
        <p:nvSpPr>
          <p:cNvPr id="11" name="TextBox 10"/>
          <p:cNvSpPr txBox="1"/>
          <p:nvPr/>
        </p:nvSpPr>
        <p:spPr>
          <a:xfrm>
            <a:off x="1580272" y="5264968"/>
            <a:ext cx="3584389" cy="523220"/>
          </a:xfrm>
          <a:prstGeom prst="rect">
            <a:avLst/>
          </a:prstGeom>
          <a:noFill/>
        </p:spPr>
        <p:txBody>
          <a:bodyPr wrap="square" lIns="91440" tIns="45720" rIns="91440" bIns="45720" rtlCol="0">
            <a:spAutoFit/>
          </a:bodyPr>
          <a:lstStyle/>
          <a:p>
            <a:pPr defTabSz="913906">
              <a:spcBef>
                <a:spcPts val="1400"/>
              </a:spcBef>
              <a:defRPr/>
            </a:pPr>
            <a:r>
              <a:rPr lang="en-US" sz="1400" dirty="0">
                <a:solidFill>
                  <a:srgbClr val="008770"/>
                </a:solidFill>
              </a:rPr>
              <a:t>Personalized care and ongoing monitoring are key to improving diabetes health</a:t>
            </a:r>
          </a:p>
        </p:txBody>
      </p:sp>
      <p:sp>
        <p:nvSpPr>
          <p:cNvPr id="16" name="TextBox 15"/>
          <p:cNvSpPr txBox="1"/>
          <p:nvPr/>
        </p:nvSpPr>
        <p:spPr>
          <a:xfrm>
            <a:off x="6011344" y="2696577"/>
            <a:ext cx="2934895" cy="3247043"/>
          </a:xfrm>
          <a:prstGeom prst="rect">
            <a:avLst/>
          </a:prstGeom>
          <a:noFill/>
        </p:spPr>
        <p:txBody>
          <a:bodyPr wrap="square" lIns="91440" tIns="45720" rIns="91440" bIns="45720" rtlCol="0">
            <a:spAutoFit/>
          </a:bodyPr>
          <a:lstStyle/>
          <a:p>
            <a:pPr defTabSz="457200" fontAlgn="ctr">
              <a:spcAft>
                <a:spcPts val="600"/>
              </a:spcAft>
              <a:defRPr/>
            </a:pPr>
            <a:r>
              <a:rPr lang="en-US" dirty="0">
                <a:solidFill>
                  <a:srgbClr val="E87722"/>
                </a:solidFill>
              </a:rPr>
              <a:t>Automation drives better health outcomes</a:t>
            </a:r>
          </a:p>
          <a:p>
            <a:pPr marL="173736" indent="-173736" defTabSz="457200" fontAlgn="ctr">
              <a:spcAft>
                <a:spcPts val="300"/>
              </a:spcAft>
              <a:buClr>
                <a:srgbClr val="E87722"/>
              </a:buClr>
              <a:buFont typeface="Arial" panose="020B0604020202020204" pitchFamily="34" charset="0"/>
              <a:buChar char="•"/>
              <a:defRPr/>
            </a:pPr>
            <a:r>
              <a:rPr lang="en-US" sz="1400" dirty="0">
                <a:solidFill>
                  <a:srgbClr val="55565A"/>
                </a:solidFill>
              </a:rPr>
              <a:t>Compares A1C levels with standard medication ranges</a:t>
            </a:r>
          </a:p>
          <a:p>
            <a:pPr marL="173736" indent="-173736" defTabSz="457200" fontAlgn="ctr">
              <a:spcAft>
                <a:spcPts val="300"/>
              </a:spcAft>
              <a:buClr>
                <a:srgbClr val="E87722"/>
              </a:buClr>
              <a:buFont typeface="Arial" panose="020B0604020202020204" pitchFamily="34" charset="0"/>
              <a:buChar char="•"/>
              <a:defRPr/>
            </a:pPr>
            <a:r>
              <a:rPr lang="en-US" sz="1400" dirty="0">
                <a:solidFill>
                  <a:srgbClr val="55565A"/>
                </a:solidFill>
              </a:rPr>
              <a:t>Scans for gaps in care, safety and adherence across all diseases</a:t>
            </a:r>
          </a:p>
          <a:p>
            <a:pPr marL="173736" indent="-173736" defTabSz="457200" fontAlgn="ctr">
              <a:spcAft>
                <a:spcPts val="300"/>
              </a:spcAft>
              <a:buClr>
                <a:srgbClr val="E87722"/>
              </a:buClr>
              <a:buFont typeface="Arial" panose="020B0604020202020204" pitchFamily="34" charset="0"/>
              <a:buChar char="•"/>
              <a:defRPr/>
            </a:pPr>
            <a:r>
              <a:rPr lang="en-US" sz="1400" dirty="0">
                <a:solidFill>
                  <a:srgbClr val="55565A"/>
                </a:solidFill>
              </a:rPr>
              <a:t>Stores profile information for a complete member snapshot</a:t>
            </a:r>
          </a:p>
          <a:p>
            <a:pPr marL="173736" indent="-173736" defTabSz="457200" fontAlgn="ctr">
              <a:spcAft>
                <a:spcPts val="300"/>
              </a:spcAft>
              <a:buClr>
                <a:srgbClr val="E87722"/>
              </a:buClr>
              <a:buFont typeface="Arial" panose="020B0604020202020204" pitchFamily="34" charset="0"/>
              <a:buChar char="•"/>
              <a:defRPr/>
            </a:pPr>
            <a:r>
              <a:rPr lang="en-US" sz="1400" dirty="0">
                <a:solidFill>
                  <a:srgbClr val="55565A"/>
                </a:solidFill>
              </a:rPr>
              <a:t>Engages providers for clinical concerns</a:t>
            </a:r>
          </a:p>
          <a:p>
            <a:pPr marL="173736" indent="-173736" defTabSz="457200" fontAlgn="ctr">
              <a:spcAft>
                <a:spcPts val="300"/>
              </a:spcAft>
              <a:buClr>
                <a:srgbClr val="E87722"/>
              </a:buClr>
              <a:buFont typeface="Arial" panose="020B0604020202020204" pitchFamily="34" charset="0"/>
              <a:buChar char="•"/>
              <a:defRPr/>
            </a:pPr>
            <a:r>
              <a:rPr lang="en-US" sz="1400" dirty="0">
                <a:solidFill>
                  <a:srgbClr val="444444"/>
                </a:solidFill>
              </a:rPr>
              <a:t>Captures A1C scores from cloud-based meter</a:t>
            </a:r>
            <a:endParaRPr lang="en-US" sz="1300" dirty="0">
              <a:solidFill>
                <a:srgbClr val="444444"/>
              </a:solidFill>
            </a:endParaRPr>
          </a:p>
        </p:txBody>
      </p:sp>
      <p:cxnSp>
        <p:nvCxnSpPr>
          <p:cNvPr id="28" name="Straight Connector 27">
            <a:extLst>
              <a:ext uri="{FF2B5EF4-FFF2-40B4-BE49-F238E27FC236}">
                <a16:creationId xmlns:a16="http://schemas.microsoft.com/office/drawing/2014/main" xmlns="" id="{EBAA2E82-653A-7B43-B487-439CD817DBEA}"/>
              </a:ext>
            </a:extLst>
          </p:cNvPr>
          <p:cNvCxnSpPr/>
          <p:nvPr/>
        </p:nvCxnSpPr>
        <p:spPr>
          <a:xfrm>
            <a:off x="1436836" y="5232931"/>
            <a:ext cx="0" cy="599154"/>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29" name="Picture 28" descr="spike_for_PPT.png">
            <a:extLst>
              <a:ext uri="{FF2B5EF4-FFF2-40B4-BE49-F238E27FC236}">
                <a16:creationId xmlns:a16="http://schemas.microsoft.com/office/drawing/2014/main" xmlns="" id="{479AF366-C903-0B40-9073-85757AD3F5B2}"/>
              </a:ext>
            </a:extLst>
          </p:cNvPr>
          <p:cNvPicPr>
            <a:picLocks/>
          </p:cNvPicPr>
          <p:nvPr/>
        </p:nvPicPr>
        <p:blipFill>
          <a:blip r:embed="rId3" cstate="email">
            <a:alphaModFix amt="30000"/>
            <a:extLst>
              <a:ext uri="{28A0092B-C50C-407E-A947-70E740481C1C}">
                <a14:useLocalDpi xmlns:a14="http://schemas.microsoft.com/office/drawing/2010/main"/>
              </a:ext>
            </a:extLst>
          </a:blip>
          <a:stretch>
            <a:fillRect/>
          </a:stretch>
        </p:blipFill>
        <p:spPr>
          <a:xfrm rot="16200000">
            <a:off x="4038722" y="3795181"/>
            <a:ext cx="4100519" cy="914400"/>
          </a:xfrm>
          <a:prstGeom prst="rect">
            <a:avLst/>
          </a:prstGeom>
        </p:spPr>
      </p:pic>
      <p:grpSp>
        <p:nvGrpSpPr>
          <p:cNvPr id="14" name="Group 13"/>
          <p:cNvGrpSpPr/>
          <p:nvPr/>
        </p:nvGrpSpPr>
        <p:grpSpPr>
          <a:xfrm>
            <a:off x="414025" y="2531356"/>
            <a:ext cx="4818379" cy="2372695"/>
            <a:chOff x="430959" y="2353549"/>
            <a:chExt cx="4818379" cy="2372695"/>
          </a:xfrm>
        </p:grpSpPr>
        <p:sp>
          <p:nvSpPr>
            <p:cNvPr id="55" name="Oval 54">
              <a:extLst>
                <a:ext uri="{FF2B5EF4-FFF2-40B4-BE49-F238E27FC236}">
                  <a16:creationId xmlns:a16="http://schemas.microsoft.com/office/drawing/2014/main" xmlns="" id="{62316D84-A3BA-D447-9609-51BB7CA5573A}"/>
                </a:ext>
              </a:extLst>
            </p:cNvPr>
            <p:cNvSpPr/>
            <p:nvPr/>
          </p:nvSpPr>
          <p:spPr>
            <a:xfrm>
              <a:off x="1189753" y="2387392"/>
              <a:ext cx="2338852" cy="233885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Rectangle 22">
              <a:extLst>
                <a:ext uri="{FF2B5EF4-FFF2-40B4-BE49-F238E27FC236}">
                  <a16:creationId xmlns:a16="http://schemas.microsoft.com/office/drawing/2014/main" xmlns="" id="{AB8F7BE4-69A7-E94F-A98D-305D182BF375}"/>
                </a:ext>
              </a:extLst>
            </p:cNvPr>
            <p:cNvSpPr/>
            <p:nvPr/>
          </p:nvSpPr>
          <p:spPr>
            <a:xfrm>
              <a:off x="430959" y="3392145"/>
              <a:ext cx="730430" cy="335864"/>
            </a:xfrm>
            <a:prstGeom prst="rect">
              <a:avLst/>
            </a:prstGeom>
            <a:noFill/>
            <a:ln w="9525">
              <a:noFill/>
              <a:miter lim="800000"/>
              <a:headEnd/>
              <a:tailEnd/>
            </a:ln>
            <a:effectLst/>
          </p:spPr>
          <p:txBody>
            <a:bodyPr wrap="square" lIns="91440" tIns="0" rIns="0" bIns="0" anchor="ctr">
              <a:noAutofit/>
            </a:bodyPr>
            <a:lstStyle/>
            <a:p>
              <a:pPr defTabSz="457200" fontAlgn="ctr"/>
              <a:r>
                <a:rPr lang="en-US" sz="1200" dirty="0">
                  <a:solidFill>
                    <a:srgbClr val="55565A"/>
                  </a:solidFill>
                </a:rPr>
                <a:t>Testing regimen</a:t>
              </a:r>
            </a:p>
          </p:txBody>
        </p:sp>
        <p:sp>
          <p:nvSpPr>
            <p:cNvPr id="6" name="TextBox 5">
              <a:extLst>
                <a:ext uri="{FF2B5EF4-FFF2-40B4-BE49-F238E27FC236}">
                  <a16:creationId xmlns:a16="http://schemas.microsoft.com/office/drawing/2014/main" xmlns="" id="{CE975B25-A61D-AD41-95A4-CF0DAD62571D}"/>
                </a:ext>
              </a:extLst>
            </p:cNvPr>
            <p:cNvSpPr txBox="1"/>
            <p:nvPr/>
          </p:nvSpPr>
          <p:spPr>
            <a:xfrm>
              <a:off x="3214300" y="4168371"/>
              <a:ext cx="1741768" cy="427538"/>
            </a:xfrm>
            <a:prstGeom prst="rect">
              <a:avLst/>
            </a:prstGeom>
            <a:noFill/>
            <a:ln w="9525">
              <a:noFill/>
              <a:miter lim="800000"/>
              <a:headEnd/>
              <a:tailEnd/>
            </a:ln>
            <a:effectLst/>
          </p:spPr>
          <p:txBody>
            <a:bodyPr wrap="square" lIns="91440" tIns="0" rIns="0" bIns="0" anchor="ctr">
              <a:noAutofit/>
            </a:bodyPr>
            <a:lstStyle>
              <a:defPPr>
                <a:defRPr lang="en-US"/>
              </a:defPPr>
              <a:lvl1pPr defTabSz="457200" fontAlgn="ctr">
                <a:defRPr sz="1200">
                  <a:solidFill>
                    <a:srgbClr val="55565A"/>
                  </a:solidFill>
                </a:defRPr>
              </a:lvl1pPr>
            </a:lstStyle>
            <a:p>
              <a:r>
                <a:rPr lang="en-US" dirty="0"/>
                <a:t>Action plan with member-specific goals</a:t>
              </a:r>
            </a:p>
          </p:txBody>
        </p:sp>
        <p:sp>
          <p:nvSpPr>
            <p:cNvPr id="70" name="Rectangle 69">
              <a:extLst>
                <a:ext uri="{FF2B5EF4-FFF2-40B4-BE49-F238E27FC236}">
                  <a16:creationId xmlns:a16="http://schemas.microsoft.com/office/drawing/2014/main" xmlns="" id="{B07F82A9-5595-5841-BC3E-6DF378D37FDD}"/>
                </a:ext>
              </a:extLst>
            </p:cNvPr>
            <p:cNvSpPr/>
            <p:nvPr/>
          </p:nvSpPr>
          <p:spPr>
            <a:xfrm>
              <a:off x="3618633" y="3076285"/>
              <a:ext cx="1630705" cy="967584"/>
            </a:xfrm>
            <a:prstGeom prst="rect">
              <a:avLst/>
            </a:prstGeom>
            <a:noFill/>
            <a:ln w="9525">
              <a:noFill/>
              <a:miter lim="800000"/>
              <a:headEnd/>
              <a:tailEnd/>
            </a:ln>
            <a:effectLst/>
          </p:spPr>
          <p:txBody>
            <a:bodyPr wrap="square" lIns="91440" tIns="0" rIns="0" bIns="0" anchor="ctr">
              <a:noAutofit/>
            </a:bodyPr>
            <a:lstStyle/>
            <a:p>
              <a:pPr defTabSz="457200" fontAlgn="ctr"/>
              <a:r>
                <a:rPr lang="en-US" sz="1200" dirty="0">
                  <a:solidFill>
                    <a:srgbClr val="55565A"/>
                  </a:solidFill>
                </a:rPr>
                <a:t>Clinical assessment and medication review </a:t>
              </a:r>
            </a:p>
          </p:txBody>
        </p:sp>
        <p:sp>
          <p:nvSpPr>
            <p:cNvPr id="71" name="Rechteck 70">
              <a:extLst>
                <a:ext uri="{FF2B5EF4-FFF2-40B4-BE49-F238E27FC236}">
                  <a16:creationId xmlns:a16="http://schemas.microsoft.com/office/drawing/2014/main" xmlns="" id="{849B584A-1B14-5A47-BE8F-3F0F86E5E896}"/>
                </a:ext>
              </a:extLst>
            </p:cNvPr>
            <p:cNvSpPr/>
            <p:nvPr/>
          </p:nvSpPr>
          <p:spPr bwMode="gray">
            <a:xfrm>
              <a:off x="601136" y="2452072"/>
              <a:ext cx="840914" cy="426479"/>
            </a:xfrm>
            <a:prstGeom prst="rect">
              <a:avLst/>
            </a:prstGeom>
            <a:noFill/>
            <a:ln w="9525">
              <a:noFill/>
              <a:miter lim="800000"/>
              <a:headEnd/>
              <a:tailEnd/>
            </a:ln>
            <a:effectLst/>
          </p:spPr>
          <p:txBody>
            <a:bodyPr wrap="square" lIns="91440" tIns="0" rIns="0" bIns="0" anchor="ctr">
              <a:noAutofit/>
            </a:bodyPr>
            <a:lstStyle/>
            <a:p>
              <a:pPr defTabSz="457200" fontAlgn="ctr">
                <a:defRPr/>
              </a:pPr>
              <a:r>
                <a:rPr lang="en-US" sz="1200" dirty="0">
                  <a:solidFill>
                    <a:srgbClr val="55565A"/>
                  </a:solidFill>
                </a:rPr>
                <a:t>Diabetes education </a:t>
              </a:r>
            </a:p>
          </p:txBody>
        </p:sp>
        <p:sp>
          <p:nvSpPr>
            <p:cNvPr id="31" name="Rectangle 30">
              <a:extLst>
                <a:ext uri="{FF2B5EF4-FFF2-40B4-BE49-F238E27FC236}">
                  <a16:creationId xmlns:a16="http://schemas.microsoft.com/office/drawing/2014/main" xmlns="" id="{C43637C9-0825-A24E-95AC-7D87EC38510C}"/>
                </a:ext>
              </a:extLst>
            </p:cNvPr>
            <p:cNvSpPr/>
            <p:nvPr/>
          </p:nvSpPr>
          <p:spPr>
            <a:xfrm>
              <a:off x="524936" y="4192960"/>
              <a:ext cx="989960" cy="378360"/>
            </a:xfrm>
            <a:prstGeom prst="rect">
              <a:avLst/>
            </a:prstGeom>
            <a:noFill/>
            <a:ln w="9525">
              <a:noFill/>
              <a:miter lim="800000"/>
              <a:headEnd/>
              <a:tailEnd/>
            </a:ln>
            <a:effectLst/>
          </p:spPr>
          <p:txBody>
            <a:bodyPr wrap="square" lIns="91440" tIns="0" rIns="0" bIns="0" anchor="ctr">
              <a:noAutofit/>
            </a:bodyPr>
            <a:lstStyle/>
            <a:p>
              <a:pPr defTabSz="457200" fontAlgn="ctr"/>
              <a:r>
                <a:rPr lang="en-US" sz="1200" dirty="0">
                  <a:solidFill>
                    <a:srgbClr val="55565A"/>
                  </a:solidFill>
                </a:rPr>
                <a:t>A1C scores captured   </a:t>
              </a:r>
            </a:p>
          </p:txBody>
        </p:sp>
        <p:grpSp>
          <p:nvGrpSpPr>
            <p:cNvPr id="12" name="Group 11">
              <a:extLst>
                <a:ext uri="{FF2B5EF4-FFF2-40B4-BE49-F238E27FC236}">
                  <a16:creationId xmlns:a16="http://schemas.microsoft.com/office/drawing/2014/main" xmlns="" id="{4DE509DC-E55E-F546-93FF-FDBA29BF27B2}"/>
                </a:ext>
              </a:extLst>
            </p:cNvPr>
            <p:cNvGrpSpPr/>
            <p:nvPr/>
          </p:nvGrpSpPr>
          <p:grpSpPr>
            <a:xfrm>
              <a:off x="1107370" y="3298007"/>
              <a:ext cx="560566" cy="560566"/>
              <a:chOff x="704121" y="3147964"/>
              <a:chExt cx="766763" cy="766763"/>
            </a:xfrm>
          </p:grpSpPr>
          <p:sp>
            <p:nvSpPr>
              <p:cNvPr id="39" name="Oval 70">
                <a:extLst>
                  <a:ext uri="{FF2B5EF4-FFF2-40B4-BE49-F238E27FC236}">
                    <a16:creationId xmlns:a16="http://schemas.microsoft.com/office/drawing/2014/main" xmlns="" id="{048945F1-627D-A743-A309-C41E287A6D81}"/>
                  </a:ext>
                </a:extLst>
              </p:cNvPr>
              <p:cNvSpPr>
                <a:spLocks noChangeArrowheads="1"/>
              </p:cNvSpPr>
              <p:nvPr/>
            </p:nvSpPr>
            <p:spPr bwMode="auto">
              <a:xfrm>
                <a:off x="704121" y="3147964"/>
                <a:ext cx="766763" cy="766763"/>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0" name="Freeform 71">
                <a:extLst>
                  <a:ext uri="{FF2B5EF4-FFF2-40B4-BE49-F238E27FC236}">
                    <a16:creationId xmlns:a16="http://schemas.microsoft.com/office/drawing/2014/main" xmlns="" id="{FDABA2FF-BF9D-8648-8ECC-451918F858AD}"/>
                  </a:ext>
                </a:extLst>
              </p:cNvPr>
              <p:cNvSpPr>
                <a:spLocks/>
              </p:cNvSpPr>
              <p:nvPr/>
            </p:nvSpPr>
            <p:spPr bwMode="auto">
              <a:xfrm>
                <a:off x="885097" y="3313064"/>
                <a:ext cx="377825" cy="266700"/>
              </a:xfrm>
              <a:custGeom>
                <a:avLst/>
                <a:gdLst>
                  <a:gd name="T0" fmla="*/ 68 w 71"/>
                  <a:gd name="T1" fmla="*/ 38 h 50"/>
                  <a:gd name="T2" fmla="*/ 67 w 71"/>
                  <a:gd name="T3" fmla="*/ 38 h 50"/>
                  <a:gd name="T4" fmla="*/ 70 w 71"/>
                  <a:gd name="T5" fmla="*/ 41 h 50"/>
                  <a:gd name="T6" fmla="*/ 70 w 71"/>
                  <a:gd name="T7" fmla="*/ 40 h 50"/>
                  <a:gd name="T8" fmla="*/ 71 w 71"/>
                  <a:gd name="T9" fmla="*/ 35 h 50"/>
                  <a:gd name="T10" fmla="*/ 68 w 71"/>
                  <a:gd name="T11" fmla="*/ 23 h 50"/>
                  <a:gd name="T12" fmla="*/ 68 w 71"/>
                  <a:gd name="T13" fmla="*/ 23 h 50"/>
                  <a:gd name="T14" fmla="*/ 68 w 71"/>
                  <a:gd name="T15" fmla="*/ 22 h 50"/>
                  <a:gd name="T16" fmla="*/ 67 w 71"/>
                  <a:gd name="T17" fmla="*/ 21 h 50"/>
                  <a:gd name="T18" fmla="*/ 67 w 71"/>
                  <a:gd name="T19" fmla="*/ 20 h 50"/>
                  <a:gd name="T20" fmla="*/ 67 w 71"/>
                  <a:gd name="T21" fmla="*/ 20 h 50"/>
                  <a:gd name="T22" fmla="*/ 50 w 71"/>
                  <a:gd name="T23" fmla="*/ 3 h 50"/>
                  <a:gd name="T24" fmla="*/ 50 w 71"/>
                  <a:gd name="T25" fmla="*/ 3 h 50"/>
                  <a:gd name="T26" fmla="*/ 50 w 71"/>
                  <a:gd name="T27" fmla="*/ 3 h 50"/>
                  <a:gd name="T28" fmla="*/ 48 w 71"/>
                  <a:gd name="T29" fmla="*/ 2 h 50"/>
                  <a:gd name="T30" fmla="*/ 47 w 71"/>
                  <a:gd name="T31" fmla="*/ 2 h 50"/>
                  <a:gd name="T32" fmla="*/ 47 w 71"/>
                  <a:gd name="T33" fmla="*/ 2 h 50"/>
                  <a:gd name="T34" fmla="*/ 35 w 71"/>
                  <a:gd name="T35" fmla="*/ 0 h 50"/>
                  <a:gd name="T36" fmla="*/ 23 w 71"/>
                  <a:gd name="T37" fmla="*/ 2 h 50"/>
                  <a:gd name="T38" fmla="*/ 23 w 71"/>
                  <a:gd name="T39" fmla="*/ 2 h 50"/>
                  <a:gd name="T40" fmla="*/ 22 w 71"/>
                  <a:gd name="T41" fmla="*/ 2 h 50"/>
                  <a:gd name="T42" fmla="*/ 21 w 71"/>
                  <a:gd name="T43" fmla="*/ 3 h 50"/>
                  <a:gd name="T44" fmla="*/ 20 w 71"/>
                  <a:gd name="T45" fmla="*/ 3 h 50"/>
                  <a:gd name="T46" fmla="*/ 20 w 71"/>
                  <a:gd name="T47" fmla="*/ 3 h 50"/>
                  <a:gd name="T48" fmla="*/ 3 w 71"/>
                  <a:gd name="T49" fmla="*/ 20 h 50"/>
                  <a:gd name="T50" fmla="*/ 3 w 71"/>
                  <a:gd name="T51" fmla="*/ 20 h 50"/>
                  <a:gd name="T52" fmla="*/ 3 w 71"/>
                  <a:gd name="T53" fmla="*/ 21 h 50"/>
                  <a:gd name="T54" fmla="*/ 2 w 71"/>
                  <a:gd name="T55" fmla="*/ 22 h 50"/>
                  <a:gd name="T56" fmla="*/ 2 w 71"/>
                  <a:gd name="T57" fmla="*/ 23 h 50"/>
                  <a:gd name="T58" fmla="*/ 2 w 71"/>
                  <a:gd name="T59" fmla="*/ 23 h 50"/>
                  <a:gd name="T60" fmla="*/ 0 w 71"/>
                  <a:gd name="T61" fmla="*/ 35 h 50"/>
                  <a:gd name="T62" fmla="*/ 2 w 71"/>
                  <a:gd name="T63" fmla="*/ 47 h 50"/>
                  <a:gd name="T64" fmla="*/ 2 w 71"/>
                  <a:gd name="T65" fmla="*/ 47 h 50"/>
                  <a:gd name="T66" fmla="*/ 2 w 71"/>
                  <a:gd name="T67" fmla="*/ 48 h 50"/>
                  <a:gd name="T68" fmla="*/ 3 w 71"/>
                  <a:gd name="T69" fmla="*/ 49 h 50"/>
                  <a:gd name="T70" fmla="*/ 3 w 71"/>
                  <a:gd name="T71" fmla="*/ 49 h 50"/>
                  <a:gd name="T72" fmla="*/ 3 w 71"/>
                  <a:gd name="T73" fmla="*/ 50 h 50"/>
                  <a:gd name="T74" fmla="*/ 13 w 71"/>
                  <a:gd name="T75" fmla="*/ 46 h 50"/>
                  <a:gd name="T76" fmla="*/ 12 w 71"/>
                  <a:gd name="T77" fmla="*/ 43 h 50"/>
                  <a:gd name="T78" fmla="*/ 5 w 71"/>
                  <a:gd name="T79" fmla="*/ 46 h 50"/>
                  <a:gd name="T80" fmla="*/ 3 w 71"/>
                  <a:gd name="T81" fmla="*/ 35 h 50"/>
                  <a:gd name="T82" fmla="*/ 5 w 71"/>
                  <a:gd name="T83" fmla="*/ 24 h 50"/>
                  <a:gd name="T84" fmla="*/ 12 w 71"/>
                  <a:gd name="T85" fmla="*/ 27 h 50"/>
                  <a:gd name="T86" fmla="*/ 13 w 71"/>
                  <a:gd name="T87" fmla="*/ 24 h 50"/>
                  <a:gd name="T88" fmla="*/ 6 w 71"/>
                  <a:gd name="T89" fmla="*/ 21 h 50"/>
                  <a:gd name="T90" fmla="*/ 22 w 71"/>
                  <a:gd name="T91" fmla="*/ 6 h 50"/>
                  <a:gd name="T92" fmla="*/ 24 w 71"/>
                  <a:gd name="T93" fmla="*/ 13 h 50"/>
                  <a:gd name="T94" fmla="*/ 27 w 71"/>
                  <a:gd name="T95" fmla="*/ 12 h 50"/>
                  <a:gd name="T96" fmla="*/ 24 w 71"/>
                  <a:gd name="T97" fmla="*/ 5 h 50"/>
                  <a:gd name="T98" fmla="*/ 35 w 71"/>
                  <a:gd name="T99" fmla="*/ 3 h 50"/>
                  <a:gd name="T100" fmla="*/ 46 w 71"/>
                  <a:gd name="T101" fmla="*/ 5 h 50"/>
                  <a:gd name="T102" fmla="*/ 43 w 71"/>
                  <a:gd name="T103" fmla="*/ 12 h 50"/>
                  <a:gd name="T104" fmla="*/ 46 w 71"/>
                  <a:gd name="T105" fmla="*/ 13 h 50"/>
                  <a:gd name="T106" fmla="*/ 49 w 71"/>
                  <a:gd name="T107" fmla="*/ 6 h 50"/>
                  <a:gd name="T108" fmla="*/ 65 w 71"/>
                  <a:gd name="T109" fmla="*/ 21 h 50"/>
                  <a:gd name="T110" fmla="*/ 58 w 71"/>
                  <a:gd name="T111" fmla="*/ 24 h 50"/>
                  <a:gd name="T112" fmla="*/ 59 w 71"/>
                  <a:gd name="T113" fmla="*/ 27 h 50"/>
                  <a:gd name="T114" fmla="*/ 66 w 71"/>
                  <a:gd name="T115" fmla="*/ 24 h 50"/>
                  <a:gd name="T116" fmla="*/ 68 w 71"/>
                  <a:gd name="T117" fmla="*/ 35 h 50"/>
                  <a:gd name="T118" fmla="*/ 68 w 71"/>
                  <a:gd name="T119" fmla="*/ 38 h 50"/>
                  <a:gd name="T120" fmla="*/ 68 w 71"/>
                  <a:gd name="T121"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 h="50">
                    <a:moveTo>
                      <a:pt x="68" y="38"/>
                    </a:moveTo>
                    <a:cubicBezTo>
                      <a:pt x="67" y="38"/>
                      <a:pt x="67" y="38"/>
                      <a:pt x="67" y="38"/>
                    </a:cubicBezTo>
                    <a:cubicBezTo>
                      <a:pt x="70" y="41"/>
                      <a:pt x="70" y="41"/>
                      <a:pt x="70" y="41"/>
                    </a:cubicBezTo>
                    <a:cubicBezTo>
                      <a:pt x="70" y="40"/>
                      <a:pt x="70" y="40"/>
                      <a:pt x="70" y="40"/>
                    </a:cubicBezTo>
                    <a:cubicBezTo>
                      <a:pt x="70" y="39"/>
                      <a:pt x="71" y="37"/>
                      <a:pt x="71" y="35"/>
                    </a:cubicBezTo>
                    <a:cubicBezTo>
                      <a:pt x="71" y="31"/>
                      <a:pt x="70" y="27"/>
                      <a:pt x="68" y="23"/>
                    </a:cubicBezTo>
                    <a:cubicBezTo>
                      <a:pt x="68" y="23"/>
                      <a:pt x="68" y="23"/>
                      <a:pt x="68" y="23"/>
                    </a:cubicBezTo>
                    <a:cubicBezTo>
                      <a:pt x="68" y="22"/>
                      <a:pt x="68" y="22"/>
                      <a:pt x="68" y="22"/>
                    </a:cubicBezTo>
                    <a:cubicBezTo>
                      <a:pt x="68" y="22"/>
                      <a:pt x="68" y="21"/>
                      <a:pt x="67" y="21"/>
                    </a:cubicBezTo>
                    <a:cubicBezTo>
                      <a:pt x="67" y="20"/>
                      <a:pt x="67" y="20"/>
                      <a:pt x="67" y="20"/>
                    </a:cubicBezTo>
                    <a:cubicBezTo>
                      <a:pt x="67" y="20"/>
                      <a:pt x="67" y="20"/>
                      <a:pt x="67" y="20"/>
                    </a:cubicBezTo>
                    <a:cubicBezTo>
                      <a:pt x="64" y="13"/>
                      <a:pt x="58" y="7"/>
                      <a:pt x="50" y="3"/>
                    </a:cubicBezTo>
                    <a:cubicBezTo>
                      <a:pt x="50" y="3"/>
                      <a:pt x="50" y="3"/>
                      <a:pt x="50" y="3"/>
                    </a:cubicBezTo>
                    <a:cubicBezTo>
                      <a:pt x="50" y="3"/>
                      <a:pt x="50" y="3"/>
                      <a:pt x="50" y="3"/>
                    </a:cubicBezTo>
                    <a:cubicBezTo>
                      <a:pt x="49" y="3"/>
                      <a:pt x="49" y="3"/>
                      <a:pt x="48" y="2"/>
                    </a:cubicBezTo>
                    <a:cubicBezTo>
                      <a:pt x="47" y="2"/>
                      <a:pt x="47" y="2"/>
                      <a:pt x="47" y="2"/>
                    </a:cubicBezTo>
                    <a:cubicBezTo>
                      <a:pt x="47" y="2"/>
                      <a:pt x="47" y="2"/>
                      <a:pt x="47" y="2"/>
                    </a:cubicBezTo>
                    <a:cubicBezTo>
                      <a:pt x="44" y="1"/>
                      <a:pt x="40" y="0"/>
                      <a:pt x="35" y="0"/>
                    </a:cubicBezTo>
                    <a:cubicBezTo>
                      <a:pt x="31" y="0"/>
                      <a:pt x="27" y="1"/>
                      <a:pt x="23" y="2"/>
                    </a:cubicBezTo>
                    <a:cubicBezTo>
                      <a:pt x="23" y="2"/>
                      <a:pt x="23" y="2"/>
                      <a:pt x="23" y="2"/>
                    </a:cubicBezTo>
                    <a:cubicBezTo>
                      <a:pt x="22" y="2"/>
                      <a:pt x="22" y="2"/>
                      <a:pt x="22" y="2"/>
                    </a:cubicBezTo>
                    <a:cubicBezTo>
                      <a:pt x="22" y="3"/>
                      <a:pt x="21" y="3"/>
                      <a:pt x="21" y="3"/>
                    </a:cubicBezTo>
                    <a:cubicBezTo>
                      <a:pt x="20" y="3"/>
                      <a:pt x="20" y="3"/>
                      <a:pt x="20" y="3"/>
                    </a:cubicBezTo>
                    <a:cubicBezTo>
                      <a:pt x="20" y="3"/>
                      <a:pt x="20" y="3"/>
                      <a:pt x="20" y="3"/>
                    </a:cubicBezTo>
                    <a:cubicBezTo>
                      <a:pt x="13" y="7"/>
                      <a:pt x="7" y="13"/>
                      <a:pt x="3" y="20"/>
                    </a:cubicBezTo>
                    <a:cubicBezTo>
                      <a:pt x="3" y="20"/>
                      <a:pt x="3" y="20"/>
                      <a:pt x="3" y="20"/>
                    </a:cubicBezTo>
                    <a:cubicBezTo>
                      <a:pt x="3" y="21"/>
                      <a:pt x="3" y="21"/>
                      <a:pt x="3" y="21"/>
                    </a:cubicBezTo>
                    <a:cubicBezTo>
                      <a:pt x="3" y="21"/>
                      <a:pt x="3" y="22"/>
                      <a:pt x="2" y="22"/>
                    </a:cubicBezTo>
                    <a:cubicBezTo>
                      <a:pt x="2" y="23"/>
                      <a:pt x="2" y="23"/>
                      <a:pt x="2" y="23"/>
                    </a:cubicBezTo>
                    <a:cubicBezTo>
                      <a:pt x="2" y="23"/>
                      <a:pt x="2" y="23"/>
                      <a:pt x="2" y="23"/>
                    </a:cubicBezTo>
                    <a:cubicBezTo>
                      <a:pt x="1" y="27"/>
                      <a:pt x="0" y="31"/>
                      <a:pt x="0" y="35"/>
                    </a:cubicBezTo>
                    <a:cubicBezTo>
                      <a:pt x="0" y="39"/>
                      <a:pt x="1" y="43"/>
                      <a:pt x="2" y="47"/>
                    </a:cubicBezTo>
                    <a:cubicBezTo>
                      <a:pt x="2" y="47"/>
                      <a:pt x="2" y="47"/>
                      <a:pt x="2" y="47"/>
                    </a:cubicBezTo>
                    <a:cubicBezTo>
                      <a:pt x="2" y="48"/>
                      <a:pt x="2" y="48"/>
                      <a:pt x="2" y="48"/>
                    </a:cubicBezTo>
                    <a:cubicBezTo>
                      <a:pt x="2" y="48"/>
                      <a:pt x="2" y="48"/>
                      <a:pt x="3" y="49"/>
                    </a:cubicBezTo>
                    <a:cubicBezTo>
                      <a:pt x="3" y="49"/>
                      <a:pt x="3" y="49"/>
                      <a:pt x="3" y="49"/>
                    </a:cubicBezTo>
                    <a:cubicBezTo>
                      <a:pt x="3" y="50"/>
                      <a:pt x="3" y="50"/>
                      <a:pt x="3" y="50"/>
                    </a:cubicBezTo>
                    <a:cubicBezTo>
                      <a:pt x="13" y="46"/>
                      <a:pt x="13" y="46"/>
                      <a:pt x="13" y="46"/>
                    </a:cubicBezTo>
                    <a:cubicBezTo>
                      <a:pt x="12" y="43"/>
                      <a:pt x="12" y="43"/>
                      <a:pt x="12" y="43"/>
                    </a:cubicBezTo>
                    <a:cubicBezTo>
                      <a:pt x="5" y="46"/>
                      <a:pt x="5" y="46"/>
                      <a:pt x="5" y="46"/>
                    </a:cubicBezTo>
                    <a:cubicBezTo>
                      <a:pt x="3" y="43"/>
                      <a:pt x="3" y="39"/>
                      <a:pt x="3" y="35"/>
                    </a:cubicBezTo>
                    <a:cubicBezTo>
                      <a:pt x="3" y="31"/>
                      <a:pt x="3" y="28"/>
                      <a:pt x="5" y="24"/>
                    </a:cubicBezTo>
                    <a:cubicBezTo>
                      <a:pt x="12" y="27"/>
                      <a:pt x="12" y="27"/>
                      <a:pt x="12" y="27"/>
                    </a:cubicBezTo>
                    <a:cubicBezTo>
                      <a:pt x="13" y="24"/>
                      <a:pt x="13" y="24"/>
                      <a:pt x="13" y="24"/>
                    </a:cubicBezTo>
                    <a:cubicBezTo>
                      <a:pt x="6" y="21"/>
                      <a:pt x="6" y="21"/>
                      <a:pt x="6" y="21"/>
                    </a:cubicBezTo>
                    <a:cubicBezTo>
                      <a:pt x="9" y="15"/>
                      <a:pt x="15" y="9"/>
                      <a:pt x="22" y="6"/>
                    </a:cubicBezTo>
                    <a:cubicBezTo>
                      <a:pt x="24" y="13"/>
                      <a:pt x="24" y="13"/>
                      <a:pt x="24" y="13"/>
                    </a:cubicBezTo>
                    <a:cubicBezTo>
                      <a:pt x="27" y="12"/>
                      <a:pt x="27" y="12"/>
                      <a:pt x="27" y="12"/>
                    </a:cubicBezTo>
                    <a:cubicBezTo>
                      <a:pt x="24" y="5"/>
                      <a:pt x="24" y="5"/>
                      <a:pt x="24" y="5"/>
                    </a:cubicBezTo>
                    <a:cubicBezTo>
                      <a:pt x="28" y="3"/>
                      <a:pt x="31" y="3"/>
                      <a:pt x="35" y="3"/>
                    </a:cubicBezTo>
                    <a:cubicBezTo>
                      <a:pt x="39" y="3"/>
                      <a:pt x="43" y="3"/>
                      <a:pt x="46" y="5"/>
                    </a:cubicBezTo>
                    <a:cubicBezTo>
                      <a:pt x="43" y="12"/>
                      <a:pt x="43" y="12"/>
                      <a:pt x="43" y="12"/>
                    </a:cubicBezTo>
                    <a:cubicBezTo>
                      <a:pt x="46" y="13"/>
                      <a:pt x="46" y="13"/>
                      <a:pt x="46" y="13"/>
                    </a:cubicBezTo>
                    <a:cubicBezTo>
                      <a:pt x="49" y="6"/>
                      <a:pt x="49" y="6"/>
                      <a:pt x="49" y="6"/>
                    </a:cubicBezTo>
                    <a:cubicBezTo>
                      <a:pt x="56" y="9"/>
                      <a:pt x="61" y="15"/>
                      <a:pt x="65" y="21"/>
                    </a:cubicBezTo>
                    <a:cubicBezTo>
                      <a:pt x="58" y="24"/>
                      <a:pt x="58" y="24"/>
                      <a:pt x="58" y="24"/>
                    </a:cubicBezTo>
                    <a:cubicBezTo>
                      <a:pt x="59" y="27"/>
                      <a:pt x="59" y="27"/>
                      <a:pt x="59" y="27"/>
                    </a:cubicBezTo>
                    <a:cubicBezTo>
                      <a:pt x="66" y="24"/>
                      <a:pt x="66" y="24"/>
                      <a:pt x="66" y="24"/>
                    </a:cubicBezTo>
                    <a:cubicBezTo>
                      <a:pt x="67" y="28"/>
                      <a:pt x="68" y="31"/>
                      <a:pt x="68" y="35"/>
                    </a:cubicBezTo>
                    <a:cubicBezTo>
                      <a:pt x="68" y="36"/>
                      <a:pt x="68" y="37"/>
                      <a:pt x="68" y="38"/>
                    </a:cubicBezTo>
                    <a:cubicBezTo>
                      <a:pt x="68" y="37"/>
                      <a:pt x="68" y="37"/>
                      <a:pt x="68" y="37"/>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1" name="Freeform 72">
                <a:extLst>
                  <a:ext uri="{FF2B5EF4-FFF2-40B4-BE49-F238E27FC236}">
                    <a16:creationId xmlns:a16="http://schemas.microsoft.com/office/drawing/2014/main" xmlns="" id="{13701EED-C179-8343-B30C-274EA00E5B39}"/>
                  </a:ext>
                </a:extLst>
              </p:cNvPr>
              <p:cNvSpPr>
                <a:spLocks noEditPoints="1"/>
              </p:cNvSpPr>
              <p:nvPr/>
            </p:nvSpPr>
            <p:spPr bwMode="auto">
              <a:xfrm>
                <a:off x="985109" y="3414664"/>
                <a:ext cx="117475" cy="117475"/>
              </a:xfrm>
              <a:custGeom>
                <a:avLst/>
                <a:gdLst>
                  <a:gd name="T0" fmla="*/ 16 w 22"/>
                  <a:gd name="T1" fmla="*/ 19 h 22"/>
                  <a:gd name="T2" fmla="*/ 14 w 22"/>
                  <a:gd name="T3" fmla="*/ 16 h 22"/>
                  <a:gd name="T4" fmla="*/ 16 w 22"/>
                  <a:gd name="T5" fmla="*/ 13 h 22"/>
                  <a:gd name="T6" fmla="*/ 19 w 22"/>
                  <a:gd name="T7" fmla="*/ 16 h 22"/>
                  <a:gd name="T8" fmla="*/ 16 w 22"/>
                  <a:gd name="T9" fmla="*/ 19 h 22"/>
                  <a:gd name="T10" fmla="*/ 16 w 22"/>
                  <a:gd name="T11" fmla="*/ 11 h 22"/>
                  <a:gd name="T12" fmla="*/ 14 w 22"/>
                  <a:gd name="T13" fmla="*/ 11 h 22"/>
                  <a:gd name="T14" fmla="*/ 2 w 22"/>
                  <a:gd name="T15" fmla="*/ 0 h 22"/>
                  <a:gd name="T16" fmla="*/ 0 w 22"/>
                  <a:gd name="T17" fmla="*/ 0 h 22"/>
                  <a:gd name="T18" fmla="*/ 0 w 22"/>
                  <a:gd name="T19" fmla="*/ 2 h 22"/>
                  <a:gd name="T20" fmla="*/ 12 w 22"/>
                  <a:gd name="T21" fmla="*/ 13 h 22"/>
                  <a:gd name="T22" fmla="*/ 11 w 22"/>
                  <a:gd name="T23" fmla="*/ 16 h 22"/>
                  <a:gd name="T24" fmla="*/ 16 w 22"/>
                  <a:gd name="T25" fmla="*/ 22 h 22"/>
                  <a:gd name="T26" fmla="*/ 22 w 22"/>
                  <a:gd name="T27" fmla="*/ 16 h 22"/>
                  <a:gd name="T28" fmla="*/ 16 w 22"/>
                  <a:gd name="T2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16" y="19"/>
                    </a:moveTo>
                    <a:cubicBezTo>
                      <a:pt x="15" y="19"/>
                      <a:pt x="14" y="18"/>
                      <a:pt x="14" y="16"/>
                    </a:cubicBezTo>
                    <a:cubicBezTo>
                      <a:pt x="14" y="15"/>
                      <a:pt x="15" y="13"/>
                      <a:pt x="16" y="13"/>
                    </a:cubicBezTo>
                    <a:cubicBezTo>
                      <a:pt x="18" y="13"/>
                      <a:pt x="19" y="15"/>
                      <a:pt x="19" y="16"/>
                    </a:cubicBezTo>
                    <a:cubicBezTo>
                      <a:pt x="19" y="18"/>
                      <a:pt x="18" y="19"/>
                      <a:pt x="16" y="19"/>
                    </a:cubicBezTo>
                    <a:moveTo>
                      <a:pt x="16" y="11"/>
                    </a:moveTo>
                    <a:cubicBezTo>
                      <a:pt x="15" y="11"/>
                      <a:pt x="14" y="11"/>
                      <a:pt x="14" y="11"/>
                    </a:cubicBezTo>
                    <a:cubicBezTo>
                      <a:pt x="2" y="0"/>
                      <a:pt x="2" y="0"/>
                      <a:pt x="2" y="0"/>
                    </a:cubicBezTo>
                    <a:cubicBezTo>
                      <a:pt x="2" y="0"/>
                      <a:pt x="1" y="0"/>
                      <a:pt x="0" y="0"/>
                    </a:cubicBezTo>
                    <a:cubicBezTo>
                      <a:pt x="0" y="1"/>
                      <a:pt x="0" y="2"/>
                      <a:pt x="0" y="2"/>
                    </a:cubicBezTo>
                    <a:cubicBezTo>
                      <a:pt x="12" y="13"/>
                      <a:pt x="12" y="13"/>
                      <a:pt x="12" y="13"/>
                    </a:cubicBezTo>
                    <a:cubicBezTo>
                      <a:pt x="11" y="14"/>
                      <a:pt x="11" y="15"/>
                      <a:pt x="11" y="16"/>
                    </a:cubicBezTo>
                    <a:cubicBezTo>
                      <a:pt x="11" y="19"/>
                      <a:pt x="13" y="22"/>
                      <a:pt x="16" y="22"/>
                    </a:cubicBezTo>
                    <a:cubicBezTo>
                      <a:pt x="19" y="22"/>
                      <a:pt x="22" y="19"/>
                      <a:pt x="22" y="16"/>
                    </a:cubicBezTo>
                    <a:cubicBezTo>
                      <a:pt x="22" y="13"/>
                      <a:pt x="19" y="11"/>
                      <a:pt x="16" y="11"/>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2" name="Freeform 73">
                <a:extLst>
                  <a:ext uri="{FF2B5EF4-FFF2-40B4-BE49-F238E27FC236}">
                    <a16:creationId xmlns:a16="http://schemas.microsoft.com/office/drawing/2014/main" xmlns="" id="{4B8E8797-DB96-7B43-934A-397909E553B8}"/>
                  </a:ext>
                </a:extLst>
              </p:cNvPr>
              <p:cNvSpPr>
                <a:spLocks noEditPoints="1"/>
              </p:cNvSpPr>
              <p:nvPr/>
            </p:nvSpPr>
            <p:spPr bwMode="auto">
              <a:xfrm>
                <a:off x="842234" y="3270201"/>
                <a:ext cx="473075" cy="463550"/>
              </a:xfrm>
              <a:custGeom>
                <a:avLst/>
                <a:gdLst>
                  <a:gd name="T0" fmla="*/ 85 w 89"/>
                  <a:gd name="T1" fmla="*/ 75 h 87"/>
                  <a:gd name="T2" fmla="*/ 79 w 89"/>
                  <a:gd name="T3" fmla="*/ 82 h 87"/>
                  <a:gd name="T4" fmla="*/ 73 w 89"/>
                  <a:gd name="T5" fmla="*/ 84 h 87"/>
                  <a:gd name="T6" fmla="*/ 59 w 89"/>
                  <a:gd name="T7" fmla="*/ 68 h 87"/>
                  <a:gd name="T8" fmla="*/ 63 w 89"/>
                  <a:gd name="T9" fmla="*/ 57 h 87"/>
                  <a:gd name="T10" fmla="*/ 72 w 89"/>
                  <a:gd name="T11" fmla="*/ 46 h 87"/>
                  <a:gd name="T12" fmla="*/ 82 w 89"/>
                  <a:gd name="T13" fmla="*/ 57 h 87"/>
                  <a:gd name="T14" fmla="*/ 86 w 89"/>
                  <a:gd name="T15" fmla="*/ 68 h 87"/>
                  <a:gd name="T16" fmla="*/ 85 w 89"/>
                  <a:gd name="T17" fmla="*/ 75 h 87"/>
                  <a:gd name="T18" fmla="*/ 43 w 89"/>
                  <a:gd name="T19" fmla="*/ 84 h 87"/>
                  <a:gd name="T20" fmla="*/ 3 w 89"/>
                  <a:gd name="T21" fmla="*/ 43 h 87"/>
                  <a:gd name="T22" fmla="*/ 43 w 89"/>
                  <a:gd name="T23" fmla="*/ 3 h 87"/>
                  <a:gd name="T24" fmla="*/ 84 w 89"/>
                  <a:gd name="T25" fmla="*/ 43 h 87"/>
                  <a:gd name="T26" fmla="*/ 83 w 89"/>
                  <a:gd name="T27" fmla="*/ 53 h 87"/>
                  <a:gd name="T28" fmla="*/ 78 w 89"/>
                  <a:gd name="T29" fmla="*/ 48 h 87"/>
                  <a:gd name="T30" fmla="*/ 76 w 89"/>
                  <a:gd name="T31" fmla="*/ 46 h 87"/>
                  <a:gd name="T32" fmla="*/ 72 w 89"/>
                  <a:gd name="T33" fmla="*/ 42 h 87"/>
                  <a:gd name="T34" fmla="*/ 61 w 89"/>
                  <a:gd name="T35" fmla="*/ 55 h 87"/>
                  <a:gd name="T36" fmla="*/ 56 w 89"/>
                  <a:gd name="T37" fmla="*/ 68 h 87"/>
                  <a:gd name="T38" fmla="*/ 60 w 89"/>
                  <a:gd name="T39" fmla="*/ 80 h 87"/>
                  <a:gd name="T40" fmla="*/ 43 w 89"/>
                  <a:gd name="T41" fmla="*/ 84 h 87"/>
                  <a:gd name="T42" fmla="*/ 85 w 89"/>
                  <a:gd name="T43" fmla="*/ 56 h 87"/>
                  <a:gd name="T44" fmla="*/ 87 w 89"/>
                  <a:gd name="T45" fmla="*/ 43 h 87"/>
                  <a:gd name="T46" fmla="*/ 43 w 89"/>
                  <a:gd name="T47" fmla="*/ 0 h 87"/>
                  <a:gd name="T48" fmla="*/ 0 w 89"/>
                  <a:gd name="T49" fmla="*/ 43 h 87"/>
                  <a:gd name="T50" fmla="*/ 43 w 89"/>
                  <a:gd name="T51" fmla="*/ 87 h 87"/>
                  <a:gd name="T52" fmla="*/ 62 w 89"/>
                  <a:gd name="T53" fmla="*/ 82 h 87"/>
                  <a:gd name="T54" fmla="*/ 73 w 89"/>
                  <a:gd name="T55" fmla="*/ 86 h 87"/>
                  <a:gd name="T56" fmla="*/ 73 w 89"/>
                  <a:gd name="T57" fmla="*/ 86 h 87"/>
                  <a:gd name="T58" fmla="*/ 80 w 89"/>
                  <a:gd name="T59" fmla="*/ 84 h 87"/>
                  <a:gd name="T60" fmla="*/ 88 w 89"/>
                  <a:gd name="T61" fmla="*/ 75 h 87"/>
                  <a:gd name="T62" fmla="*/ 89 w 89"/>
                  <a:gd name="T63" fmla="*/ 68 h 87"/>
                  <a:gd name="T64" fmla="*/ 85 w 89"/>
                  <a:gd name="T6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87">
                    <a:moveTo>
                      <a:pt x="85" y="75"/>
                    </a:moveTo>
                    <a:cubicBezTo>
                      <a:pt x="84" y="78"/>
                      <a:pt x="82" y="80"/>
                      <a:pt x="79" y="82"/>
                    </a:cubicBezTo>
                    <a:cubicBezTo>
                      <a:pt x="77" y="83"/>
                      <a:pt x="75" y="84"/>
                      <a:pt x="73" y="84"/>
                    </a:cubicBezTo>
                    <a:cubicBezTo>
                      <a:pt x="65" y="84"/>
                      <a:pt x="59" y="77"/>
                      <a:pt x="59" y="68"/>
                    </a:cubicBezTo>
                    <a:cubicBezTo>
                      <a:pt x="59" y="64"/>
                      <a:pt x="60" y="60"/>
                      <a:pt x="63" y="57"/>
                    </a:cubicBezTo>
                    <a:cubicBezTo>
                      <a:pt x="72" y="46"/>
                      <a:pt x="72" y="46"/>
                      <a:pt x="72" y="46"/>
                    </a:cubicBezTo>
                    <a:cubicBezTo>
                      <a:pt x="82" y="57"/>
                      <a:pt x="82" y="57"/>
                      <a:pt x="82" y="57"/>
                    </a:cubicBezTo>
                    <a:cubicBezTo>
                      <a:pt x="85" y="60"/>
                      <a:pt x="86" y="64"/>
                      <a:pt x="86" y="68"/>
                    </a:cubicBezTo>
                    <a:cubicBezTo>
                      <a:pt x="86" y="70"/>
                      <a:pt x="86" y="73"/>
                      <a:pt x="85" y="75"/>
                    </a:cubicBezTo>
                    <a:moveTo>
                      <a:pt x="43" y="84"/>
                    </a:moveTo>
                    <a:cubicBezTo>
                      <a:pt x="21" y="84"/>
                      <a:pt x="3" y="66"/>
                      <a:pt x="3" y="43"/>
                    </a:cubicBezTo>
                    <a:cubicBezTo>
                      <a:pt x="3" y="21"/>
                      <a:pt x="21" y="3"/>
                      <a:pt x="43" y="3"/>
                    </a:cubicBezTo>
                    <a:cubicBezTo>
                      <a:pt x="66" y="3"/>
                      <a:pt x="84" y="21"/>
                      <a:pt x="84" y="43"/>
                    </a:cubicBezTo>
                    <a:cubicBezTo>
                      <a:pt x="84" y="47"/>
                      <a:pt x="83" y="50"/>
                      <a:pt x="83" y="53"/>
                    </a:cubicBezTo>
                    <a:cubicBezTo>
                      <a:pt x="78" y="48"/>
                      <a:pt x="78" y="48"/>
                      <a:pt x="78" y="48"/>
                    </a:cubicBezTo>
                    <a:cubicBezTo>
                      <a:pt x="76" y="46"/>
                      <a:pt x="76" y="46"/>
                      <a:pt x="76" y="46"/>
                    </a:cubicBezTo>
                    <a:cubicBezTo>
                      <a:pt x="72" y="42"/>
                      <a:pt x="72" y="42"/>
                      <a:pt x="72" y="42"/>
                    </a:cubicBezTo>
                    <a:cubicBezTo>
                      <a:pt x="61" y="55"/>
                      <a:pt x="61" y="55"/>
                      <a:pt x="61" y="55"/>
                    </a:cubicBezTo>
                    <a:cubicBezTo>
                      <a:pt x="58" y="58"/>
                      <a:pt x="56" y="63"/>
                      <a:pt x="56" y="68"/>
                    </a:cubicBezTo>
                    <a:cubicBezTo>
                      <a:pt x="56" y="73"/>
                      <a:pt x="57" y="77"/>
                      <a:pt x="60" y="80"/>
                    </a:cubicBezTo>
                    <a:cubicBezTo>
                      <a:pt x="55" y="83"/>
                      <a:pt x="49" y="84"/>
                      <a:pt x="43" y="84"/>
                    </a:cubicBezTo>
                    <a:moveTo>
                      <a:pt x="85" y="56"/>
                    </a:moveTo>
                    <a:cubicBezTo>
                      <a:pt x="86" y="52"/>
                      <a:pt x="87" y="48"/>
                      <a:pt x="87" y="43"/>
                    </a:cubicBezTo>
                    <a:cubicBezTo>
                      <a:pt x="87" y="19"/>
                      <a:pt x="67" y="0"/>
                      <a:pt x="43" y="0"/>
                    </a:cubicBezTo>
                    <a:cubicBezTo>
                      <a:pt x="19" y="0"/>
                      <a:pt x="0" y="19"/>
                      <a:pt x="0" y="43"/>
                    </a:cubicBezTo>
                    <a:cubicBezTo>
                      <a:pt x="0" y="67"/>
                      <a:pt x="19" y="87"/>
                      <a:pt x="43" y="87"/>
                    </a:cubicBezTo>
                    <a:cubicBezTo>
                      <a:pt x="50" y="87"/>
                      <a:pt x="56" y="85"/>
                      <a:pt x="62" y="82"/>
                    </a:cubicBezTo>
                    <a:cubicBezTo>
                      <a:pt x="65" y="84"/>
                      <a:pt x="68" y="86"/>
                      <a:pt x="73" y="86"/>
                    </a:cubicBezTo>
                    <a:cubicBezTo>
                      <a:pt x="73" y="86"/>
                      <a:pt x="73" y="86"/>
                      <a:pt x="73" y="86"/>
                    </a:cubicBezTo>
                    <a:cubicBezTo>
                      <a:pt x="75" y="86"/>
                      <a:pt x="78" y="85"/>
                      <a:pt x="80" y="84"/>
                    </a:cubicBezTo>
                    <a:cubicBezTo>
                      <a:pt x="84" y="82"/>
                      <a:pt x="86" y="79"/>
                      <a:pt x="88" y="75"/>
                    </a:cubicBezTo>
                    <a:cubicBezTo>
                      <a:pt x="89" y="73"/>
                      <a:pt x="89" y="70"/>
                      <a:pt x="89" y="68"/>
                    </a:cubicBezTo>
                    <a:cubicBezTo>
                      <a:pt x="89" y="63"/>
                      <a:pt x="87" y="59"/>
                      <a:pt x="85" y="56"/>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3" name="Freeform 74">
                <a:extLst>
                  <a:ext uri="{FF2B5EF4-FFF2-40B4-BE49-F238E27FC236}">
                    <a16:creationId xmlns:a16="http://schemas.microsoft.com/office/drawing/2014/main" xmlns="" id="{2FBB1E74-A30C-194A-B8A2-D5731F2906E4}"/>
                  </a:ext>
                </a:extLst>
              </p:cNvPr>
              <p:cNvSpPr>
                <a:spLocks/>
              </p:cNvSpPr>
              <p:nvPr/>
            </p:nvSpPr>
            <p:spPr bwMode="auto">
              <a:xfrm>
                <a:off x="1240697" y="3611514"/>
                <a:ext cx="38100" cy="69850"/>
              </a:xfrm>
              <a:custGeom>
                <a:avLst/>
                <a:gdLst>
                  <a:gd name="T0" fmla="*/ 3 w 7"/>
                  <a:gd name="T1" fmla="*/ 6 h 13"/>
                  <a:gd name="T2" fmla="*/ 0 w 7"/>
                  <a:gd name="T3" fmla="*/ 11 h 13"/>
                  <a:gd name="T4" fmla="*/ 1 w 7"/>
                  <a:gd name="T5" fmla="*/ 13 h 13"/>
                  <a:gd name="T6" fmla="*/ 6 w 7"/>
                  <a:gd name="T7" fmla="*/ 7 h 13"/>
                  <a:gd name="T8" fmla="*/ 7 w 7"/>
                  <a:gd name="T9" fmla="*/ 0 h 13"/>
                  <a:gd name="T10" fmla="*/ 5 w 7"/>
                  <a:gd name="T11" fmla="*/ 0 h 13"/>
                  <a:gd name="T12" fmla="*/ 3 w 7"/>
                  <a:gd name="T13" fmla="*/ 6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3" y="6"/>
                    </a:moveTo>
                    <a:cubicBezTo>
                      <a:pt x="3" y="8"/>
                      <a:pt x="1" y="10"/>
                      <a:pt x="0" y="11"/>
                    </a:cubicBezTo>
                    <a:cubicBezTo>
                      <a:pt x="1" y="13"/>
                      <a:pt x="1" y="13"/>
                      <a:pt x="1" y="13"/>
                    </a:cubicBezTo>
                    <a:cubicBezTo>
                      <a:pt x="3" y="12"/>
                      <a:pt x="5" y="9"/>
                      <a:pt x="6" y="7"/>
                    </a:cubicBezTo>
                    <a:cubicBezTo>
                      <a:pt x="7" y="5"/>
                      <a:pt x="7" y="2"/>
                      <a:pt x="7" y="0"/>
                    </a:cubicBezTo>
                    <a:cubicBezTo>
                      <a:pt x="5" y="0"/>
                      <a:pt x="5" y="0"/>
                      <a:pt x="5" y="0"/>
                    </a:cubicBezTo>
                    <a:cubicBezTo>
                      <a:pt x="5" y="2"/>
                      <a:pt x="4" y="4"/>
                      <a:pt x="3" y="6"/>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13" name="Group 12">
              <a:extLst>
                <a:ext uri="{FF2B5EF4-FFF2-40B4-BE49-F238E27FC236}">
                  <a16:creationId xmlns:a16="http://schemas.microsoft.com/office/drawing/2014/main" xmlns="" id="{4D660E13-5B10-C947-9789-28D58A104100}"/>
                </a:ext>
              </a:extLst>
            </p:cNvPr>
            <p:cNvGrpSpPr/>
            <p:nvPr/>
          </p:nvGrpSpPr>
          <p:grpSpPr>
            <a:xfrm>
              <a:off x="1501126" y="4120071"/>
              <a:ext cx="560566" cy="560565"/>
              <a:chOff x="1313290" y="4275800"/>
              <a:chExt cx="766763" cy="766762"/>
            </a:xfrm>
          </p:grpSpPr>
          <p:sp>
            <p:nvSpPr>
              <p:cNvPr id="45" name="Oval 53">
                <a:extLst>
                  <a:ext uri="{FF2B5EF4-FFF2-40B4-BE49-F238E27FC236}">
                    <a16:creationId xmlns:a16="http://schemas.microsoft.com/office/drawing/2014/main" xmlns="" id="{4E028391-A97A-934B-A736-6735FADC2E93}"/>
                  </a:ext>
                </a:extLst>
              </p:cNvPr>
              <p:cNvSpPr>
                <a:spLocks noChangeArrowheads="1"/>
              </p:cNvSpPr>
              <p:nvPr/>
            </p:nvSpPr>
            <p:spPr bwMode="auto">
              <a:xfrm>
                <a:off x="1313290" y="4275800"/>
                <a:ext cx="766763" cy="766762"/>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6" name="Freeform 54">
                <a:extLst>
                  <a:ext uri="{FF2B5EF4-FFF2-40B4-BE49-F238E27FC236}">
                    <a16:creationId xmlns:a16="http://schemas.microsoft.com/office/drawing/2014/main" xmlns="" id="{9671F861-A443-D74B-8595-B9638F31C8A3}"/>
                  </a:ext>
                </a:extLst>
              </p:cNvPr>
              <p:cNvSpPr>
                <a:spLocks noEditPoints="1"/>
              </p:cNvSpPr>
              <p:nvPr/>
            </p:nvSpPr>
            <p:spPr bwMode="auto">
              <a:xfrm>
                <a:off x="1600628" y="4556787"/>
                <a:ext cx="185738" cy="187325"/>
              </a:xfrm>
              <a:custGeom>
                <a:avLst/>
                <a:gdLst>
                  <a:gd name="T0" fmla="*/ 33 w 35"/>
                  <a:gd name="T1" fmla="*/ 21 h 35"/>
                  <a:gd name="T2" fmla="*/ 23 w 35"/>
                  <a:gd name="T3" fmla="*/ 21 h 35"/>
                  <a:gd name="T4" fmla="*/ 22 w 35"/>
                  <a:gd name="T5" fmla="*/ 22 h 35"/>
                  <a:gd name="T6" fmla="*/ 22 w 35"/>
                  <a:gd name="T7" fmla="*/ 32 h 35"/>
                  <a:gd name="T8" fmla="*/ 14 w 35"/>
                  <a:gd name="T9" fmla="*/ 32 h 35"/>
                  <a:gd name="T10" fmla="*/ 14 w 35"/>
                  <a:gd name="T11" fmla="*/ 22 h 35"/>
                  <a:gd name="T12" fmla="*/ 12 w 35"/>
                  <a:gd name="T13" fmla="*/ 21 h 35"/>
                  <a:gd name="T14" fmla="*/ 3 w 35"/>
                  <a:gd name="T15" fmla="*/ 21 h 35"/>
                  <a:gd name="T16" fmla="*/ 3 w 35"/>
                  <a:gd name="T17" fmla="*/ 14 h 35"/>
                  <a:gd name="T18" fmla="*/ 12 w 35"/>
                  <a:gd name="T19" fmla="*/ 14 h 35"/>
                  <a:gd name="T20" fmla="*/ 14 w 35"/>
                  <a:gd name="T21" fmla="*/ 12 h 35"/>
                  <a:gd name="T22" fmla="*/ 14 w 35"/>
                  <a:gd name="T23" fmla="*/ 2 h 35"/>
                  <a:gd name="T24" fmla="*/ 22 w 35"/>
                  <a:gd name="T25" fmla="*/ 2 h 35"/>
                  <a:gd name="T26" fmla="*/ 22 w 35"/>
                  <a:gd name="T27" fmla="*/ 12 h 35"/>
                  <a:gd name="T28" fmla="*/ 23 w 35"/>
                  <a:gd name="T29" fmla="*/ 14 h 35"/>
                  <a:gd name="T30" fmla="*/ 33 w 35"/>
                  <a:gd name="T31" fmla="*/ 14 h 35"/>
                  <a:gd name="T32" fmla="*/ 33 w 35"/>
                  <a:gd name="T33" fmla="*/ 21 h 35"/>
                  <a:gd name="T34" fmla="*/ 34 w 35"/>
                  <a:gd name="T35" fmla="*/ 11 h 35"/>
                  <a:gd name="T36" fmla="*/ 25 w 35"/>
                  <a:gd name="T37" fmla="*/ 11 h 35"/>
                  <a:gd name="T38" fmla="*/ 25 w 35"/>
                  <a:gd name="T39" fmla="*/ 1 h 35"/>
                  <a:gd name="T40" fmla="*/ 23 w 35"/>
                  <a:gd name="T41" fmla="*/ 0 h 35"/>
                  <a:gd name="T42" fmla="*/ 12 w 35"/>
                  <a:gd name="T43" fmla="*/ 0 h 35"/>
                  <a:gd name="T44" fmla="*/ 11 w 35"/>
                  <a:gd name="T45" fmla="*/ 1 h 35"/>
                  <a:gd name="T46" fmla="*/ 11 w 35"/>
                  <a:gd name="T47" fmla="*/ 11 h 35"/>
                  <a:gd name="T48" fmla="*/ 1 w 35"/>
                  <a:gd name="T49" fmla="*/ 11 h 35"/>
                  <a:gd name="T50" fmla="*/ 0 w 35"/>
                  <a:gd name="T51" fmla="*/ 12 h 35"/>
                  <a:gd name="T52" fmla="*/ 0 w 35"/>
                  <a:gd name="T53" fmla="*/ 22 h 35"/>
                  <a:gd name="T54" fmla="*/ 1 w 35"/>
                  <a:gd name="T55" fmla="*/ 24 h 35"/>
                  <a:gd name="T56" fmla="*/ 11 w 35"/>
                  <a:gd name="T57" fmla="*/ 24 h 35"/>
                  <a:gd name="T58" fmla="*/ 11 w 35"/>
                  <a:gd name="T59" fmla="*/ 33 h 35"/>
                  <a:gd name="T60" fmla="*/ 12 w 35"/>
                  <a:gd name="T61" fmla="*/ 35 h 35"/>
                  <a:gd name="T62" fmla="*/ 23 w 35"/>
                  <a:gd name="T63" fmla="*/ 35 h 35"/>
                  <a:gd name="T64" fmla="*/ 25 w 35"/>
                  <a:gd name="T65" fmla="*/ 33 h 35"/>
                  <a:gd name="T66" fmla="*/ 25 w 35"/>
                  <a:gd name="T67" fmla="*/ 24 h 35"/>
                  <a:gd name="T68" fmla="*/ 34 w 35"/>
                  <a:gd name="T69" fmla="*/ 24 h 35"/>
                  <a:gd name="T70" fmla="*/ 35 w 35"/>
                  <a:gd name="T71" fmla="*/ 22 h 35"/>
                  <a:gd name="T72" fmla="*/ 35 w 35"/>
                  <a:gd name="T73" fmla="*/ 12 h 35"/>
                  <a:gd name="T74" fmla="*/ 34 w 35"/>
                  <a:gd name="T75"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 h="35">
                    <a:moveTo>
                      <a:pt x="33" y="21"/>
                    </a:moveTo>
                    <a:cubicBezTo>
                      <a:pt x="23" y="21"/>
                      <a:pt x="23" y="21"/>
                      <a:pt x="23" y="21"/>
                    </a:cubicBezTo>
                    <a:cubicBezTo>
                      <a:pt x="22" y="21"/>
                      <a:pt x="22" y="22"/>
                      <a:pt x="22" y="22"/>
                    </a:cubicBezTo>
                    <a:cubicBezTo>
                      <a:pt x="22" y="32"/>
                      <a:pt x="22" y="32"/>
                      <a:pt x="22" y="32"/>
                    </a:cubicBezTo>
                    <a:cubicBezTo>
                      <a:pt x="14" y="32"/>
                      <a:pt x="14" y="32"/>
                      <a:pt x="14" y="32"/>
                    </a:cubicBezTo>
                    <a:cubicBezTo>
                      <a:pt x="14" y="22"/>
                      <a:pt x="14" y="22"/>
                      <a:pt x="14" y="22"/>
                    </a:cubicBezTo>
                    <a:cubicBezTo>
                      <a:pt x="14" y="22"/>
                      <a:pt x="13" y="21"/>
                      <a:pt x="12" y="21"/>
                    </a:cubicBezTo>
                    <a:cubicBezTo>
                      <a:pt x="3" y="21"/>
                      <a:pt x="3" y="21"/>
                      <a:pt x="3" y="21"/>
                    </a:cubicBezTo>
                    <a:cubicBezTo>
                      <a:pt x="3" y="14"/>
                      <a:pt x="3" y="14"/>
                      <a:pt x="3" y="14"/>
                    </a:cubicBezTo>
                    <a:cubicBezTo>
                      <a:pt x="12" y="14"/>
                      <a:pt x="12" y="14"/>
                      <a:pt x="12" y="14"/>
                    </a:cubicBezTo>
                    <a:cubicBezTo>
                      <a:pt x="13" y="14"/>
                      <a:pt x="14" y="13"/>
                      <a:pt x="14" y="12"/>
                    </a:cubicBezTo>
                    <a:cubicBezTo>
                      <a:pt x="14" y="2"/>
                      <a:pt x="14" y="2"/>
                      <a:pt x="14" y="2"/>
                    </a:cubicBezTo>
                    <a:cubicBezTo>
                      <a:pt x="22" y="2"/>
                      <a:pt x="22" y="2"/>
                      <a:pt x="22" y="2"/>
                    </a:cubicBezTo>
                    <a:cubicBezTo>
                      <a:pt x="22" y="12"/>
                      <a:pt x="22" y="12"/>
                      <a:pt x="22" y="12"/>
                    </a:cubicBezTo>
                    <a:cubicBezTo>
                      <a:pt x="22" y="13"/>
                      <a:pt x="22" y="14"/>
                      <a:pt x="23" y="14"/>
                    </a:cubicBezTo>
                    <a:cubicBezTo>
                      <a:pt x="33" y="14"/>
                      <a:pt x="33" y="14"/>
                      <a:pt x="33" y="14"/>
                    </a:cubicBezTo>
                    <a:lnTo>
                      <a:pt x="33" y="21"/>
                    </a:lnTo>
                    <a:close/>
                    <a:moveTo>
                      <a:pt x="34" y="11"/>
                    </a:moveTo>
                    <a:cubicBezTo>
                      <a:pt x="25" y="11"/>
                      <a:pt x="25" y="11"/>
                      <a:pt x="25" y="11"/>
                    </a:cubicBezTo>
                    <a:cubicBezTo>
                      <a:pt x="25" y="1"/>
                      <a:pt x="25" y="1"/>
                      <a:pt x="25" y="1"/>
                    </a:cubicBezTo>
                    <a:cubicBezTo>
                      <a:pt x="25" y="0"/>
                      <a:pt x="24" y="0"/>
                      <a:pt x="23" y="0"/>
                    </a:cubicBezTo>
                    <a:cubicBezTo>
                      <a:pt x="12" y="0"/>
                      <a:pt x="12" y="0"/>
                      <a:pt x="12" y="0"/>
                    </a:cubicBezTo>
                    <a:cubicBezTo>
                      <a:pt x="12" y="0"/>
                      <a:pt x="11" y="0"/>
                      <a:pt x="11" y="1"/>
                    </a:cubicBezTo>
                    <a:cubicBezTo>
                      <a:pt x="11" y="11"/>
                      <a:pt x="11" y="11"/>
                      <a:pt x="11" y="11"/>
                    </a:cubicBezTo>
                    <a:cubicBezTo>
                      <a:pt x="1" y="11"/>
                      <a:pt x="1" y="11"/>
                      <a:pt x="1" y="11"/>
                    </a:cubicBezTo>
                    <a:cubicBezTo>
                      <a:pt x="1" y="11"/>
                      <a:pt x="0" y="12"/>
                      <a:pt x="0" y="12"/>
                    </a:cubicBezTo>
                    <a:cubicBezTo>
                      <a:pt x="0" y="22"/>
                      <a:pt x="0" y="22"/>
                      <a:pt x="0" y="22"/>
                    </a:cubicBezTo>
                    <a:cubicBezTo>
                      <a:pt x="0" y="23"/>
                      <a:pt x="1" y="24"/>
                      <a:pt x="1" y="24"/>
                    </a:cubicBezTo>
                    <a:cubicBezTo>
                      <a:pt x="11" y="24"/>
                      <a:pt x="11" y="24"/>
                      <a:pt x="11" y="24"/>
                    </a:cubicBezTo>
                    <a:cubicBezTo>
                      <a:pt x="11" y="33"/>
                      <a:pt x="11" y="33"/>
                      <a:pt x="11" y="33"/>
                    </a:cubicBezTo>
                    <a:cubicBezTo>
                      <a:pt x="11" y="34"/>
                      <a:pt x="12" y="35"/>
                      <a:pt x="12" y="35"/>
                    </a:cubicBezTo>
                    <a:cubicBezTo>
                      <a:pt x="23" y="35"/>
                      <a:pt x="23" y="35"/>
                      <a:pt x="23" y="35"/>
                    </a:cubicBezTo>
                    <a:cubicBezTo>
                      <a:pt x="24" y="35"/>
                      <a:pt x="25" y="34"/>
                      <a:pt x="25" y="33"/>
                    </a:cubicBezTo>
                    <a:cubicBezTo>
                      <a:pt x="25" y="24"/>
                      <a:pt x="25" y="24"/>
                      <a:pt x="25" y="24"/>
                    </a:cubicBezTo>
                    <a:cubicBezTo>
                      <a:pt x="34" y="24"/>
                      <a:pt x="34" y="24"/>
                      <a:pt x="34" y="24"/>
                    </a:cubicBezTo>
                    <a:cubicBezTo>
                      <a:pt x="35" y="24"/>
                      <a:pt x="35" y="23"/>
                      <a:pt x="35" y="22"/>
                    </a:cubicBezTo>
                    <a:cubicBezTo>
                      <a:pt x="35" y="12"/>
                      <a:pt x="35" y="12"/>
                      <a:pt x="35" y="12"/>
                    </a:cubicBezTo>
                    <a:cubicBezTo>
                      <a:pt x="35" y="12"/>
                      <a:pt x="35" y="11"/>
                      <a:pt x="34" y="11"/>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7" name="Freeform 55">
                <a:extLst>
                  <a:ext uri="{FF2B5EF4-FFF2-40B4-BE49-F238E27FC236}">
                    <a16:creationId xmlns:a16="http://schemas.microsoft.com/office/drawing/2014/main" xmlns="" id="{2B1F0E2A-97E2-634B-9C24-91CE393210D5}"/>
                  </a:ext>
                </a:extLst>
              </p:cNvPr>
              <p:cNvSpPr>
                <a:spLocks noEditPoints="1"/>
              </p:cNvSpPr>
              <p:nvPr/>
            </p:nvSpPr>
            <p:spPr bwMode="auto">
              <a:xfrm>
                <a:off x="1478391" y="4509162"/>
                <a:ext cx="441325" cy="361950"/>
              </a:xfrm>
              <a:custGeom>
                <a:avLst/>
                <a:gdLst>
                  <a:gd name="T0" fmla="*/ 198 w 278"/>
                  <a:gd name="T1" fmla="*/ 191 h 228"/>
                  <a:gd name="T2" fmla="*/ 80 w 278"/>
                  <a:gd name="T3" fmla="*/ 191 h 228"/>
                  <a:gd name="T4" fmla="*/ 80 w 278"/>
                  <a:gd name="T5" fmla="*/ 178 h 228"/>
                  <a:gd name="T6" fmla="*/ 198 w 278"/>
                  <a:gd name="T7" fmla="*/ 178 h 228"/>
                  <a:gd name="T8" fmla="*/ 198 w 278"/>
                  <a:gd name="T9" fmla="*/ 191 h 228"/>
                  <a:gd name="T10" fmla="*/ 228 w 278"/>
                  <a:gd name="T11" fmla="*/ 201 h 228"/>
                  <a:gd name="T12" fmla="*/ 228 w 278"/>
                  <a:gd name="T13" fmla="*/ 218 h 228"/>
                  <a:gd name="T14" fmla="*/ 47 w 278"/>
                  <a:gd name="T15" fmla="*/ 218 h 228"/>
                  <a:gd name="T16" fmla="*/ 47 w 278"/>
                  <a:gd name="T17" fmla="*/ 201 h 228"/>
                  <a:gd name="T18" fmla="*/ 70 w 278"/>
                  <a:gd name="T19" fmla="*/ 201 h 228"/>
                  <a:gd name="T20" fmla="*/ 208 w 278"/>
                  <a:gd name="T21" fmla="*/ 201 h 228"/>
                  <a:gd name="T22" fmla="*/ 228 w 278"/>
                  <a:gd name="T23" fmla="*/ 201 h 228"/>
                  <a:gd name="T24" fmla="*/ 6 w 278"/>
                  <a:gd name="T25" fmla="*/ 168 h 228"/>
                  <a:gd name="T26" fmla="*/ 6 w 278"/>
                  <a:gd name="T27" fmla="*/ 10 h 228"/>
                  <a:gd name="T28" fmla="*/ 271 w 278"/>
                  <a:gd name="T29" fmla="*/ 10 h 228"/>
                  <a:gd name="T30" fmla="*/ 271 w 278"/>
                  <a:gd name="T31" fmla="*/ 168 h 228"/>
                  <a:gd name="T32" fmla="*/ 208 w 278"/>
                  <a:gd name="T33" fmla="*/ 168 h 228"/>
                  <a:gd name="T34" fmla="*/ 70 w 278"/>
                  <a:gd name="T35" fmla="*/ 168 h 228"/>
                  <a:gd name="T36" fmla="*/ 6 w 278"/>
                  <a:gd name="T37" fmla="*/ 168 h 228"/>
                  <a:gd name="T38" fmla="*/ 278 w 278"/>
                  <a:gd name="T39" fmla="*/ 178 h 228"/>
                  <a:gd name="T40" fmla="*/ 278 w 278"/>
                  <a:gd name="T41" fmla="*/ 0 h 228"/>
                  <a:gd name="T42" fmla="*/ 0 w 278"/>
                  <a:gd name="T43" fmla="*/ 0 h 228"/>
                  <a:gd name="T44" fmla="*/ 0 w 278"/>
                  <a:gd name="T45" fmla="*/ 178 h 228"/>
                  <a:gd name="T46" fmla="*/ 70 w 278"/>
                  <a:gd name="T47" fmla="*/ 178 h 228"/>
                  <a:gd name="T48" fmla="*/ 70 w 278"/>
                  <a:gd name="T49" fmla="*/ 191 h 228"/>
                  <a:gd name="T50" fmla="*/ 40 w 278"/>
                  <a:gd name="T51" fmla="*/ 191 h 228"/>
                  <a:gd name="T52" fmla="*/ 40 w 278"/>
                  <a:gd name="T53" fmla="*/ 228 h 228"/>
                  <a:gd name="T54" fmla="*/ 238 w 278"/>
                  <a:gd name="T55" fmla="*/ 228 h 228"/>
                  <a:gd name="T56" fmla="*/ 238 w 278"/>
                  <a:gd name="T57" fmla="*/ 191 h 228"/>
                  <a:gd name="T58" fmla="*/ 208 w 278"/>
                  <a:gd name="T59" fmla="*/ 191 h 228"/>
                  <a:gd name="T60" fmla="*/ 208 w 278"/>
                  <a:gd name="T61" fmla="*/ 178 h 228"/>
                  <a:gd name="T62" fmla="*/ 278 w 278"/>
                  <a:gd name="T63" fmla="*/ 1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228">
                    <a:moveTo>
                      <a:pt x="198" y="191"/>
                    </a:moveTo>
                    <a:lnTo>
                      <a:pt x="80" y="191"/>
                    </a:lnTo>
                    <a:lnTo>
                      <a:pt x="80" y="178"/>
                    </a:lnTo>
                    <a:lnTo>
                      <a:pt x="198" y="178"/>
                    </a:lnTo>
                    <a:lnTo>
                      <a:pt x="198" y="191"/>
                    </a:lnTo>
                    <a:close/>
                    <a:moveTo>
                      <a:pt x="228" y="201"/>
                    </a:moveTo>
                    <a:lnTo>
                      <a:pt x="228" y="218"/>
                    </a:lnTo>
                    <a:lnTo>
                      <a:pt x="47" y="218"/>
                    </a:lnTo>
                    <a:lnTo>
                      <a:pt x="47" y="201"/>
                    </a:lnTo>
                    <a:lnTo>
                      <a:pt x="70" y="201"/>
                    </a:lnTo>
                    <a:lnTo>
                      <a:pt x="208" y="201"/>
                    </a:lnTo>
                    <a:lnTo>
                      <a:pt x="228" y="201"/>
                    </a:lnTo>
                    <a:close/>
                    <a:moveTo>
                      <a:pt x="6" y="168"/>
                    </a:moveTo>
                    <a:lnTo>
                      <a:pt x="6" y="10"/>
                    </a:lnTo>
                    <a:lnTo>
                      <a:pt x="271" y="10"/>
                    </a:lnTo>
                    <a:lnTo>
                      <a:pt x="271" y="168"/>
                    </a:lnTo>
                    <a:lnTo>
                      <a:pt x="208" y="168"/>
                    </a:lnTo>
                    <a:lnTo>
                      <a:pt x="70" y="168"/>
                    </a:lnTo>
                    <a:lnTo>
                      <a:pt x="6" y="168"/>
                    </a:lnTo>
                    <a:close/>
                    <a:moveTo>
                      <a:pt x="278" y="178"/>
                    </a:moveTo>
                    <a:lnTo>
                      <a:pt x="278" y="0"/>
                    </a:lnTo>
                    <a:lnTo>
                      <a:pt x="0" y="0"/>
                    </a:lnTo>
                    <a:lnTo>
                      <a:pt x="0" y="178"/>
                    </a:lnTo>
                    <a:lnTo>
                      <a:pt x="70" y="178"/>
                    </a:lnTo>
                    <a:lnTo>
                      <a:pt x="70" y="191"/>
                    </a:lnTo>
                    <a:lnTo>
                      <a:pt x="40" y="191"/>
                    </a:lnTo>
                    <a:lnTo>
                      <a:pt x="40" y="228"/>
                    </a:lnTo>
                    <a:lnTo>
                      <a:pt x="238" y="228"/>
                    </a:lnTo>
                    <a:lnTo>
                      <a:pt x="238" y="191"/>
                    </a:lnTo>
                    <a:lnTo>
                      <a:pt x="208" y="191"/>
                    </a:lnTo>
                    <a:lnTo>
                      <a:pt x="208" y="178"/>
                    </a:lnTo>
                    <a:lnTo>
                      <a:pt x="278" y="178"/>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7" name="Group 6">
              <a:extLst>
                <a:ext uri="{FF2B5EF4-FFF2-40B4-BE49-F238E27FC236}">
                  <a16:creationId xmlns:a16="http://schemas.microsoft.com/office/drawing/2014/main" xmlns="" id="{4C1F6E53-31A5-864D-A1DC-99ABC86CB2FB}"/>
                </a:ext>
              </a:extLst>
            </p:cNvPr>
            <p:cNvGrpSpPr/>
            <p:nvPr/>
          </p:nvGrpSpPr>
          <p:grpSpPr>
            <a:xfrm>
              <a:off x="2621907" y="4120070"/>
              <a:ext cx="560566" cy="560566"/>
              <a:chOff x="2846918" y="4164496"/>
              <a:chExt cx="766763" cy="766763"/>
            </a:xfrm>
          </p:grpSpPr>
          <p:sp>
            <p:nvSpPr>
              <p:cNvPr id="49" name="Oval 5">
                <a:extLst>
                  <a:ext uri="{FF2B5EF4-FFF2-40B4-BE49-F238E27FC236}">
                    <a16:creationId xmlns:a16="http://schemas.microsoft.com/office/drawing/2014/main" xmlns="" id="{4B5AE9A8-434A-F449-B708-3F9B3F2D85E6}"/>
                  </a:ext>
                </a:extLst>
              </p:cNvPr>
              <p:cNvSpPr>
                <a:spLocks noChangeArrowheads="1"/>
              </p:cNvSpPr>
              <p:nvPr/>
            </p:nvSpPr>
            <p:spPr bwMode="auto">
              <a:xfrm>
                <a:off x="2846918" y="4164496"/>
                <a:ext cx="766763" cy="766763"/>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0" name="Freeform 6">
                <a:extLst>
                  <a:ext uri="{FF2B5EF4-FFF2-40B4-BE49-F238E27FC236}">
                    <a16:creationId xmlns:a16="http://schemas.microsoft.com/office/drawing/2014/main" xmlns="" id="{8205DD3E-ABE1-AE4B-A981-3255CBC9056B}"/>
                  </a:ext>
                </a:extLst>
              </p:cNvPr>
              <p:cNvSpPr>
                <a:spLocks noEditPoints="1"/>
              </p:cNvSpPr>
              <p:nvPr/>
            </p:nvSpPr>
            <p:spPr bwMode="auto">
              <a:xfrm>
                <a:off x="3012019" y="4334359"/>
                <a:ext cx="441325" cy="388938"/>
              </a:xfrm>
              <a:custGeom>
                <a:avLst/>
                <a:gdLst>
                  <a:gd name="T0" fmla="*/ 43 w 83"/>
                  <a:gd name="T1" fmla="*/ 70 h 73"/>
                  <a:gd name="T2" fmla="*/ 73 w 83"/>
                  <a:gd name="T3" fmla="*/ 14 h 73"/>
                  <a:gd name="T4" fmla="*/ 80 w 83"/>
                  <a:gd name="T5" fmla="*/ 65 h 73"/>
                  <a:gd name="T6" fmla="*/ 14 w 83"/>
                  <a:gd name="T7" fmla="*/ 32 h 73"/>
                  <a:gd name="T8" fmla="*/ 32 w 83"/>
                  <a:gd name="T9" fmla="*/ 13 h 73"/>
                  <a:gd name="T10" fmla="*/ 47 w 83"/>
                  <a:gd name="T11" fmla="*/ 8 h 73"/>
                  <a:gd name="T12" fmla="*/ 12 w 83"/>
                  <a:gd name="T13" fmla="*/ 34 h 73"/>
                  <a:gd name="T14" fmla="*/ 10 w 83"/>
                  <a:gd name="T15" fmla="*/ 40 h 73"/>
                  <a:gd name="T16" fmla="*/ 40 w 83"/>
                  <a:gd name="T17" fmla="*/ 70 h 73"/>
                  <a:gd name="T18" fmla="*/ 3 w 83"/>
                  <a:gd name="T19" fmla="*/ 65 h 73"/>
                  <a:gd name="T20" fmla="*/ 10 w 83"/>
                  <a:gd name="T21" fmla="*/ 14 h 73"/>
                  <a:gd name="T22" fmla="*/ 10 w 83"/>
                  <a:gd name="T23" fmla="*/ 31 h 73"/>
                  <a:gd name="T24" fmla="*/ 7 w 83"/>
                  <a:gd name="T25" fmla="*/ 42 h 73"/>
                  <a:gd name="T26" fmla="*/ 8 w 83"/>
                  <a:gd name="T27" fmla="*/ 43 h 73"/>
                  <a:gd name="T28" fmla="*/ 19 w 83"/>
                  <a:gd name="T29" fmla="*/ 41 h 73"/>
                  <a:gd name="T30" fmla="*/ 20 w 83"/>
                  <a:gd name="T31" fmla="*/ 40 h 73"/>
                  <a:gd name="T32" fmla="*/ 20 w 83"/>
                  <a:gd name="T33" fmla="*/ 40 h 73"/>
                  <a:gd name="T34" fmla="*/ 40 w 83"/>
                  <a:gd name="T35" fmla="*/ 70 h 73"/>
                  <a:gd name="T36" fmla="*/ 73 w 83"/>
                  <a:gd name="T37" fmla="*/ 11 h 73"/>
                  <a:gd name="T38" fmla="*/ 50 w 83"/>
                  <a:gd name="T39" fmla="*/ 9 h 73"/>
                  <a:gd name="T40" fmla="*/ 43 w 83"/>
                  <a:gd name="T41" fmla="*/ 0 h 73"/>
                  <a:gd name="T42" fmla="*/ 41 w 83"/>
                  <a:gd name="T43" fmla="*/ 0 h 73"/>
                  <a:gd name="T44" fmla="*/ 10 w 83"/>
                  <a:gd name="T45" fmla="*/ 11 h 73"/>
                  <a:gd name="T46" fmla="*/ 0 w 83"/>
                  <a:gd name="T47" fmla="*/ 13 h 73"/>
                  <a:gd name="T48" fmla="*/ 0 w 83"/>
                  <a:gd name="T49" fmla="*/ 67 h 73"/>
                  <a:gd name="T50" fmla="*/ 10 w 83"/>
                  <a:gd name="T51" fmla="*/ 67 h 73"/>
                  <a:gd name="T52" fmla="*/ 41 w 83"/>
                  <a:gd name="T53" fmla="*/ 73 h 73"/>
                  <a:gd name="T54" fmla="*/ 42 w 83"/>
                  <a:gd name="T55" fmla="*/ 73 h 73"/>
                  <a:gd name="T56" fmla="*/ 42 w 83"/>
                  <a:gd name="T57" fmla="*/ 73 h 73"/>
                  <a:gd name="T58" fmla="*/ 81 w 83"/>
                  <a:gd name="T59" fmla="*/ 68 h 73"/>
                  <a:gd name="T60" fmla="*/ 83 w 83"/>
                  <a:gd name="T61" fmla="*/ 66 h 73"/>
                  <a:gd name="T62" fmla="*/ 82 w 83"/>
                  <a:gd name="T63" fmla="*/ 1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3" h="73">
                    <a:moveTo>
                      <a:pt x="80" y="65"/>
                    </a:moveTo>
                    <a:cubicBezTo>
                      <a:pt x="68" y="64"/>
                      <a:pt x="55" y="65"/>
                      <a:pt x="43" y="70"/>
                    </a:cubicBezTo>
                    <a:cubicBezTo>
                      <a:pt x="43" y="19"/>
                      <a:pt x="43" y="19"/>
                      <a:pt x="43" y="19"/>
                    </a:cubicBezTo>
                    <a:cubicBezTo>
                      <a:pt x="52" y="15"/>
                      <a:pt x="63" y="14"/>
                      <a:pt x="73" y="14"/>
                    </a:cubicBezTo>
                    <a:cubicBezTo>
                      <a:pt x="75" y="14"/>
                      <a:pt x="78" y="14"/>
                      <a:pt x="80" y="14"/>
                    </a:cubicBezTo>
                    <a:lnTo>
                      <a:pt x="80" y="65"/>
                    </a:lnTo>
                    <a:close/>
                    <a:moveTo>
                      <a:pt x="19" y="37"/>
                    </a:moveTo>
                    <a:cubicBezTo>
                      <a:pt x="14" y="32"/>
                      <a:pt x="14" y="32"/>
                      <a:pt x="14" y="32"/>
                    </a:cubicBezTo>
                    <a:cubicBezTo>
                      <a:pt x="29" y="16"/>
                      <a:pt x="29" y="16"/>
                      <a:pt x="29" y="16"/>
                    </a:cubicBezTo>
                    <a:cubicBezTo>
                      <a:pt x="32" y="13"/>
                      <a:pt x="32" y="13"/>
                      <a:pt x="32" y="13"/>
                    </a:cubicBezTo>
                    <a:cubicBezTo>
                      <a:pt x="42" y="3"/>
                      <a:pt x="42" y="3"/>
                      <a:pt x="42" y="3"/>
                    </a:cubicBezTo>
                    <a:cubicBezTo>
                      <a:pt x="47" y="8"/>
                      <a:pt x="47" y="8"/>
                      <a:pt x="47" y="8"/>
                    </a:cubicBezTo>
                    <a:lnTo>
                      <a:pt x="19" y="37"/>
                    </a:lnTo>
                    <a:close/>
                    <a:moveTo>
                      <a:pt x="12" y="34"/>
                    </a:moveTo>
                    <a:cubicBezTo>
                      <a:pt x="16" y="38"/>
                      <a:pt x="16" y="38"/>
                      <a:pt x="16" y="38"/>
                    </a:cubicBezTo>
                    <a:cubicBezTo>
                      <a:pt x="10" y="40"/>
                      <a:pt x="10" y="40"/>
                      <a:pt x="10" y="40"/>
                    </a:cubicBezTo>
                    <a:lnTo>
                      <a:pt x="12" y="34"/>
                    </a:lnTo>
                    <a:close/>
                    <a:moveTo>
                      <a:pt x="40" y="70"/>
                    </a:moveTo>
                    <a:cubicBezTo>
                      <a:pt x="30" y="66"/>
                      <a:pt x="20" y="65"/>
                      <a:pt x="10" y="65"/>
                    </a:cubicBezTo>
                    <a:cubicBezTo>
                      <a:pt x="8" y="65"/>
                      <a:pt x="5" y="65"/>
                      <a:pt x="3" y="65"/>
                    </a:cubicBezTo>
                    <a:cubicBezTo>
                      <a:pt x="3" y="14"/>
                      <a:pt x="3" y="14"/>
                      <a:pt x="3" y="14"/>
                    </a:cubicBezTo>
                    <a:cubicBezTo>
                      <a:pt x="5" y="14"/>
                      <a:pt x="8" y="14"/>
                      <a:pt x="10" y="14"/>
                    </a:cubicBezTo>
                    <a:cubicBezTo>
                      <a:pt x="16" y="14"/>
                      <a:pt x="21" y="14"/>
                      <a:pt x="26" y="15"/>
                    </a:cubicBezTo>
                    <a:cubicBezTo>
                      <a:pt x="10" y="31"/>
                      <a:pt x="10" y="31"/>
                      <a:pt x="10" y="31"/>
                    </a:cubicBezTo>
                    <a:cubicBezTo>
                      <a:pt x="10" y="31"/>
                      <a:pt x="10" y="32"/>
                      <a:pt x="10" y="32"/>
                    </a:cubicBezTo>
                    <a:cubicBezTo>
                      <a:pt x="7" y="42"/>
                      <a:pt x="7" y="42"/>
                      <a:pt x="7" y="42"/>
                    </a:cubicBezTo>
                    <a:cubicBezTo>
                      <a:pt x="7" y="42"/>
                      <a:pt x="7" y="43"/>
                      <a:pt x="7" y="43"/>
                    </a:cubicBezTo>
                    <a:cubicBezTo>
                      <a:pt x="8" y="43"/>
                      <a:pt x="8" y="43"/>
                      <a:pt x="8" y="43"/>
                    </a:cubicBezTo>
                    <a:cubicBezTo>
                      <a:pt x="8" y="43"/>
                      <a:pt x="8" y="43"/>
                      <a:pt x="9" y="43"/>
                    </a:cubicBezTo>
                    <a:cubicBezTo>
                      <a:pt x="19" y="41"/>
                      <a:pt x="19" y="41"/>
                      <a:pt x="19" y="41"/>
                    </a:cubicBezTo>
                    <a:cubicBezTo>
                      <a:pt x="19" y="40"/>
                      <a:pt x="19" y="40"/>
                      <a:pt x="19" y="40"/>
                    </a:cubicBezTo>
                    <a:cubicBezTo>
                      <a:pt x="20" y="40"/>
                      <a:pt x="20" y="40"/>
                      <a:pt x="20" y="40"/>
                    </a:cubicBezTo>
                    <a:cubicBezTo>
                      <a:pt x="20" y="40"/>
                      <a:pt x="20" y="40"/>
                      <a:pt x="20" y="40"/>
                    </a:cubicBezTo>
                    <a:cubicBezTo>
                      <a:pt x="20" y="40"/>
                      <a:pt x="20" y="40"/>
                      <a:pt x="20" y="40"/>
                    </a:cubicBezTo>
                    <a:cubicBezTo>
                      <a:pt x="40" y="19"/>
                      <a:pt x="40" y="19"/>
                      <a:pt x="40" y="19"/>
                    </a:cubicBezTo>
                    <a:lnTo>
                      <a:pt x="40" y="70"/>
                    </a:lnTo>
                    <a:close/>
                    <a:moveTo>
                      <a:pt x="82" y="11"/>
                    </a:moveTo>
                    <a:cubicBezTo>
                      <a:pt x="79" y="11"/>
                      <a:pt x="76" y="11"/>
                      <a:pt x="73" y="11"/>
                    </a:cubicBezTo>
                    <a:cubicBezTo>
                      <a:pt x="63" y="11"/>
                      <a:pt x="53" y="13"/>
                      <a:pt x="43" y="16"/>
                    </a:cubicBezTo>
                    <a:cubicBezTo>
                      <a:pt x="50" y="9"/>
                      <a:pt x="50" y="9"/>
                      <a:pt x="50" y="9"/>
                    </a:cubicBezTo>
                    <a:cubicBezTo>
                      <a:pt x="51" y="9"/>
                      <a:pt x="51" y="8"/>
                      <a:pt x="50" y="7"/>
                    </a:cubicBezTo>
                    <a:cubicBezTo>
                      <a:pt x="43" y="0"/>
                      <a:pt x="43" y="0"/>
                      <a:pt x="43" y="0"/>
                    </a:cubicBezTo>
                    <a:cubicBezTo>
                      <a:pt x="43" y="0"/>
                      <a:pt x="43" y="0"/>
                      <a:pt x="42" y="0"/>
                    </a:cubicBezTo>
                    <a:cubicBezTo>
                      <a:pt x="42" y="0"/>
                      <a:pt x="42" y="0"/>
                      <a:pt x="41" y="0"/>
                    </a:cubicBezTo>
                    <a:cubicBezTo>
                      <a:pt x="28" y="13"/>
                      <a:pt x="28" y="13"/>
                      <a:pt x="28" y="13"/>
                    </a:cubicBezTo>
                    <a:cubicBezTo>
                      <a:pt x="22" y="12"/>
                      <a:pt x="16" y="11"/>
                      <a:pt x="10" y="11"/>
                    </a:cubicBezTo>
                    <a:cubicBezTo>
                      <a:pt x="7" y="11"/>
                      <a:pt x="4" y="11"/>
                      <a:pt x="1" y="11"/>
                    </a:cubicBezTo>
                    <a:cubicBezTo>
                      <a:pt x="0" y="12"/>
                      <a:pt x="0" y="12"/>
                      <a:pt x="0" y="13"/>
                    </a:cubicBezTo>
                    <a:cubicBezTo>
                      <a:pt x="0" y="66"/>
                      <a:pt x="0" y="66"/>
                      <a:pt x="0" y="66"/>
                    </a:cubicBezTo>
                    <a:cubicBezTo>
                      <a:pt x="0" y="67"/>
                      <a:pt x="0" y="67"/>
                      <a:pt x="0" y="67"/>
                    </a:cubicBezTo>
                    <a:cubicBezTo>
                      <a:pt x="1" y="68"/>
                      <a:pt x="1" y="68"/>
                      <a:pt x="1" y="68"/>
                    </a:cubicBezTo>
                    <a:cubicBezTo>
                      <a:pt x="4" y="67"/>
                      <a:pt x="7" y="67"/>
                      <a:pt x="10" y="67"/>
                    </a:cubicBezTo>
                    <a:cubicBezTo>
                      <a:pt x="21" y="67"/>
                      <a:pt x="31" y="69"/>
                      <a:pt x="41" y="73"/>
                    </a:cubicBezTo>
                    <a:cubicBezTo>
                      <a:pt x="41" y="73"/>
                      <a:pt x="41" y="73"/>
                      <a:pt x="41" y="73"/>
                    </a:cubicBezTo>
                    <a:cubicBezTo>
                      <a:pt x="41" y="73"/>
                      <a:pt x="41" y="73"/>
                      <a:pt x="41" y="73"/>
                    </a:cubicBezTo>
                    <a:cubicBezTo>
                      <a:pt x="41" y="73"/>
                      <a:pt x="42" y="73"/>
                      <a:pt x="42" y="73"/>
                    </a:cubicBezTo>
                    <a:cubicBezTo>
                      <a:pt x="42" y="73"/>
                      <a:pt x="42" y="73"/>
                      <a:pt x="42" y="73"/>
                    </a:cubicBezTo>
                    <a:cubicBezTo>
                      <a:pt x="42" y="73"/>
                      <a:pt x="42" y="73"/>
                      <a:pt x="42" y="73"/>
                    </a:cubicBezTo>
                    <a:cubicBezTo>
                      <a:pt x="52" y="69"/>
                      <a:pt x="62" y="67"/>
                      <a:pt x="73" y="67"/>
                    </a:cubicBezTo>
                    <a:cubicBezTo>
                      <a:pt x="76" y="67"/>
                      <a:pt x="78" y="67"/>
                      <a:pt x="81" y="68"/>
                    </a:cubicBezTo>
                    <a:cubicBezTo>
                      <a:pt x="82" y="68"/>
                      <a:pt x="82" y="68"/>
                      <a:pt x="82" y="67"/>
                    </a:cubicBezTo>
                    <a:cubicBezTo>
                      <a:pt x="83" y="67"/>
                      <a:pt x="83" y="67"/>
                      <a:pt x="83" y="66"/>
                    </a:cubicBezTo>
                    <a:cubicBezTo>
                      <a:pt x="83" y="13"/>
                      <a:pt x="83" y="13"/>
                      <a:pt x="83" y="13"/>
                    </a:cubicBezTo>
                    <a:cubicBezTo>
                      <a:pt x="83" y="12"/>
                      <a:pt x="82" y="12"/>
                      <a:pt x="82" y="11"/>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10" name="Group 9">
              <a:extLst>
                <a:ext uri="{FF2B5EF4-FFF2-40B4-BE49-F238E27FC236}">
                  <a16:creationId xmlns:a16="http://schemas.microsoft.com/office/drawing/2014/main" xmlns="" id="{3F535A71-337F-5E42-803E-34F0999EFD4A}"/>
                </a:ext>
              </a:extLst>
            </p:cNvPr>
            <p:cNvGrpSpPr/>
            <p:nvPr/>
          </p:nvGrpSpPr>
          <p:grpSpPr>
            <a:xfrm>
              <a:off x="1476431" y="2403240"/>
              <a:ext cx="560566" cy="560565"/>
              <a:chOff x="1243287" y="2019912"/>
              <a:chExt cx="766763" cy="766762"/>
            </a:xfrm>
          </p:grpSpPr>
          <p:sp>
            <p:nvSpPr>
              <p:cNvPr id="56" name="Oval 79">
                <a:extLst>
                  <a:ext uri="{FF2B5EF4-FFF2-40B4-BE49-F238E27FC236}">
                    <a16:creationId xmlns:a16="http://schemas.microsoft.com/office/drawing/2014/main" xmlns="" id="{B4F0744B-A163-8247-A50B-1FF6DA873579}"/>
                  </a:ext>
                </a:extLst>
              </p:cNvPr>
              <p:cNvSpPr>
                <a:spLocks noChangeArrowheads="1"/>
              </p:cNvSpPr>
              <p:nvPr/>
            </p:nvSpPr>
            <p:spPr bwMode="auto">
              <a:xfrm>
                <a:off x="1243287" y="2019912"/>
                <a:ext cx="766763" cy="766762"/>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7" name="Freeform 80">
                <a:extLst>
                  <a:ext uri="{FF2B5EF4-FFF2-40B4-BE49-F238E27FC236}">
                    <a16:creationId xmlns:a16="http://schemas.microsoft.com/office/drawing/2014/main" xmlns="" id="{A6111B74-C958-7B4A-A6E3-10533FDB72DA}"/>
                  </a:ext>
                </a:extLst>
              </p:cNvPr>
              <p:cNvSpPr>
                <a:spLocks noEditPoints="1"/>
              </p:cNvSpPr>
              <p:nvPr/>
            </p:nvSpPr>
            <p:spPr bwMode="auto">
              <a:xfrm>
                <a:off x="1381400" y="2189775"/>
                <a:ext cx="495300" cy="468312"/>
              </a:xfrm>
              <a:custGeom>
                <a:avLst/>
                <a:gdLst>
                  <a:gd name="T0" fmla="*/ 90 w 93"/>
                  <a:gd name="T1" fmla="*/ 68 h 88"/>
                  <a:gd name="T2" fmla="*/ 81 w 93"/>
                  <a:gd name="T3" fmla="*/ 68 h 88"/>
                  <a:gd name="T4" fmla="*/ 81 w 93"/>
                  <a:gd name="T5" fmla="*/ 36 h 88"/>
                  <a:gd name="T6" fmla="*/ 76 w 93"/>
                  <a:gd name="T7" fmla="*/ 29 h 88"/>
                  <a:gd name="T8" fmla="*/ 58 w 93"/>
                  <a:gd name="T9" fmla="*/ 29 h 88"/>
                  <a:gd name="T10" fmla="*/ 52 w 93"/>
                  <a:gd name="T11" fmla="*/ 36 h 88"/>
                  <a:gd name="T12" fmla="*/ 52 w 93"/>
                  <a:gd name="T13" fmla="*/ 68 h 88"/>
                  <a:gd name="T14" fmla="*/ 3 w 93"/>
                  <a:gd name="T15" fmla="*/ 68 h 88"/>
                  <a:gd name="T16" fmla="*/ 3 w 93"/>
                  <a:gd name="T17" fmla="*/ 3 h 88"/>
                  <a:gd name="T18" fmla="*/ 90 w 93"/>
                  <a:gd name="T19" fmla="*/ 3 h 88"/>
                  <a:gd name="T20" fmla="*/ 90 w 93"/>
                  <a:gd name="T21" fmla="*/ 68 h 88"/>
                  <a:gd name="T22" fmla="*/ 78 w 93"/>
                  <a:gd name="T23" fmla="*/ 82 h 88"/>
                  <a:gd name="T24" fmla="*/ 69 w 93"/>
                  <a:gd name="T25" fmla="*/ 74 h 88"/>
                  <a:gd name="T26" fmla="*/ 67 w 93"/>
                  <a:gd name="T27" fmla="*/ 72 h 88"/>
                  <a:gd name="T28" fmla="*/ 65 w 93"/>
                  <a:gd name="T29" fmla="*/ 73 h 88"/>
                  <a:gd name="T30" fmla="*/ 55 w 93"/>
                  <a:gd name="T31" fmla="*/ 82 h 88"/>
                  <a:gd name="T32" fmla="*/ 55 w 93"/>
                  <a:gd name="T33" fmla="*/ 36 h 88"/>
                  <a:gd name="T34" fmla="*/ 58 w 93"/>
                  <a:gd name="T35" fmla="*/ 32 h 88"/>
                  <a:gd name="T36" fmla="*/ 76 w 93"/>
                  <a:gd name="T37" fmla="*/ 32 h 88"/>
                  <a:gd name="T38" fmla="*/ 78 w 93"/>
                  <a:gd name="T39" fmla="*/ 36 h 88"/>
                  <a:gd name="T40" fmla="*/ 78 w 93"/>
                  <a:gd name="T41" fmla="*/ 82 h 88"/>
                  <a:gd name="T42" fmla="*/ 93 w 93"/>
                  <a:gd name="T43" fmla="*/ 0 h 88"/>
                  <a:gd name="T44" fmla="*/ 0 w 93"/>
                  <a:gd name="T45" fmla="*/ 0 h 88"/>
                  <a:gd name="T46" fmla="*/ 0 w 93"/>
                  <a:gd name="T47" fmla="*/ 71 h 88"/>
                  <a:gd name="T48" fmla="*/ 52 w 93"/>
                  <a:gd name="T49" fmla="*/ 71 h 88"/>
                  <a:gd name="T50" fmla="*/ 52 w 93"/>
                  <a:gd name="T51" fmla="*/ 88 h 88"/>
                  <a:gd name="T52" fmla="*/ 67 w 93"/>
                  <a:gd name="T53" fmla="*/ 76 h 88"/>
                  <a:gd name="T54" fmla="*/ 81 w 93"/>
                  <a:gd name="T55" fmla="*/ 88 h 88"/>
                  <a:gd name="T56" fmla="*/ 81 w 93"/>
                  <a:gd name="T57" fmla="*/ 71 h 88"/>
                  <a:gd name="T58" fmla="*/ 93 w 93"/>
                  <a:gd name="T59" fmla="*/ 71 h 88"/>
                  <a:gd name="T60" fmla="*/ 93 w 93"/>
                  <a:gd name="T6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8">
                    <a:moveTo>
                      <a:pt x="90" y="68"/>
                    </a:moveTo>
                    <a:cubicBezTo>
                      <a:pt x="81" y="68"/>
                      <a:pt x="81" y="68"/>
                      <a:pt x="81" y="68"/>
                    </a:cubicBezTo>
                    <a:cubicBezTo>
                      <a:pt x="81" y="36"/>
                      <a:pt x="81" y="36"/>
                      <a:pt x="81" y="36"/>
                    </a:cubicBezTo>
                    <a:cubicBezTo>
                      <a:pt x="81" y="32"/>
                      <a:pt x="78" y="29"/>
                      <a:pt x="76" y="29"/>
                    </a:cubicBezTo>
                    <a:cubicBezTo>
                      <a:pt x="58" y="29"/>
                      <a:pt x="58" y="29"/>
                      <a:pt x="58" y="29"/>
                    </a:cubicBezTo>
                    <a:cubicBezTo>
                      <a:pt x="55" y="29"/>
                      <a:pt x="52" y="33"/>
                      <a:pt x="52" y="36"/>
                    </a:cubicBezTo>
                    <a:cubicBezTo>
                      <a:pt x="52" y="68"/>
                      <a:pt x="52" y="68"/>
                      <a:pt x="52" y="68"/>
                    </a:cubicBezTo>
                    <a:cubicBezTo>
                      <a:pt x="3" y="68"/>
                      <a:pt x="3" y="68"/>
                      <a:pt x="3" y="68"/>
                    </a:cubicBezTo>
                    <a:cubicBezTo>
                      <a:pt x="3" y="3"/>
                      <a:pt x="3" y="3"/>
                      <a:pt x="3" y="3"/>
                    </a:cubicBezTo>
                    <a:cubicBezTo>
                      <a:pt x="90" y="3"/>
                      <a:pt x="90" y="3"/>
                      <a:pt x="90" y="3"/>
                    </a:cubicBezTo>
                    <a:lnTo>
                      <a:pt x="90" y="68"/>
                    </a:lnTo>
                    <a:close/>
                    <a:moveTo>
                      <a:pt x="78" y="82"/>
                    </a:moveTo>
                    <a:cubicBezTo>
                      <a:pt x="69" y="74"/>
                      <a:pt x="69" y="74"/>
                      <a:pt x="69" y="74"/>
                    </a:cubicBezTo>
                    <a:cubicBezTo>
                      <a:pt x="67" y="72"/>
                      <a:pt x="67" y="72"/>
                      <a:pt x="67" y="72"/>
                    </a:cubicBezTo>
                    <a:cubicBezTo>
                      <a:pt x="65" y="73"/>
                      <a:pt x="65" y="73"/>
                      <a:pt x="65" y="73"/>
                    </a:cubicBezTo>
                    <a:cubicBezTo>
                      <a:pt x="55" y="82"/>
                      <a:pt x="55" y="82"/>
                      <a:pt x="55" y="82"/>
                    </a:cubicBezTo>
                    <a:cubicBezTo>
                      <a:pt x="55" y="36"/>
                      <a:pt x="55" y="36"/>
                      <a:pt x="55" y="36"/>
                    </a:cubicBezTo>
                    <a:cubicBezTo>
                      <a:pt x="55" y="34"/>
                      <a:pt x="57" y="32"/>
                      <a:pt x="58" y="32"/>
                    </a:cubicBezTo>
                    <a:cubicBezTo>
                      <a:pt x="76" y="32"/>
                      <a:pt x="76" y="32"/>
                      <a:pt x="76" y="32"/>
                    </a:cubicBezTo>
                    <a:cubicBezTo>
                      <a:pt x="77" y="32"/>
                      <a:pt x="78" y="34"/>
                      <a:pt x="78" y="36"/>
                    </a:cubicBezTo>
                    <a:lnTo>
                      <a:pt x="78" y="82"/>
                    </a:lnTo>
                    <a:close/>
                    <a:moveTo>
                      <a:pt x="93" y="0"/>
                    </a:moveTo>
                    <a:cubicBezTo>
                      <a:pt x="0" y="0"/>
                      <a:pt x="0" y="0"/>
                      <a:pt x="0" y="0"/>
                    </a:cubicBezTo>
                    <a:cubicBezTo>
                      <a:pt x="0" y="71"/>
                      <a:pt x="0" y="71"/>
                      <a:pt x="0" y="71"/>
                    </a:cubicBezTo>
                    <a:cubicBezTo>
                      <a:pt x="52" y="71"/>
                      <a:pt x="52" y="71"/>
                      <a:pt x="52" y="71"/>
                    </a:cubicBezTo>
                    <a:cubicBezTo>
                      <a:pt x="52" y="88"/>
                      <a:pt x="52" y="88"/>
                      <a:pt x="52" y="88"/>
                    </a:cubicBezTo>
                    <a:cubicBezTo>
                      <a:pt x="67" y="76"/>
                      <a:pt x="67" y="76"/>
                      <a:pt x="67" y="76"/>
                    </a:cubicBezTo>
                    <a:cubicBezTo>
                      <a:pt x="81" y="88"/>
                      <a:pt x="81" y="88"/>
                      <a:pt x="81" y="88"/>
                    </a:cubicBezTo>
                    <a:cubicBezTo>
                      <a:pt x="81" y="71"/>
                      <a:pt x="81" y="71"/>
                      <a:pt x="81" y="71"/>
                    </a:cubicBezTo>
                    <a:cubicBezTo>
                      <a:pt x="93" y="71"/>
                      <a:pt x="93" y="71"/>
                      <a:pt x="93" y="71"/>
                    </a:cubicBezTo>
                    <a:lnTo>
                      <a:pt x="93" y="0"/>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8" name="Rectangle 81">
                <a:extLst>
                  <a:ext uri="{FF2B5EF4-FFF2-40B4-BE49-F238E27FC236}">
                    <a16:creationId xmlns:a16="http://schemas.microsoft.com/office/drawing/2014/main" xmlns="" id="{33E1BBA0-2268-5A49-9CAD-FDE96275EBB2}"/>
                  </a:ext>
                </a:extLst>
              </p:cNvPr>
              <p:cNvSpPr>
                <a:spLocks noChangeArrowheads="1"/>
              </p:cNvSpPr>
              <p:nvPr/>
            </p:nvSpPr>
            <p:spPr bwMode="auto">
              <a:xfrm>
                <a:off x="1451250" y="2312012"/>
                <a:ext cx="142875" cy="15875"/>
              </a:xfrm>
              <a:prstGeom prst="rect">
                <a:avLst/>
              </a:prstGeom>
              <a:solidFill>
                <a:srgbClr val="8B8B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59" name="Rectangle 82">
                <a:extLst>
                  <a:ext uri="{FF2B5EF4-FFF2-40B4-BE49-F238E27FC236}">
                    <a16:creationId xmlns:a16="http://schemas.microsoft.com/office/drawing/2014/main" xmlns="" id="{A57242FE-BDC1-2948-B34E-55EAAF269020}"/>
                  </a:ext>
                </a:extLst>
              </p:cNvPr>
              <p:cNvSpPr>
                <a:spLocks noChangeArrowheads="1"/>
              </p:cNvSpPr>
              <p:nvPr/>
            </p:nvSpPr>
            <p:spPr bwMode="auto">
              <a:xfrm>
                <a:off x="1451250" y="2391387"/>
                <a:ext cx="142875" cy="15875"/>
              </a:xfrm>
              <a:prstGeom prst="rect">
                <a:avLst/>
              </a:prstGeom>
              <a:solidFill>
                <a:srgbClr val="8B8B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9" name="Group 8">
              <a:extLst>
                <a:ext uri="{FF2B5EF4-FFF2-40B4-BE49-F238E27FC236}">
                  <a16:creationId xmlns:a16="http://schemas.microsoft.com/office/drawing/2014/main" xmlns="" id="{8C4243FB-E5C8-1142-AC17-DAEFAA3BE610}"/>
                </a:ext>
              </a:extLst>
            </p:cNvPr>
            <p:cNvGrpSpPr/>
            <p:nvPr/>
          </p:nvGrpSpPr>
          <p:grpSpPr>
            <a:xfrm>
              <a:off x="2621289" y="2402696"/>
              <a:ext cx="561726" cy="561726"/>
              <a:chOff x="2757247" y="2052073"/>
              <a:chExt cx="768350" cy="768350"/>
            </a:xfrm>
          </p:grpSpPr>
          <p:sp>
            <p:nvSpPr>
              <p:cNvPr id="61" name="Oval 21">
                <a:extLst>
                  <a:ext uri="{FF2B5EF4-FFF2-40B4-BE49-F238E27FC236}">
                    <a16:creationId xmlns:a16="http://schemas.microsoft.com/office/drawing/2014/main" xmlns="" id="{4F7ABE32-BA7A-8F4D-9805-3C49FE4D7803}"/>
                  </a:ext>
                </a:extLst>
              </p:cNvPr>
              <p:cNvSpPr>
                <a:spLocks noChangeArrowheads="1"/>
              </p:cNvSpPr>
              <p:nvPr/>
            </p:nvSpPr>
            <p:spPr bwMode="auto">
              <a:xfrm>
                <a:off x="2757247" y="2052073"/>
                <a:ext cx="768350" cy="768350"/>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2" name="Freeform 22">
                <a:extLst>
                  <a:ext uri="{FF2B5EF4-FFF2-40B4-BE49-F238E27FC236}">
                    <a16:creationId xmlns:a16="http://schemas.microsoft.com/office/drawing/2014/main" xmlns="" id="{5ED1F873-63FC-214C-892F-7C2B12523ABE}"/>
                  </a:ext>
                </a:extLst>
              </p:cNvPr>
              <p:cNvSpPr>
                <a:spLocks noEditPoints="1"/>
              </p:cNvSpPr>
              <p:nvPr/>
            </p:nvSpPr>
            <p:spPr bwMode="auto">
              <a:xfrm>
                <a:off x="2933459" y="2275911"/>
                <a:ext cx="431800" cy="357188"/>
              </a:xfrm>
              <a:custGeom>
                <a:avLst/>
                <a:gdLst>
                  <a:gd name="T0" fmla="*/ 24 w 81"/>
                  <a:gd name="T1" fmla="*/ 8 h 67"/>
                  <a:gd name="T2" fmla="*/ 33 w 81"/>
                  <a:gd name="T3" fmla="*/ 9 h 67"/>
                  <a:gd name="T4" fmla="*/ 33 w 81"/>
                  <a:gd name="T5" fmla="*/ 19 h 67"/>
                  <a:gd name="T6" fmla="*/ 8 w 81"/>
                  <a:gd name="T7" fmla="*/ 55 h 67"/>
                  <a:gd name="T8" fmla="*/ 5 w 81"/>
                  <a:gd name="T9" fmla="*/ 61 h 67"/>
                  <a:gd name="T10" fmla="*/ 15 w 81"/>
                  <a:gd name="T11" fmla="*/ 61 h 67"/>
                  <a:gd name="T12" fmla="*/ 36 w 81"/>
                  <a:gd name="T13" fmla="*/ 41 h 67"/>
                  <a:gd name="T14" fmla="*/ 44 w 81"/>
                  <a:gd name="T15" fmla="*/ 34 h 67"/>
                  <a:gd name="T16" fmla="*/ 48 w 81"/>
                  <a:gd name="T17" fmla="*/ 36 h 67"/>
                  <a:gd name="T18" fmla="*/ 55 w 81"/>
                  <a:gd name="T19" fmla="*/ 57 h 67"/>
                  <a:gd name="T20" fmla="*/ 58 w 81"/>
                  <a:gd name="T21" fmla="*/ 64 h 67"/>
                  <a:gd name="T22" fmla="*/ 63 w 81"/>
                  <a:gd name="T23" fmla="*/ 59 h 67"/>
                  <a:gd name="T24" fmla="*/ 52 w 81"/>
                  <a:gd name="T25" fmla="*/ 29 h 67"/>
                  <a:gd name="T26" fmla="*/ 48 w 81"/>
                  <a:gd name="T27" fmla="*/ 14 h 67"/>
                  <a:gd name="T28" fmla="*/ 50 w 81"/>
                  <a:gd name="T29" fmla="*/ 8 h 67"/>
                  <a:gd name="T30" fmla="*/ 73 w 81"/>
                  <a:gd name="T31" fmla="*/ 8 h 67"/>
                  <a:gd name="T32" fmla="*/ 78 w 81"/>
                  <a:gd name="T33" fmla="*/ 5 h 67"/>
                  <a:gd name="T34" fmla="*/ 73 w 81"/>
                  <a:gd name="T35" fmla="*/ 2 h 67"/>
                  <a:gd name="T36" fmla="*/ 8 w 81"/>
                  <a:gd name="T37" fmla="*/ 2 h 67"/>
                  <a:gd name="T38" fmla="*/ 3 w 81"/>
                  <a:gd name="T39" fmla="*/ 5 h 67"/>
                  <a:gd name="T40" fmla="*/ 8 w 81"/>
                  <a:gd name="T41" fmla="*/ 8 h 67"/>
                  <a:gd name="T42" fmla="*/ 18 w 81"/>
                  <a:gd name="T43" fmla="*/ 8 h 67"/>
                  <a:gd name="T44" fmla="*/ 3 w 81"/>
                  <a:gd name="T45" fmla="*/ 63 h 67"/>
                  <a:gd name="T46" fmla="*/ 7 w 81"/>
                  <a:gd name="T47" fmla="*/ 53 h 67"/>
                  <a:gd name="T48" fmla="*/ 30 w 81"/>
                  <a:gd name="T49" fmla="*/ 19 h 67"/>
                  <a:gd name="T50" fmla="*/ 24 w 81"/>
                  <a:gd name="T51" fmla="*/ 11 h 67"/>
                  <a:gd name="T52" fmla="*/ 8 w 81"/>
                  <a:gd name="T53" fmla="*/ 11 h 67"/>
                  <a:gd name="T54" fmla="*/ 0 w 81"/>
                  <a:gd name="T55" fmla="*/ 5 h 67"/>
                  <a:gd name="T56" fmla="*/ 66 w 81"/>
                  <a:gd name="T57" fmla="*/ 0 h 67"/>
                  <a:gd name="T58" fmla="*/ 79 w 81"/>
                  <a:gd name="T59" fmla="*/ 1 h 67"/>
                  <a:gd name="T60" fmla="*/ 73 w 81"/>
                  <a:gd name="T61" fmla="*/ 11 h 67"/>
                  <a:gd name="T62" fmla="*/ 63 w 81"/>
                  <a:gd name="T63" fmla="*/ 11 h 67"/>
                  <a:gd name="T64" fmla="*/ 51 w 81"/>
                  <a:gd name="T65" fmla="*/ 14 h 67"/>
                  <a:gd name="T66" fmla="*/ 53 w 81"/>
                  <a:gd name="T67" fmla="*/ 27 h 67"/>
                  <a:gd name="T68" fmla="*/ 65 w 81"/>
                  <a:gd name="T69" fmla="*/ 59 h 67"/>
                  <a:gd name="T70" fmla="*/ 52 w 81"/>
                  <a:gd name="T71" fmla="*/ 59 h 67"/>
                  <a:gd name="T72" fmla="*/ 52 w 81"/>
                  <a:gd name="T73" fmla="*/ 48 h 67"/>
                  <a:gd name="T74" fmla="*/ 43 w 81"/>
                  <a:gd name="T75" fmla="*/ 37 h 67"/>
                  <a:gd name="T76" fmla="*/ 22 w 81"/>
                  <a:gd name="T77" fmla="*/ 59 h 67"/>
                  <a:gd name="T78" fmla="*/ 13 w 81"/>
                  <a:gd name="T79"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 h="67">
                    <a:moveTo>
                      <a:pt x="18" y="8"/>
                    </a:moveTo>
                    <a:cubicBezTo>
                      <a:pt x="20" y="8"/>
                      <a:pt x="22" y="8"/>
                      <a:pt x="24" y="8"/>
                    </a:cubicBezTo>
                    <a:cubicBezTo>
                      <a:pt x="27" y="8"/>
                      <a:pt x="29" y="8"/>
                      <a:pt x="32" y="8"/>
                    </a:cubicBezTo>
                    <a:cubicBezTo>
                      <a:pt x="32" y="8"/>
                      <a:pt x="33" y="9"/>
                      <a:pt x="33" y="9"/>
                    </a:cubicBezTo>
                    <a:cubicBezTo>
                      <a:pt x="33" y="9"/>
                      <a:pt x="33" y="10"/>
                      <a:pt x="33" y="10"/>
                    </a:cubicBezTo>
                    <a:cubicBezTo>
                      <a:pt x="33" y="13"/>
                      <a:pt x="33" y="16"/>
                      <a:pt x="33" y="19"/>
                    </a:cubicBezTo>
                    <a:cubicBezTo>
                      <a:pt x="33" y="24"/>
                      <a:pt x="34" y="30"/>
                      <a:pt x="30" y="35"/>
                    </a:cubicBezTo>
                    <a:cubicBezTo>
                      <a:pt x="23" y="45"/>
                      <a:pt x="16" y="51"/>
                      <a:pt x="8" y="55"/>
                    </a:cubicBezTo>
                    <a:cubicBezTo>
                      <a:pt x="7" y="56"/>
                      <a:pt x="5" y="57"/>
                      <a:pt x="5" y="58"/>
                    </a:cubicBezTo>
                    <a:cubicBezTo>
                      <a:pt x="4" y="59"/>
                      <a:pt x="5" y="60"/>
                      <a:pt x="5" y="61"/>
                    </a:cubicBezTo>
                    <a:cubicBezTo>
                      <a:pt x="7" y="64"/>
                      <a:pt x="9" y="64"/>
                      <a:pt x="12" y="63"/>
                    </a:cubicBezTo>
                    <a:cubicBezTo>
                      <a:pt x="13" y="62"/>
                      <a:pt x="14" y="62"/>
                      <a:pt x="15" y="61"/>
                    </a:cubicBezTo>
                    <a:cubicBezTo>
                      <a:pt x="17" y="60"/>
                      <a:pt x="19" y="59"/>
                      <a:pt x="20" y="57"/>
                    </a:cubicBezTo>
                    <a:cubicBezTo>
                      <a:pt x="26" y="52"/>
                      <a:pt x="31" y="47"/>
                      <a:pt x="36" y="41"/>
                    </a:cubicBezTo>
                    <a:cubicBezTo>
                      <a:pt x="38" y="39"/>
                      <a:pt x="40" y="37"/>
                      <a:pt x="42" y="34"/>
                    </a:cubicBezTo>
                    <a:cubicBezTo>
                      <a:pt x="42" y="34"/>
                      <a:pt x="43" y="34"/>
                      <a:pt x="44" y="34"/>
                    </a:cubicBezTo>
                    <a:cubicBezTo>
                      <a:pt x="44" y="34"/>
                      <a:pt x="44" y="34"/>
                      <a:pt x="44" y="34"/>
                    </a:cubicBezTo>
                    <a:cubicBezTo>
                      <a:pt x="45" y="35"/>
                      <a:pt x="46" y="35"/>
                      <a:pt x="48" y="36"/>
                    </a:cubicBezTo>
                    <a:cubicBezTo>
                      <a:pt x="52" y="39"/>
                      <a:pt x="56" y="42"/>
                      <a:pt x="55" y="48"/>
                    </a:cubicBezTo>
                    <a:cubicBezTo>
                      <a:pt x="54" y="51"/>
                      <a:pt x="54" y="54"/>
                      <a:pt x="55" y="57"/>
                    </a:cubicBezTo>
                    <a:cubicBezTo>
                      <a:pt x="55" y="58"/>
                      <a:pt x="55" y="58"/>
                      <a:pt x="55" y="59"/>
                    </a:cubicBezTo>
                    <a:cubicBezTo>
                      <a:pt x="55" y="61"/>
                      <a:pt x="56" y="64"/>
                      <a:pt x="58" y="64"/>
                    </a:cubicBezTo>
                    <a:cubicBezTo>
                      <a:pt x="58" y="64"/>
                      <a:pt x="58" y="64"/>
                      <a:pt x="59" y="63"/>
                    </a:cubicBezTo>
                    <a:cubicBezTo>
                      <a:pt x="60" y="63"/>
                      <a:pt x="62" y="61"/>
                      <a:pt x="63" y="59"/>
                    </a:cubicBezTo>
                    <a:cubicBezTo>
                      <a:pt x="63" y="56"/>
                      <a:pt x="64" y="52"/>
                      <a:pt x="64" y="49"/>
                    </a:cubicBezTo>
                    <a:cubicBezTo>
                      <a:pt x="63" y="39"/>
                      <a:pt x="62" y="33"/>
                      <a:pt x="52" y="29"/>
                    </a:cubicBezTo>
                    <a:cubicBezTo>
                      <a:pt x="50" y="29"/>
                      <a:pt x="48" y="26"/>
                      <a:pt x="48" y="24"/>
                    </a:cubicBezTo>
                    <a:cubicBezTo>
                      <a:pt x="48" y="21"/>
                      <a:pt x="48" y="17"/>
                      <a:pt x="48" y="14"/>
                    </a:cubicBezTo>
                    <a:cubicBezTo>
                      <a:pt x="48" y="12"/>
                      <a:pt x="48" y="11"/>
                      <a:pt x="48" y="10"/>
                    </a:cubicBezTo>
                    <a:cubicBezTo>
                      <a:pt x="48" y="9"/>
                      <a:pt x="49" y="8"/>
                      <a:pt x="50" y="8"/>
                    </a:cubicBezTo>
                    <a:cubicBezTo>
                      <a:pt x="63" y="8"/>
                      <a:pt x="63" y="8"/>
                      <a:pt x="63" y="8"/>
                    </a:cubicBezTo>
                    <a:cubicBezTo>
                      <a:pt x="66" y="8"/>
                      <a:pt x="70" y="8"/>
                      <a:pt x="73" y="8"/>
                    </a:cubicBezTo>
                    <a:cubicBezTo>
                      <a:pt x="73" y="8"/>
                      <a:pt x="73" y="8"/>
                      <a:pt x="73" y="8"/>
                    </a:cubicBezTo>
                    <a:cubicBezTo>
                      <a:pt x="77" y="8"/>
                      <a:pt x="78" y="8"/>
                      <a:pt x="78" y="5"/>
                    </a:cubicBezTo>
                    <a:cubicBezTo>
                      <a:pt x="78" y="4"/>
                      <a:pt x="78" y="4"/>
                      <a:pt x="77" y="3"/>
                    </a:cubicBezTo>
                    <a:cubicBezTo>
                      <a:pt x="77" y="2"/>
                      <a:pt x="75" y="2"/>
                      <a:pt x="73" y="2"/>
                    </a:cubicBezTo>
                    <a:cubicBezTo>
                      <a:pt x="66" y="2"/>
                      <a:pt x="66" y="2"/>
                      <a:pt x="66" y="2"/>
                    </a:cubicBezTo>
                    <a:cubicBezTo>
                      <a:pt x="47" y="2"/>
                      <a:pt x="27" y="2"/>
                      <a:pt x="8" y="2"/>
                    </a:cubicBezTo>
                    <a:cubicBezTo>
                      <a:pt x="8" y="2"/>
                      <a:pt x="8" y="2"/>
                      <a:pt x="8" y="2"/>
                    </a:cubicBezTo>
                    <a:cubicBezTo>
                      <a:pt x="4" y="2"/>
                      <a:pt x="3" y="3"/>
                      <a:pt x="3" y="5"/>
                    </a:cubicBezTo>
                    <a:cubicBezTo>
                      <a:pt x="3" y="6"/>
                      <a:pt x="3" y="7"/>
                      <a:pt x="4" y="7"/>
                    </a:cubicBezTo>
                    <a:cubicBezTo>
                      <a:pt x="4" y="8"/>
                      <a:pt x="6" y="8"/>
                      <a:pt x="8" y="8"/>
                    </a:cubicBezTo>
                    <a:cubicBezTo>
                      <a:pt x="8" y="8"/>
                      <a:pt x="8" y="8"/>
                      <a:pt x="8" y="8"/>
                    </a:cubicBezTo>
                    <a:cubicBezTo>
                      <a:pt x="11" y="8"/>
                      <a:pt x="14" y="8"/>
                      <a:pt x="18" y="8"/>
                    </a:cubicBezTo>
                    <a:moveTo>
                      <a:pt x="9" y="66"/>
                    </a:moveTo>
                    <a:cubicBezTo>
                      <a:pt x="6" y="66"/>
                      <a:pt x="4" y="65"/>
                      <a:pt x="3" y="63"/>
                    </a:cubicBezTo>
                    <a:cubicBezTo>
                      <a:pt x="2" y="61"/>
                      <a:pt x="2" y="59"/>
                      <a:pt x="2" y="57"/>
                    </a:cubicBezTo>
                    <a:cubicBezTo>
                      <a:pt x="3" y="56"/>
                      <a:pt x="4" y="54"/>
                      <a:pt x="7" y="53"/>
                    </a:cubicBezTo>
                    <a:cubicBezTo>
                      <a:pt x="15" y="49"/>
                      <a:pt x="21" y="43"/>
                      <a:pt x="28" y="33"/>
                    </a:cubicBezTo>
                    <a:cubicBezTo>
                      <a:pt x="31" y="29"/>
                      <a:pt x="31" y="24"/>
                      <a:pt x="30" y="19"/>
                    </a:cubicBezTo>
                    <a:cubicBezTo>
                      <a:pt x="30" y="17"/>
                      <a:pt x="30" y="14"/>
                      <a:pt x="30" y="11"/>
                    </a:cubicBezTo>
                    <a:cubicBezTo>
                      <a:pt x="28" y="11"/>
                      <a:pt x="26" y="11"/>
                      <a:pt x="24" y="11"/>
                    </a:cubicBezTo>
                    <a:cubicBezTo>
                      <a:pt x="19" y="11"/>
                      <a:pt x="13" y="11"/>
                      <a:pt x="8" y="11"/>
                    </a:cubicBezTo>
                    <a:cubicBezTo>
                      <a:pt x="8" y="11"/>
                      <a:pt x="8" y="11"/>
                      <a:pt x="8" y="11"/>
                    </a:cubicBezTo>
                    <a:cubicBezTo>
                      <a:pt x="6" y="11"/>
                      <a:pt x="3" y="11"/>
                      <a:pt x="2" y="9"/>
                    </a:cubicBezTo>
                    <a:cubicBezTo>
                      <a:pt x="1" y="8"/>
                      <a:pt x="0" y="7"/>
                      <a:pt x="0" y="5"/>
                    </a:cubicBezTo>
                    <a:cubicBezTo>
                      <a:pt x="1" y="0"/>
                      <a:pt x="6" y="0"/>
                      <a:pt x="8" y="0"/>
                    </a:cubicBezTo>
                    <a:cubicBezTo>
                      <a:pt x="27" y="0"/>
                      <a:pt x="47" y="0"/>
                      <a:pt x="66" y="0"/>
                    </a:cubicBezTo>
                    <a:cubicBezTo>
                      <a:pt x="73" y="0"/>
                      <a:pt x="73" y="0"/>
                      <a:pt x="73" y="0"/>
                    </a:cubicBezTo>
                    <a:cubicBezTo>
                      <a:pt x="75" y="0"/>
                      <a:pt x="78" y="0"/>
                      <a:pt x="79" y="1"/>
                    </a:cubicBezTo>
                    <a:cubicBezTo>
                      <a:pt x="80" y="2"/>
                      <a:pt x="81" y="4"/>
                      <a:pt x="81" y="5"/>
                    </a:cubicBezTo>
                    <a:cubicBezTo>
                      <a:pt x="81" y="11"/>
                      <a:pt x="76" y="11"/>
                      <a:pt x="73" y="11"/>
                    </a:cubicBezTo>
                    <a:cubicBezTo>
                      <a:pt x="73" y="11"/>
                      <a:pt x="73" y="11"/>
                      <a:pt x="73" y="11"/>
                    </a:cubicBezTo>
                    <a:cubicBezTo>
                      <a:pt x="70" y="11"/>
                      <a:pt x="66" y="11"/>
                      <a:pt x="63" y="11"/>
                    </a:cubicBezTo>
                    <a:cubicBezTo>
                      <a:pt x="51" y="11"/>
                      <a:pt x="51" y="11"/>
                      <a:pt x="51" y="11"/>
                    </a:cubicBezTo>
                    <a:cubicBezTo>
                      <a:pt x="51" y="12"/>
                      <a:pt x="51" y="13"/>
                      <a:pt x="51" y="14"/>
                    </a:cubicBezTo>
                    <a:cubicBezTo>
                      <a:pt x="51" y="17"/>
                      <a:pt x="50" y="21"/>
                      <a:pt x="51" y="24"/>
                    </a:cubicBezTo>
                    <a:cubicBezTo>
                      <a:pt x="51" y="25"/>
                      <a:pt x="52" y="26"/>
                      <a:pt x="53" y="27"/>
                    </a:cubicBezTo>
                    <a:cubicBezTo>
                      <a:pt x="64" y="31"/>
                      <a:pt x="65" y="38"/>
                      <a:pt x="67" y="48"/>
                    </a:cubicBezTo>
                    <a:cubicBezTo>
                      <a:pt x="67" y="52"/>
                      <a:pt x="66" y="56"/>
                      <a:pt x="65" y="59"/>
                    </a:cubicBezTo>
                    <a:cubicBezTo>
                      <a:pt x="65" y="62"/>
                      <a:pt x="62" y="66"/>
                      <a:pt x="59" y="66"/>
                    </a:cubicBezTo>
                    <a:cubicBezTo>
                      <a:pt x="55" y="67"/>
                      <a:pt x="52" y="64"/>
                      <a:pt x="52" y="59"/>
                    </a:cubicBezTo>
                    <a:cubicBezTo>
                      <a:pt x="52" y="58"/>
                      <a:pt x="52" y="58"/>
                      <a:pt x="52" y="57"/>
                    </a:cubicBezTo>
                    <a:cubicBezTo>
                      <a:pt x="52" y="54"/>
                      <a:pt x="52" y="51"/>
                      <a:pt x="52" y="48"/>
                    </a:cubicBezTo>
                    <a:cubicBezTo>
                      <a:pt x="53" y="43"/>
                      <a:pt x="51" y="41"/>
                      <a:pt x="46" y="39"/>
                    </a:cubicBezTo>
                    <a:cubicBezTo>
                      <a:pt x="45" y="38"/>
                      <a:pt x="44" y="37"/>
                      <a:pt x="43" y="37"/>
                    </a:cubicBezTo>
                    <a:cubicBezTo>
                      <a:pt x="41" y="39"/>
                      <a:pt x="40" y="41"/>
                      <a:pt x="38" y="43"/>
                    </a:cubicBezTo>
                    <a:cubicBezTo>
                      <a:pt x="32" y="49"/>
                      <a:pt x="28" y="54"/>
                      <a:pt x="22" y="59"/>
                    </a:cubicBezTo>
                    <a:cubicBezTo>
                      <a:pt x="20" y="61"/>
                      <a:pt x="18" y="62"/>
                      <a:pt x="16" y="63"/>
                    </a:cubicBezTo>
                    <a:cubicBezTo>
                      <a:pt x="15" y="64"/>
                      <a:pt x="14" y="64"/>
                      <a:pt x="13" y="65"/>
                    </a:cubicBezTo>
                    <a:cubicBezTo>
                      <a:pt x="11" y="66"/>
                      <a:pt x="10" y="66"/>
                      <a:pt x="9" y="66"/>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63" name="Freeform 23">
                <a:extLst>
                  <a:ext uri="{FF2B5EF4-FFF2-40B4-BE49-F238E27FC236}">
                    <a16:creationId xmlns:a16="http://schemas.microsoft.com/office/drawing/2014/main" xmlns="" id="{E77234E8-39F0-5F43-A5CF-A819B9BF5B4C}"/>
                  </a:ext>
                </a:extLst>
              </p:cNvPr>
              <p:cNvSpPr>
                <a:spLocks noEditPoints="1"/>
              </p:cNvSpPr>
              <p:nvPr/>
            </p:nvSpPr>
            <p:spPr bwMode="auto">
              <a:xfrm>
                <a:off x="3098559" y="2169548"/>
                <a:ext cx="101600" cy="101600"/>
              </a:xfrm>
              <a:custGeom>
                <a:avLst/>
                <a:gdLst>
                  <a:gd name="T0" fmla="*/ 9 w 19"/>
                  <a:gd name="T1" fmla="*/ 3 h 19"/>
                  <a:gd name="T2" fmla="*/ 2 w 19"/>
                  <a:gd name="T3" fmla="*/ 10 h 19"/>
                  <a:gd name="T4" fmla="*/ 9 w 19"/>
                  <a:gd name="T5" fmla="*/ 16 h 19"/>
                  <a:gd name="T6" fmla="*/ 16 w 19"/>
                  <a:gd name="T7" fmla="*/ 10 h 19"/>
                  <a:gd name="T8" fmla="*/ 9 w 19"/>
                  <a:gd name="T9" fmla="*/ 3 h 19"/>
                  <a:gd name="T10" fmla="*/ 9 w 19"/>
                  <a:gd name="T11" fmla="*/ 19 h 19"/>
                  <a:gd name="T12" fmla="*/ 0 w 19"/>
                  <a:gd name="T13" fmla="*/ 10 h 19"/>
                  <a:gd name="T14" fmla="*/ 9 w 19"/>
                  <a:gd name="T15" fmla="*/ 0 h 19"/>
                  <a:gd name="T16" fmla="*/ 19 w 19"/>
                  <a:gd name="T17" fmla="*/ 10 h 19"/>
                  <a:gd name="T18" fmla="*/ 9 w 19"/>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9" y="3"/>
                    </a:moveTo>
                    <a:cubicBezTo>
                      <a:pt x="5" y="3"/>
                      <a:pt x="2" y="6"/>
                      <a:pt x="2" y="10"/>
                    </a:cubicBezTo>
                    <a:cubicBezTo>
                      <a:pt x="2" y="13"/>
                      <a:pt x="5" y="16"/>
                      <a:pt x="9" y="16"/>
                    </a:cubicBezTo>
                    <a:cubicBezTo>
                      <a:pt x="13" y="16"/>
                      <a:pt x="16" y="13"/>
                      <a:pt x="16" y="10"/>
                    </a:cubicBezTo>
                    <a:cubicBezTo>
                      <a:pt x="16" y="6"/>
                      <a:pt x="13" y="3"/>
                      <a:pt x="9" y="3"/>
                    </a:cubicBezTo>
                    <a:moveTo>
                      <a:pt x="9" y="19"/>
                    </a:moveTo>
                    <a:cubicBezTo>
                      <a:pt x="4" y="19"/>
                      <a:pt x="0" y="15"/>
                      <a:pt x="0" y="10"/>
                    </a:cubicBezTo>
                    <a:cubicBezTo>
                      <a:pt x="0" y="4"/>
                      <a:pt x="4" y="0"/>
                      <a:pt x="9" y="0"/>
                    </a:cubicBezTo>
                    <a:cubicBezTo>
                      <a:pt x="14" y="0"/>
                      <a:pt x="19" y="4"/>
                      <a:pt x="19" y="10"/>
                    </a:cubicBezTo>
                    <a:cubicBezTo>
                      <a:pt x="19" y="15"/>
                      <a:pt x="14" y="19"/>
                      <a:pt x="9" y="19"/>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nvGrpSpPr>
            <p:cNvPr id="8" name="Group 7">
              <a:extLst>
                <a:ext uri="{FF2B5EF4-FFF2-40B4-BE49-F238E27FC236}">
                  <a16:creationId xmlns:a16="http://schemas.microsoft.com/office/drawing/2014/main" xmlns="" id="{2CCF4FA7-4466-C44A-8563-C5561A14F3BA}"/>
                </a:ext>
              </a:extLst>
            </p:cNvPr>
            <p:cNvGrpSpPr/>
            <p:nvPr/>
          </p:nvGrpSpPr>
          <p:grpSpPr>
            <a:xfrm>
              <a:off x="3039536" y="3298008"/>
              <a:ext cx="560566" cy="560565"/>
              <a:chOff x="3350971" y="3147965"/>
              <a:chExt cx="766763" cy="766762"/>
            </a:xfrm>
          </p:grpSpPr>
          <p:sp>
            <p:nvSpPr>
              <p:cNvPr id="74" name="Oval 13">
                <a:extLst>
                  <a:ext uri="{FF2B5EF4-FFF2-40B4-BE49-F238E27FC236}">
                    <a16:creationId xmlns:a16="http://schemas.microsoft.com/office/drawing/2014/main" xmlns="" id="{E0DA5CB8-47FE-7D47-9F0A-19097A3DAD9F}"/>
                  </a:ext>
                </a:extLst>
              </p:cNvPr>
              <p:cNvSpPr>
                <a:spLocks noChangeArrowheads="1"/>
              </p:cNvSpPr>
              <p:nvPr/>
            </p:nvSpPr>
            <p:spPr bwMode="auto">
              <a:xfrm>
                <a:off x="3350971" y="3147965"/>
                <a:ext cx="766763" cy="766762"/>
              </a:xfrm>
              <a:prstGeom prst="ellipse">
                <a:avLst/>
              </a:prstGeom>
              <a:solidFill>
                <a:schemeClr val="bg1"/>
              </a:solidFill>
              <a:ln>
                <a:noFill/>
              </a:ln>
              <a:effectLst>
                <a:outerShdw blurRad="190500" dist="38100" algn="tl" rotWithShape="0">
                  <a:prstClr val="black">
                    <a:alpha val="35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75" name="Rectangle 14">
                <a:extLst>
                  <a:ext uri="{FF2B5EF4-FFF2-40B4-BE49-F238E27FC236}">
                    <a16:creationId xmlns:a16="http://schemas.microsoft.com/office/drawing/2014/main" xmlns="" id="{D9ED9954-6035-8E4F-B678-428764A5E7D3}"/>
                  </a:ext>
                </a:extLst>
              </p:cNvPr>
              <p:cNvSpPr>
                <a:spLocks noChangeArrowheads="1"/>
              </p:cNvSpPr>
              <p:nvPr/>
            </p:nvSpPr>
            <p:spPr bwMode="auto">
              <a:xfrm>
                <a:off x="3681172" y="3387677"/>
                <a:ext cx="260350" cy="20637"/>
              </a:xfrm>
              <a:prstGeom prst="rect">
                <a:avLst/>
              </a:prstGeom>
              <a:solidFill>
                <a:srgbClr val="F57F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76" name="Freeform 15">
                <a:extLst>
                  <a:ext uri="{FF2B5EF4-FFF2-40B4-BE49-F238E27FC236}">
                    <a16:creationId xmlns:a16="http://schemas.microsoft.com/office/drawing/2014/main" xmlns="" id="{5D594532-9E0B-BD4E-9F74-47F78BFFD628}"/>
                  </a:ext>
                </a:extLst>
              </p:cNvPr>
              <p:cNvSpPr>
                <a:spLocks/>
              </p:cNvSpPr>
              <p:nvPr/>
            </p:nvSpPr>
            <p:spPr bwMode="auto">
              <a:xfrm>
                <a:off x="3525597" y="3328940"/>
                <a:ext cx="122238" cy="90487"/>
              </a:xfrm>
              <a:custGeom>
                <a:avLst/>
                <a:gdLst>
                  <a:gd name="T0" fmla="*/ 27 w 77"/>
                  <a:gd name="T1" fmla="*/ 57 h 57"/>
                  <a:gd name="T2" fmla="*/ 0 w 77"/>
                  <a:gd name="T3" fmla="*/ 30 h 57"/>
                  <a:gd name="T4" fmla="*/ 10 w 77"/>
                  <a:gd name="T5" fmla="*/ 24 h 57"/>
                  <a:gd name="T6" fmla="*/ 27 w 77"/>
                  <a:gd name="T7" fmla="*/ 40 h 57"/>
                  <a:gd name="T8" fmla="*/ 67 w 77"/>
                  <a:gd name="T9" fmla="*/ 0 h 57"/>
                  <a:gd name="T10" fmla="*/ 77 w 77"/>
                  <a:gd name="T11" fmla="*/ 10 h 57"/>
                  <a:gd name="T12" fmla="*/ 27 w 7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77" h="57">
                    <a:moveTo>
                      <a:pt x="27" y="57"/>
                    </a:moveTo>
                    <a:lnTo>
                      <a:pt x="0" y="30"/>
                    </a:lnTo>
                    <a:lnTo>
                      <a:pt x="10" y="24"/>
                    </a:lnTo>
                    <a:lnTo>
                      <a:pt x="27" y="40"/>
                    </a:lnTo>
                    <a:lnTo>
                      <a:pt x="67" y="0"/>
                    </a:lnTo>
                    <a:lnTo>
                      <a:pt x="77" y="10"/>
                    </a:lnTo>
                    <a:lnTo>
                      <a:pt x="27" y="57"/>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77" name="Rectangle 16">
                <a:extLst>
                  <a:ext uri="{FF2B5EF4-FFF2-40B4-BE49-F238E27FC236}">
                    <a16:creationId xmlns:a16="http://schemas.microsoft.com/office/drawing/2014/main" xmlns="" id="{B06D4757-A5DA-014A-874B-317BC329B882}"/>
                  </a:ext>
                </a:extLst>
              </p:cNvPr>
              <p:cNvSpPr>
                <a:spLocks noChangeArrowheads="1"/>
              </p:cNvSpPr>
              <p:nvPr/>
            </p:nvSpPr>
            <p:spPr bwMode="auto">
              <a:xfrm>
                <a:off x="3681172" y="3536902"/>
                <a:ext cx="260350" cy="15875"/>
              </a:xfrm>
              <a:prstGeom prst="rect">
                <a:avLst/>
              </a:prstGeom>
              <a:solidFill>
                <a:srgbClr val="F57F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78" name="Freeform 17">
                <a:extLst>
                  <a:ext uri="{FF2B5EF4-FFF2-40B4-BE49-F238E27FC236}">
                    <a16:creationId xmlns:a16="http://schemas.microsoft.com/office/drawing/2014/main" xmlns="" id="{897C2593-9DFA-AF4F-9427-2CF55860E76F}"/>
                  </a:ext>
                </a:extLst>
              </p:cNvPr>
              <p:cNvSpPr>
                <a:spLocks/>
              </p:cNvSpPr>
              <p:nvPr/>
            </p:nvSpPr>
            <p:spPr bwMode="auto">
              <a:xfrm>
                <a:off x="3525597" y="3482927"/>
                <a:ext cx="122238" cy="90487"/>
              </a:xfrm>
              <a:custGeom>
                <a:avLst/>
                <a:gdLst>
                  <a:gd name="T0" fmla="*/ 27 w 77"/>
                  <a:gd name="T1" fmla="*/ 57 h 57"/>
                  <a:gd name="T2" fmla="*/ 0 w 77"/>
                  <a:gd name="T3" fmla="*/ 31 h 57"/>
                  <a:gd name="T4" fmla="*/ 10 w 77"/>
                  <a:gd name="T5" fmla="*/ 24 h 57"/>
                  <a:gd name="T6" fmla="*/ 27 w 77"/>
                  <a:gd name="T7" fmla="*/ 41 h 57"/>
                  <a:gd name="T8" fmla="*/ 67 w 77"/>
                  <a:gd name="T9" fmla="*/ 0 h 57"/>
                  <a:gd name="T10" fmla="*/ 77 w 77"/>
                  <a:gd name="T11" fmla="*/ 7 h 57"/>
                  <a:gd name="T12" fmla="*/ 27 w 7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77" h="57">
                    <a:moveTo>
                      <a:pt x="27" y="57"/>
                    </a:moveTo>
                    <a:lnTo>
                      <a:pt x="0" y="31"/>
                    </a:lnTo>
                    <a:lnTo>
                      <a:pt x="10" y="24"/>
                    </a:lnTo>
                    <a:lnTo>
                      <a:pt x="27" y="41"/>
                    </a:lnTo>
                    <a:lnTo>
                      <a:pt x="67" y="0"/>
                    </a:lnTo>
                    <a:lnTo>
                      <a:pt x="77" y="7"/>
                    </a:lnTo>
                    <a:lnTo>
                      <a:pt x="27" y="57"/>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79" name="Rectangle 18">
                <a:extLst>
                  <a:ext uri="{FF2B5EF4-FFF2-40B4-BE49-F238E27FC236}">
                    <a16:creationId xmlns:a16="http://schemas.microsoft.com/office/drawing/2014/main" xmlns="" id="{7EDFD3FD-CE3D-C048-9DB9-C9F8C4DC2E07}"/>
                  </a:ext>
                </a:extLst>
              </p:cNvPr>
              <p:cNvSpPr>
                <a:spLocks noChangeArrowheads="1"/>
              </p:cNvSpPr>
              <p:nvPr/>
            </p:nvSpPr>
            <p:spPr bwMode="auto">
              <a:xfrm>
                <a:off x="3681172" y="3675015"/>
                <a:ext cx="260350" cy="22225"/>
              </a:xfrm>
              <a:prstGeom prst="rect">
                <a:avLst/>
              </a:prstGeom>
              <a:solidFill>
                <a:srgbClr val="F57F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80" name="Freeform 19">
                <a:extLst>
                  <a:ext uri="{FF2B5EF4-FFF2-40B4-BE49-F238E27FC236}">
                    <a16:creationId xmlns:a16="http://schemas.microsoft.com/office/drawing/2014/main" xmlns="" id="{0AF5CA39-7BE8-2740-8715-4A3D6222DA1D}"/>
                  </a:ext>
                </a:extLst>
              </p:cNvPr>
              <p:cNvSpPr>
                <a:spLocks/>
              </p:cNvSpPr>
              <p:nvPr/>
            </p:nvSpPr>
            <p:spPr bwMode="auto">
              <a:xfrm>
                <a:off x="3525597" y="3638502"/>
                <a:ext cx="122238" cy="90487"/>
              </a:xfrm>
              <a:custGeom>
                <a:avLst/>
                <a:gdLst>
                  <a:gd name="T0" fmla="*/ 27 w 77"/>
                  <a:gd name="T1" fmla="*/ 57 h 57"/>
                  <a:gd name="T2" fmla="*/ 0 w 77"/>
                  <a:gd name="T3" fmla="*/ 30 h 57"/>
                  <a:gd name="T4" fmla="*/ 10 w 77"/>
                  <a:gd name="T5" fmla="*/ 23 h 57"/>
                  <a:gd name="T6" fmla="*/ 27 w 77"/>
                  <a:gd name="T7" fmla="*/ 40 h 57"/>
                  <a:gd name="T8" fmla="*/ 67 w 77"/>
                  <a:gd name="T9" fmla="*/ 0 h 57"/>
                  <a:gd name="T10" fmla="*/ 77 w 77"/>
                  <a:gd name="T11" fmla="*/ 6 h 57"/>
                  <a:gd name="T12" fmla="*/ 27 w 7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77" h="57">
                    <a:moveTo>
                      <a:pt x="27" y="57"/>
                    </a:moveTo>
                    <a:lnTo>
                      <a:pt x="0" y="30"/>
                    </a:lnTo>
                    <a:lnTo>
                      <a:pt x="10" y="23"/>
                    </a:lnTo>
                    <a:lnTo>
                      <a:pt x="27" y="40"/>
                    </a:lnTo>
                    <a:lnTo>
                      <a:pt x="67" y="0"/>
                    </a:lnTo>
                    <a:lnTo>
                      <a:pt x="77" y="6"/>
                    </a:lnTo>
                    <a:lnTo>
                      <a:pt x="27" y="57"/>
                    </a:lnTo>
                    <a:close/>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sp>
          <p:nvSpPr>
            <p:cNvPr id="81" name="Rectangle 80">
              <a:extLst>
                <a:ext uri="{FF2B5EF4-FFF2-40B4-BE49-F238E27FC236}">
                  <a16:creationId xmlns:a16="http://schemas.microsoft.com/office/drawing/2014/main" xmlns="" id="{17A43D20-4E62-F74F-9985-913FE635F7F9}"/>
                </a:ext>
              </a:extLst>
            </p:cNvPr>
            <p:cNvSpPr/>
            <p:nvPr/>
          </p:nvSpPr>
          <p:spPr>
            <a:xfrm>
              <a:off x="3282463" y="2353549"/>
              <a:ext cx="1509675" cy="623520"/>
            </a:xfrm>
            <a:prstGeom prst="rect">
              <a:avLst/>
            </a:prstGeom>
            <a:noFill/>
            <a:ln w="9525">
              <a:noFill/>
              <a:miter lim="800000"/>
              <a:headEnd/>
              <a:tailEnd/>
            </a:ln>
            <a:effectLst/>
          </p:spPr>
          <p:txBody>
            <a:bodyPr wrap="square" lIns="91440" tIns="0" rIns="0" bIns="0" anchor="ctr">
              <a:noAutofit/>
            </a:bodyPr>
            <a:lstStyle/>
            <a:p>
              <a:pPr defTabSz="457200" fontAlgn="ctr"/>
              <a:r>
                <a:rPr lang="en-US" sz="1200" dirty="0">
                  <a:solidFill>
                    <a:srgbClr val="55565A"/>
                  </a:solidFill>
                </a:rPr>
                <a:t>Lifestyle, exercise and wellness tips </a:t>
              </a:r>
            </a:p>
          </p:txBody>
        </p:sp>
        <p:grpSp>
          <p:nvGrpSpPr>
            <p:cNvPr id="65" name="Group 64">
              <a:extLst>
                <a:ext uri="{FF2B5EF4-FFF2-40B4-BE49-F238E27FC236}">
                  <a16:creationId xmlns:a16="http://schemas.microsoft.com/office/drawing/2014/main" xmlns="" id="{FC8ADA92-7641-924A-9174-690F4CC87229}"/>
                </a:ext>
              </a:extLst>
            </p:cNvPr>
            <p:cNvGrpSpPr/>
            <p:nvPr/>
          </p:nvGrpSpPr>
          <p:grpSpPr>
            <a:xfrm>
              <a:off x="2019396" y="2800646"/>
              <a:ext cx="638809" cy="1512344"/>
              <a:chOff x="6842588" y="3329638"/>
              <a:chExt cx="265255" cy="627976"/>
            </a:xfrm>
          </p:grpSpPr>
          <p:sp>
            <p:nvSpPr>
              <p:cNvPr id="73" name="Freeform 72">
                <a:extLst>
                  <a:ext uri="{FF2B5EF4-FFF2-40B4-BE49-F238E27FC236}">
                    <a16:creationId xmlns:a16="http://schemas.microsoft.com/office/drawing/2014/main" xmlns="" id="{8C92697B-58AA-9A4D-AEEF-899E2344594A}"/>
                  </a:ext>
                </a:extLst>
              </p:cNvPr>
              <p:cNvSpPr>
                <a:spLocks/>
              </p:cNvSpPr>
              <p:nvPr/>
            </p:nvSpPr>
            <p:spPr bwMode="auto">
              <a:xfrm>
                <a:off x="6914144" y="3329638"/>
                <a:ext cx="123376" cy="123374"/>
              </a:xfrm>
              <a:custGeom>
                <a:avLst/>
                <a:gdLst>
                  <a:gd name="T0" fmla="*/ 251 w 499"/>
                  <a:gd name="T1" fmla="*/ 0 h 499"/>
                  <a:gd name="T2" fmla="*/ 291 w 499"/>
                  <a:gd name="T3" fmla="*/ 3 h 499"/>
                  <a:gd name="T4" fmla="*/ 329 w 499"/>
                  <a:gd name="T5" fmla="*/ 13 h 499"/>
                  <a:gd name="T6" fmla="*/ 364 w 499"/>
                  <a:gd name="T7" fmla="*/ 28 h 499"/>
                  <a:gd name="T8" fmla="*/ 397 w 499"/>
                  <a:gd name="T9" fmla="*/ 49 h 499"/>
                  <a:gd name="T10" fmla="*/ 427 w 499"/>
                  <a:gd name="T11" fmla="*/ 73 h 499"/>
                  <a:gd name="T12" fmla="*/ 452 w 499"/>
                  <a:gd name="T13" fmla="*/ 103 h 499"/>
                  <a:gd name="T14" fmla="*/ 472 w 499"/>
                  <a:gd name="T15" fmla="*/ 135 h 499"/>
                  <a:gd name="T16" fmla="*/ 487 w 499"/>
                  <a:gd name="T17" fmla="*/ 171 h 499"/>
                  <a:gd name="T18" fmla="*/ 496 w 499"/>
                  <a:gd name="T19" fmla="*/ 209 h 499"/>
                  <a:gd name="T20" fmla="*/ 499 w 499"/>
                  <a:gd name="T21" fmla="*/ 250 h 499"/>
                  <a:gd name="T22" fmla="*/ 496 w 499"/>
                  <a:gd name="T23" fmla="*/ 290 h 499"/>
                  <a:gd name="T24" fmla="*/ 487 w 499"/>
                  <a:gd name="T25" fmla="*/ 328 h 499"/>
                  <a:gd name="T26" fmla="*/ 472 w 499"/>
                  <a:gd name="T27" fmla="*/ 364 h 499"/>
                  <a:gd name="T28" fmla="*/ 452 w 499"/>
                  <a:gd name="T29" fmla="*/ 397 h 499"/>
                  <a:gd name="T30" fmla="*/ 427 w 499"/>
                  <a:gd name="T31" fmla="*/ 426 h 499"/>
                  <a:gd name="T32" fmla="*/ 397 w 499"/>
                  <a:gd name="T33" fmla="*/ 452 h 499"/>
                  <a:gd name="T34" fmla="*/ 364 w 499"/>
                  <a:gd name="T35" fmla="*/ 472 h 499"/>
                  <a:gd name="T36" fmla="*/ 329 w 499"/>
                  <a:gd name="T37" fmla="*/ 487 h 499"/>
                  <a:gd name="T38" fmla="*/ 291 w 499"/>
                  <a:gd name="T39" fmla="*/ 496 h 499"/>
                  <a:gd name="T40" fmla="*/ 251 w 499"/>
                  <a:gd name="T41" fmla="*/ 499 h 499"/>
                  <a:gd name="T42" fmla="*/ 209 w 499"/>
                  <a:gd name="T43" fmla="*/ 496 h 499"/>
                  <a:gd name="T44" fmla="*/ 171 w 499"/>
                  <a:gd name="T45" fmla="*/ 487 h 499"/>
                  <a:gd name="T46" fmla="*/ 136 w 499"/>
                  <a:gd name="T47" fmla="*/ 472 h 499"/>
                  <a:gd name="T48" fmla="*/ 103 w 499"/>
                  <a:gd name="T49" fmla="*/ 452 h 499"/>
                  <a:gd name="T50" fmla="*/ 73 w 499"/>
                  <a:gd name="T51" fmla="*/ 426 h 499"/>
                  <a:gd name="T52" fmla="*/ 49 w 499"/>
                  <a:gd name="T53" fmla="*/ 397 h 499"/>
                  <a:gd name="T54" fmla="*/ 28 w 499"/>
                  <a:gd name="T55" fmla="*/ 364 h 499"/>
                  <a:gd name="T56" fmla="*/ 13 w 499"/>
                  <a:gd name="T57" fmla="*/ 328 h 499"/>
                  <a:gd name="T58" fmla="*/ 4 w 499"/>
                  <a:gd name="T59" fmla="*/ 290 h 499"/>
                  <a:gd name="T60" fmla="*/ 0 w 499"/>
                  <a:gd name="T61" fmla="*/ 250 h 499"/>
                  <a:gd name="T62" fmla="*/ 4 w 499"/>
                  <a:gd name="T63" fmla="*/ 209 h 499"/>
                  <a:gd name="T64" fmla="*/ 13 w 499"/>
                  <a:gd name="T65" fmla="*/ 171 h 499"/>
                  <a:gd name="T66" fmla="*/ 28 w 499"/>
                  <a:gd name="T67" fmla="*/ 135 h 499"/>
                  <a:gd name="T68" fmla="*/ 49 w 499"/>
                  <a:gd name="T69" fmla="*/ 103 h 499"/>
                  <a:gd name="T70" fmla="*/ 73 w 499"/>
                  <a:gd name="T71" fmla="*/ 73 h 499"/>
                  <a:gd name="T72" fmla="*/ 103 w 499"/>
                  <a:gd name="T73" fmla="*/ 49 h 499"/>
                  <a:gd name="T74" fmla="*/ 136 w 499"/>
                  <a:gd name="T75" fmla="*/ 28 h 499"/>
                  <a:gd name="T76" fmla="*/ 171 w 499"/>
                  <a:gd name="T77" fmla="*/ 13 h 499"/>
                  <a:gd name="T78" fmla="*/ 209 w 499"/>
                  <a:gd name="T79" fmla="*/ 3 h 499"/>
                  <a:gd name="T80" fmla="*/ 251 w 499"/>
                  <a:gd name="T81"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9" h="499">
                    <a:moveTo>
                      <a:pt x="251" y="0"/>
                    </a:moveTo>
                    <a:lnTo>
                      <a:pt x="291" y="3"/>
                    </a:lnTo>
                    <a:lnTo>
                      <a:pt x="329" y="13"/>
                    </a:lnTo>
                    <a:lnTo>
                      <a:pt x="364" y="28"/>
                    </a:lnTo>
                    <a:lnTo>
                      <a:pt x="397" y="49"/>
                    </a:lnTo>
                    <a:lnTo>
                      <a:pt x="427" y="73"/>
                    </a:lnTo>
                    <a:lnTo>
                      <a:pt x="452" y="103"/>
                    </a:lnTo>
                    <a:lnTo>
                      <a:pt x="472" y="135"/>
                    </a:lnTo>
                    <a:lnTo>
                      <a:pt x="487" y="171"/>
                    </a:lnTo>
                    <a:lnTo>
                      <a:pt x="496" y="209"/>
                    </a:lnTo>
                    <a:lnTo>
                      <a:pt x="499" y="250"/>
                    </a:lnTo>
                    <a:lnTo>
                      <a:pt x="496" y="290"/>
                    </a:lnTo>
                    <a:lnTo>
                      <a:pt x="487" y="328"/>
                    </a:lnTo>
                    <a:lnTo>
                      <a:pt x="472" y="364"/>
                    </a:lnTo>
                    <a:lnTo>
                      <a:pt x="452" y="397"/>
                    </a:lnTo>
                    <a:lnTo>
                      <a:pt x="427" y="426"/>
                    </a:lnTo>
                    <a:lnTo>
                      <a:pt x="397" y="452"/>
                    </a:lnTo>
                    <a:lnTo>
                      <a:pt x="364" y="472"/>
                    </a:lnTo>
                    <a:lnTo>
                      <a:pt x="329" y="487"/>
                    </a:lnTo>
                    <a:lnTo>
                      <a:pt x="291" y="496"/>
                    </a:lnTo>
                    <a:lnTo>
                      <a:pt x="251" y="499"/>
                    </a:lnTo>
                    <a:lnTo>
                      <a:pt x="209" y="496"/>
                    </a:lnTo>
                    <a:lnTo>
                      <a:pt x="171" y="487"/>
                    </a:lnTo>
                    <a:lnTo>
                      <a:pt x="136" y="472"/>
                    </a:lnTo>
                    <a:lnTo>
                      <a:pt x="103" y="452"/>
                    </a:lnTo>
                    <a:lnTo>
                      <a:pt x="73" y="426"/>
                    </a:lnTo>
                    <a:lnTo>
                      <a:pt x="49" y="397"/>
                    </a:lnTo>
                    <a:lnTo>
                      <a:pt x="28" y="364"/>
                    </a:lnTo>
                    <a:lnTo>
                      <a:pt x="13" y="328"/>
                    </a:lnTo>
                    <a:lnTo>
                      <a:pt x="4" y="290"/>
                    </a:lnTo>
                    <a:lnTo>
                      <a:pt x="0" y="250"/>
                    </a:lnTo>
                    <a:lnTo>
                      <a:pt x="4" y="209"/>
                    </a:lnTo>
                    <a:lnTo>
                      <a:pt x="13" y="171"/>
                    </a:lnTo>
                    <a:lnTo>
                      <a:pt x="28" y="135"/>
                    </a:lnTo>
                    <a:lnTo>
                      <a:pt x="49" y="103"/>
                    </a:lnTo>
                    <a:lnTo>
                      <a:pt x="73" y="73"/>
                    </a:lnTo>
                    <a:lnTo>
                      <a:pt x="103" y="49"/>
                    </a:lnTo>
                    <a:lnTo>
                      <a:pt x="136" y="28"/>
                    </a:lnTo>
                    <a:lnTo>
                      <a:pt x="171" y="13"/>
                    </a:lnTo>
                    <a:lnTo>
                      <a:pt x="209" y="3"/>
                    </a:lnTo>
                    <a:lnTo>
                      <a:pt x="251" y="0"/>
                    </a:lnTo>
                    <a:close/>
                  </a:path>
                </a:pathLst>
              </a:custGeom>
              <a:solidFill>
                <a:srgbClr val="E87722"/>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sp>
            <p:nvSpPr>
              <p:cNvPr id="82" name="Freeform 81">
                <a:extLst>
                  <a:ext uri="{FF2B5EF4-FFF2-40B4-BE49-F238E27FC236}">
                    <a16:creationId xmlns:a16="http://schemas.microsoft.com/office/drawing/2014/main" xmlns="" id="{252A40BA-9ADB-1C45-9CED-D92281080D7B}"/>
                  </a:ext>
                </a:extLst>
              </p:cNvPr>
              <p:cNvSpPr>
                <a:spLocks/>
              </p:cNvSpPr>
              <p:nvPr/>
            </p:nvSpPr>
            <p:spPr bwMode="auto">
              <a:xfrm>
                <a:off x="6842588" y="3469051"/>
                <a:ext cx="265255" cy="488563"/>
              </a:xfrm>
              <a:custGeom>
                <a:avLst/>
                <a:gdLst>
                  <a:gd name="T0" fmla="*/ 746 w 1076"/>
                  <a:gd name="T1" fmla="*/ 2 h 1981"/>
                  <a:gd name="T2" fmla="*/ 770 w 1076"/>
                  <a:gd name="T3" fmla="*/ 7 h 1981"/>
                  <a:gd name="T4" fmla="*/ 837 w 1076"/>
                  <a:gd name="T5" fmla="*/ 42 h 1981"/>
                  <a:gd name="T6" fmla="*/ 919 w 1076"/>
                  <a:gd name="T7" fmla="*/ 126 h 1981"/>
                  <a:gd name="T8" fmla="*/ 972 w 1076"/>
                  <a:gd name="T9" fmla="*/ 217 h 1981"/>
                  <a:gd name="T10" fmla="*/ 1018 w 1076"/>
                  <a:gd name="T11" fmla="*/ 340 h 1981"/>
                  <a:gd name="T12" fmla="*/ 1054 w 1076"/>
                  <a:gd name="T13" fmla="*/ 504 h 1981"/>
                  <a:gd name="T14" fmla="*/ 1076 w 1076"/>
                  <a:gd name="T15" fmla="*/ 711 h 1981"/>
                  <a:gd name="T16" fmla="*/ 1054 w 1076"/>
                  <a:gd name="T17" fmla="*/ 773 h 1981"/>
                  <a:gd name="T18" fmla="*/ 995 w 1076"/>
                  <a:gd name="T19" fmla="*/ 801 h 1981"/>
                  <a:gd name="T20" fmla="*/ 949 w 1076"/>
                  <a:gd name="T21" fmla="*/ 791 h 1981"/>
                  <a:gd name="T22" fmla="*/ 909 w 1076"/>
                  <a:gd name="T23" fmla="*/ 742 h 1981"/>
                  <a:gd name="T24" fmla="*/ 894 w 1076"/>
                  <a:gd name="T25" fmla="*/ 593 h 1981"/>
                  <a:gd name="T26" fmla="*/ 868 w 1076"/>
                  <a:gd name="T27" fmla="*/ 442 h 1981"/>
                  <a:gd name="T28" fmla="*/ 835 w 1076"/>
                  <a:gd name="T29" fmla="*/ 330 h 1981"/>
                  <a:gd name="T30" fmla="*/ 798 w 1076"/>
                  <a:gd name="T31" fmla="*/ 254 h 1981"/>
                  <a:gd name="T32" fmla="*/ 789 w 1076"/>
                  <a:gd name="T33" fmla="*/ 1866 h 1981"/>
                  <a:gd name="T34" fmla="*/ 765 w 1076"/>
                  <a:gd name="T35" fmla="*/ 1937 h 1981"/>
                  <a:gd name="T36" fmla="*/ 702 w 1076"/>
                  <a:gd name="T37" fmla="*/ 1977 h 1981"/>
                  <a:gd name="T38" fmla="*/ 625 w 1076"/>
                  <a:gd name="T39" fmla="*/ 1969 h 1981"/>
                  <a:gd name="T40" fmla="*/ 573 w 1076"/>
                  <a:gd name="T41" fmla="*/ 1916 h 1981"/>
                  <a:gd name="T42" fmla="*/ 562 w 1076"/>
                  <a:gd name="T43" fmla="*/ 856 h 1981"/>
                  <a:gd name="T44" fmla="*/ 515 w 1076"/>
                  <a:gd name="T45" fmla="*/ 1892 h 1981"/>
                  <a:gd name="T46" fmla="*/ 476 w 1076"/>
                  <a:gd name="T47" fmla="*/ 1955 h 1981"/>
                  <a:gd name="T48" fmla="*/ 404 w 1076"/>
                  <a:gd name="T49" fmla="*/ 1981 h 1981"/>
                  <a:gd name="T50" fmla="*/ 333 w 1076"/>
                  <a:gd name="T51" fmla="*/ 1955 h 1981"/>
                  <a:gd name="T52" fmla="*/ 294 w 1076"/>
                  <a:gd name="T53" fmla="*/ 1892 h 1981"/>
                  <a:gd name="T54" fmla="*/ 279 w 1076"/>
                  <a:gd name="T55" fmla="*/ 255 h 1981"/>
                  <a:gd name="T56" fmla="*/ 243 w 1076"/>
                  <a:gd name="T57" fmla="*/ 331 h 1981"/>
                  <a:gd name="T58" fmla="*/ 209 w 1076"/>
                  <a:gd name="T59" fmla="*/ 442 h 1981"/>
                  <a:gd name="T60" fmla="*/ 183 w 1076"/>
                  <a:gd name="T61" fmla="*/ 593 h 1981"/>
                  <a:gd name="T62" fmla="*/ 168 w 1076"/>
                  <a:gd name="T63" fmla="*/ 743 h 1981"/>
                  <a:gd name="T64" fmla="*/ 128 w 1076"/>
                  <a:gd name="T65" fmla="*/ 791 h 1981"/>
                  <a:gd name="T66" fmla="*/ 82 w 1076"/>
                  <a:gd name="T67" fmla="*/ 801 h 1981"/>
                  <a:gd name="T68" fmla="*/ 23 w 1076"/>
                  <a:gd name="T69" fmla="*/ 774 h 1981"/>
                  <a:gd name="T70" fmla="*/ 0 w 1076"/>
                  <a:gd name="T71" fmla="*/ 712 h 1981"/>
                  <a:gd name="T72" fmla="*/ 23 w 1076"/>
                  <a:gd name="T73" fmla="*/ 504 h 1981"/>
                  <a:gd name="T74" fmla="*/ 58 w 1076"/>
                  <a:gd name="T75" fmla="*/ 341 h 1981"/>
                  <a:gd name="T76" fmla="*/ 105 w 1076"/>
                  <a:gd name="T77" fmla="*/ 218 h 1981"/>
                  <a:gd name="T78" fmla="*/ 158 w 1076"/>
                  <a:gd name="T79" fmla="*/ 126 h 1981"/>
                  <a:gd name="T80" fmla="*/ 240 w 1076"/>
                  <a:gd name="T81" fmla="*/ 43 h 1981"/>
                  <a:gd name="T82" fmla="*/ 306 w 1076"/>
                  <a:gd name="T83" fmla="*/ 7 h 1981"/>
                  <a:gd name="T84" fmla="*/ 353 w 1076"/>
                  <a:gd name="T85" fmla="*/ 1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76" h="1981">
                    <a:moveTo>
                      <a:pt x="362" y="0"/>
                    </a:moveTo>
                    <a:lnTo>
                      <a:pt x="741" y="0"/>
                    </a:lnTo>
                    <a:lnTo>
                      <a:pt x="746" y="2"/>
                    </a:lnTo>
                    <a:lnTo>
                      <a:pt x="746" y="1"/>
                    </a:lnTo>
                    <a:lnTo>
                      <a:pt x="756" y="3"/>
                    </a:lnTo>
                    <a:lnTo>
                      <a:pt x="770" y="7"/>
                    </a:lnTo>
                    <a:lnTo>
                      <a:pt x="789" y="14"/>
                    </a:lnTo>
                    <a:lnTo>
                      <a:pt x="812" y="26"/>
                    </a:lnTo>
                    <a:lnTo>
                      <a:pt x="837" y="42"/>
                    </a:lnTo>
                    <a:lnTo>
                      <a:pt x="863" y="64"/>
                    </a:lnTo>
                    <a:lnTo>
                      <a:pt x="891" y="91"/>
                    </a:lnTo>
                    <a:lnTo>
                      <a:pt x="919" y="126"/>
                    </a:lnTo>
                    <a:lnTo>
                      <a:pt x="937" y="153"/>
                    </a:lnTo>
                    <a:lnTo>
                      <a:pt x="955" y="183"/>
                    </a:lnTo>
                    <a:lnTo>
                      <a:pt x="972" y="217"/>
                    </a:lnTo>
                    <a:lnTo>
                      <a:pt x="989" y="254"/>
                    </a:lnTo>
                    <a:lnTo>
                      <a:pt x="1004" y="296"/>
                    </a:lnTo>
                    <a:lnTo>
                      <a:pt x="1018" y="340"/>
                    </a:lnTo>
                    <a:lnTo>
                      <a:pt x="1032" y="391"/>
                    </a:lnTo>
                    <a:lnTo>
                      <a:pt x="1044" y="445"/>
                    </a:lnTo>
                    <a:lnTo>
                      <a:pt x="1054" y="504"/>
                    </a:lnTo>
                    <a:lnTo>
                      <a:pt x="1064" y="567"/>
                    </a:lnTo>
                    <a:lnTo>
                      <a:pt x="1071" y="637"/>
                    </a:lnTo>
                    <a:lnTo>
                      <a:pt x="1076" y="711"/>
                    </a:lnTo>
                    <a:lnTo>
                      <a:pt x="1074" y="734"/>
                    </a:lnTo>
                    <a:lnTo>
                      <a:pt x="1067" y="755"/>
                    </a:lnTo>
                    <a:lnTo>
                      <a:pt x="1054" y="773"/>
                    </a:lnTo>
                    <a:lnTo>
                      <a:pt x="1037" y="788"/>
                    </a:lnTo>
                    <a:lnTo>
                      <a:pt x="1018" y="797"/>
                    </a:lnTo>
                    <a:lnTo>
                      <a:pt x="995" y="801"/>
                    </a:lnTo>
                    <a:lnTo>
                      <a:pt x="991" y="801"/>
                    </a:lnTo>
                    <a:lnTo>
                      <a:pt x="969" y="798"/>
                    </a:lnTo>
                    <a:lnTo>
                      <a:pt x="949" y="791"/>
                    </a:lnTo>
                    <a:lnTo>
                      <a:pt x="932" y="778"/>
                    </a:lnTo>
                    <a:lnTo>
                      <a:pt x="918" y="761"/>
                    </a:lnTo>
                    <a:lnTo>
                      <a:pt x="909" y="742"/>
                    </a:lnTo>
                    <a:lnTo>
                      <a:pt x="905" y="720"/>
                    </a:lnTo>
                    <a:lnTo>
                      <a:pt x="900" y="654"/>
                    </a:lnTo>
                    <a:lnTo>
                      <a:pt x="894" y="593"/>
                    </a:lnTo>
                    <a:lnTo>
                      <a:pt x="887" y="538"/>
                    </a:lnTo>
                    <a:lnTo>
                      <a:pt x="878" y="487"/>
                    </a:lnTo>
                    <a:lnTo>
                      <a:pt x="868" y="442"/>
                    </a:lnTo>
                    <a:lnTo>
                      <a:pt x="857" y="400"/>
                    </a:lnTo>
                    <a:lnTo>
                      <a:pt x="846" y="362"/>
                    </a:lnTo>
                    <a:lnTo>
                      <a:pt x="835" y="330"/>
                    </a:lnTo>
                    <a:lnTo>
                      <a:pt x="822" y="301"/>
                    </a:lnTo>
                    <a:lnTo>
                      <a:pt x="811" y="276"/>
                    </a:lnTo>
                    <a:lnTo>
                      <a:pt x="798" y="254"/>
                    </a:lnTo>
                    <a:lnTo>
                      <a:pt x="786" y="236"/>
                    </a:lnTo>
                    <a:lnTo>
                      <a:pt x="789" y="242"/>
                    </a:lnTo>
                    <a:lnTo>
                      <a:pt x="789" y="1866"/>
                    </a:lnTo>
                    <a:lnTo>
                      <a:pt x="787" y="1892"/>
                    </a:lnTo>
                    <a:lnTo>
                      <a:pt x="778" y="1916"/>
                    </a:lnTo>
                    <a:lnTo>
                      <a:pt x="765" y="1937"/>
                    </a:lnTo>
                    <a:lnTo>
                      <a:pt x="747" y="1955"/>
                    </a:lnTo>
                    <a:lnTo>
                      <a:pt x="726" y="1969"/>
                    </a:lnTo>
                    <a:lnTo>
                      <a:pt x="702" y="1977"/>
                    </a:lnTo>
                    <a:lnTo>
                      <a:pt x="676" y="1981"/>
                    </a:lnTo>
                    <a:lnTo>
                      <a:pt x="649" y="1977"/>
                    </a:lnTo>
                    <a:lnTo>
                      <a:pt x="625" y="1969"/>
                    </a:lnTo>
                    <a:lnTo>
                      <a:pt x="604" y="1955"/>
                    </a:lnTo>
                    <a:lnTo>
                      <a:pt x="587" y="1937"/>
                    </a:lnTo>
                    <a:lnTo>
                      <a:pt x="573" y="1916"/>
                    </a:lnTo>
                    <a:lnTo>
                      <a:pt x="565" y="1892"/>
                    </a:lnTo>
                    <a:lnTo>
                      <a:pt x="562" y="1866"/>
                    </a:lnTo>
                    <a:lnTo>
                      <a:pt x="562" y="856"/>
                    </a:lnTo>
                    <a:lnTo>
                      <a:pt x="518" y="856"/>
                    </a:lnTo>
                    <a:lnTo>
                      <a:pt x="518" y="1866"/>
                    </a:lnTo>
                    <a:lnTo>
                      <a:pt x="515" y="1892"/>
                    </a:lnTo>
                    <a:lnTo>
                      <a:pt x="507" y="1916"/>
                    </a:lnTo>
                    <a:lnTo>
                      <a:pt x="494" y="1937"/>
                    </a:lnTo>
                    <a:lnTo>
                      <a:pt x="476" y="1955"/>
                    </a:lnTo>
                    <a:lnTo>
                      <a:pt x="455" y="1969"/>
                    </a:lnTo>
                    <a:lnTo>
                      <a:pt x="431" y="1977"/>
                    </a:lnTo>
                    <a:lnTo>
                      <a:pt x="404" y="1981"/>
                    </a:lnTo>
                    <a:lnTo>
                      <a:pt x="378" y="1977"/>
                    </a:lnTo>
                    <a:lnTo>
                      <a:pt x="354" y="1969"/>
                    </a:lnTo>
                    <a:lnTo>
                      <a:pt x="333" y="1955"/>
                    </a:lnTo>
                    <a:lnTo>
                      <a:pt x="316" y="1937"/>
                    </a:lnTo>
                    <a:lnTo>
                      <a:pt x="302" y="1916"/>
                    </a:lnTo>
                    <a:lnTo>
                      <a:pt x="294" y="1892"/>
                    </a:lnTo>
                    <a:lnTo>
                      <a:pt x="290" y="1866"/>
                    </a:lnTo>
                    <a:lnTo>
                      <a:pt x="290" y="236"/>
                    </a:lnTo>
                    <a:lnTo>
                      <a:pt x="279" y="255"/>
                    </a:lnTo>
                    <a:lnTo>
                      <a:pt x="266" y="277"/>
                    </a:lnTo>
                    <a:lnTo>
                      <a:pt x="255" y="302"/>
                    </a:lnTo>
                    <a:lnTo>
                      <a:pt x="243" y="331"/>
                    </a:lnTo>
                    <a:lnTo>
                      <a:pt x="230" y="364"/>
                    </a:lnTo>
                    <a:lnTo>
                      <a:pt x="220" y="400"/>
                    </a:lnTo>
                    <a:lnTo>
                      <a:pt x="209" y="442"/>
                    </a:lnTo>
                    <a:lnTo>
                      <a:pt x="199" y="488"/>
                    </a:lnTo>
                    <a:lnTo>
                      <a:pt x="190" y="539"/>
                    </a:lnTo>
                    <a:lnTo>
                      <a:pt x="183" y="593"/>
                    </a:lnTo>
                    <a:lnTo>
                      <a:pt x="177" y="655"/>
                    </a:lnTo>
                    <a:lnTo>
                      <a:pt x="172" y="721"/>
                    </a:lnTo>
                    <a:lnTo>
                      <a:pt x="168" y="743"/>
                    </a:lnTo>
                    <a:lnTo>
                      <a:pt x="159" y="762"/>
                    </a:lnTo>
                    <a:lnTo>
                      <a:pt x="145" y="778"/>
                    </a:lnTo>
                    <a:lnTo>
                      <a:pt x="128" y="791"/>
                    </a:lnTo>
                    <a:lnTo>
                      <a:pt x="108" y="799"/>
                    </a:lnTo>
                    <a:lnTo>
                      <a:pt x="87" y="802"/>
                    </a:lnTo>
                    <a:lnTo>
                      <a:pt x="82" y="801"/>
                    </a:lnTo>
                    <a:lnTo>
                      <a:pt x="59" y="797"/>
                    </a:lnTo>
                    <a:lnTo>
                      <a:pt x="39" y="788"/>
                    </a:lnTo>
                    <a:lnTo>
                      <a:pt x="23" y="774"/>
                    </a:lnTo>
                    <a:lnTo>
                      <a:pt x="10" y="755"/>
                    </a:lnTo>
                    <a:lnTo>
                      <a:pt x="3" y="735"/>
                    </a:lnTo>
                    <a:lnTo>
                      <a:pt x="0" y="712"/>
                    </a:lnTo>
                    <a:lnTo>
                      <a:pt x="6" y="637"/>
                    </a:lnTo>
                    <a:lnTo>
                      <a:pt x="13" y="568"/>
                    </a:lnTo>
                    <a:lnTo>
                      <a:pt x="23" y="504"/>
                    </a:lnTo>
                    <a:lnTo>
                      <a:pt x="33" y="445"/>
                    </a:lnTo>
                    <a:lnTo>
                      <a:pt x="45" y="391"/>
                    </a:lnTo>
                    <a:lnTo>
                      <a:pt x="58" y="341"/>
                    </a:lnTo>
                    <a:lnTo>
                      <a:pt x="73" y="296"/>
                    </a:lnTo>
                    <a:lnTo>
                      <a:pt x="88" y="255"/>
                    </a:lnTo>
                    <a:lnTo>
                      <a:pt x="105" y="218"/>
                    </a:lnTo>
                    <a:lnTo>
                      <a:pt x="122" y="184"/>
                    </a:lnTo>
                    <a:lnTo>
                      <a:pt x="140" y="154"/>
                    </a:lnTo>
                    <a:lnTo>
                      <a:pt x="158" y="126"/>
                    </a:lnTo>
                    <a:lnTo>
                      <a:pt x="186" y="92"/>
                    </a:lnTo>
                    <a:lnTo>
                      <a:pt x="213" y="64"/>
                    </a:lnTo>
                    <a:lnTo>
                      <a:pt x="240" y="43"/>
                    </a:lnTo>
                    <a:lnTo>
                      <a:pt x="265" y="26"/>
                    </a:lnTo>
                    <a:lnTo>
                      <a:pt x="287" y="14"/>
                    </a:lnTo>
                    <a:lnTo>
                      <a:pt x="306" y="7"/>
                    </a:lnTo>
                    <a:lnTo>
                      <a:pt x="321" y="3"/>
                    </a:lnTo>
                    <a:lnTo>
                      <a:pt x="331" y="2"/>
                    </a:lnTo>
                    <a:lnTo>
                      <a:pt x="353" y="1"/>
                    </a:lnTo>
                    <a:lnTo>
                      <a:pt x="357" y="1"/>
                    </a:lnTo>
                    <a:lnTo>
                      <a:pt x="362" y="0"/>
                    </a:lnTo>
                    <a:close/>
                  </a:path>
                </a:pathLst>
              </a:custGeom>
              <a:solidFill>
                <a:srgbClr val="E87722"/>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dirty="0">
                  <a:solidFill>
                    <a:srgbClr val="53565A"/>
                  </a:solidFill>
                </a:endParaRPr>
              </a:p>
            </p:txBody>
          </p:sp>
        </p:grpSp>
      </p:grpSp>
      <p:sp>
        <p:nvSpPr>
          <p:cNvPr id="64"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419827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spike_for_PPT.png">
            <a:extLst>
              <a:ext uri="{FF2B5EF4-FFF2-40B4-BE49-F238E27FC236}">
                <a16:creationId xmlns:a16="http://schemas.microsoft.com/office/drawing/2014/main" xmlns="" id="{133A8347-C1F5-494C-8838-223F8371E7B5}"/>
              </a:ext>
            </a:extLst>
          </p:cNvPr>
          <p:cNvPicPr>
            <a:picLocks noChangeAspect="1"/>
          </p:cNvPicPr>
          <p:nvPr/>
        </p:nvPicPr>
        <p:blipFill>
          <a:blip r:embed="rId3" cstate="email">
            <a:alphaModFix amt="30000"/>
            <a:extLst>
              <a:ext uri="{28A0092B-C50C-407E-A947-70E740481C1C}">
                <a14:useLocalDpi xmlns:a14="http://schemas.microsoft.com/office/drawing/2010/main"/>
              </a:ext>
            </a:extLst>
          </a:blip>
          <a:stretch>
            <a:fillRect/>
          </a:stretch>
        </p:blipFill>
        <p:spPr>
          <a:xfrm>
            <a:off x="0" y="3908724"/>
            <a:ext cx="9144000" cy="1582878"/>
          </a:xfrm>
          <a:prstGeom prst="rect">
            <a:avLst/>
          </a:prstGeom>
        </p:spPr>
      </p:pic>
      <p:sp>
        <p:nvSpPr>
          <p:cNvPr id="3" name="Text Placeholder 2"/>
          <p:cNvSpPr>
            <a:spLocks noGrp="1"/>
          </p:cNvSpPr>
          <p:nvPr>
            <p:ph type="body" sz="quarter" idx="13"/>
          </p:nvPr>
        </p:nvSpPr>
        <p:spPr/>
        <p:txBody>
          <a:bodyPr/>
          <a:lstStyle/>
          <a:p>
            <a:r>
              <a:rPr lang="en-US" dirty="0"/>
              <a:t>For all diabetic members </a:t>
            </a:r>
          </a:p>
        </p:txBody>
      </p:sp>
      <p:sp>
        <p:nvSpPr>
          <p:cNvPr id="8" name="Title 7"/>
          <p:cNvSpPr>
            <a:spLocks noGrp="1"/>
          </p:cNvSpPr>
          <p:nvPr>
            <p:ph type="title"/>
          </p:nvPr>
        </p:nvSpPr>
        <p:spPr/>
        <p:txBody>
          <a:bodyPr/>
          <a:lstStyle/>
          <a:p>
            <a:r>
              <a:rPr lang="en-US" dirty="0">
                <a:solidFill>
                  <a:schemeClr val="tx1"/>
                </a:solidFill>
              </a:rPr>
              <a:t>RDUR gaps in care</a:t>
            </a:r>
            <a:endParaRPr lang="en-US" sz="1600" dirty="0"/>
          </a:p>
        </p:txBody>
      </p:sp>
      <p:graphicFrame>
        <p:nvGraphicFramePr>
          <p:cNvPr id="2" name="Table 1"/>
          <p:cNvGraphicFramePr>
            <a:graphicFrameLocks noGrp="1"/>
          </p:cNvGraphicFramePr>
          <p:nvPr>
            <p:extLst>
              <p:ext uri="{D42A27DB-BD31-4B8C-83A1-F6EECF244321}">
                <p14:modId xmlns:p14="http://schemas.microsoft.com/office/powerpoint/2010/main" val="3879616267"/>
              </p:ext>
            </p:extLst>
          </p:nvPr>
        </p:nvGraphicFramePr>
        <p:xfrm>
          <a:off x="622338" y="4312929"/>
          <a:ext cx="2526499" cy="2011680"/>
        </p:xfrm>
        <a:graphic>
          <a:graphicData uri="http://schemas.openxmlformats.org/drawingml/2006/table">
            <a:tbl>
              <a:tblPr firstRow="1" bandRow="1">
                <a:tableStyleId>{5940675A-B579-460E-94D1-54222C63F5DA}</a:tableStyleId>
              </a:tblPr>
              <a:tblGrid>
                <a:gridCol w="2526499">
                  <a:extLst>
                    <a:ext uri="{9D8B030D-6E8A-4147-A177-3AD203B41FA5}">
                      <a16:colId xmlns:a16="http://schemas.microsoft.com/office/drawing/2014/main" xmlns="" val="20000"/>
                    </a:ext>
                  </a:extLst>
                </a:gridCol>
              </a:tblGrid>
              <a:tr h="3949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E87722"/>
                          </a:solidFill>
                          <a:effectLst/>
                          <a:latin typeface="+mn-lt"/>
                          <a:ea typeface="Arial Unicode MS" pitchFamily="34" charset="-128"/>
                          <a:cs typeface="Arial Unicode MS" pitchFamily="34" charset="-128"/>
                        </a:rPr>
                        <a:t>Identification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16723">
                <a:tc>
                  <a:txBody>
                    <a:bodyPr/>
                    <a:lstStyle/>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dirty="0">
                          <a:solidFill>
                            <a:srgbClr val="444444"/>
                          </a:solidFill>
                          <a:latin typeface="+mn-lt"/>
                          <a:ea typeface="Arial Unicode MS"/>
                          <a:cs typeface="Arial Unicode MS"/>
                        </a:rPr>
                        <a:t>Retrospective review of member claims</a:t>
                      </a:r>
                      <a:r>
                        <a:rPr lang="en-US" sz="1400" kern="1200" baseline="0" dirty="0">
                          <a:solidFill>
                            <a:srgbClr val="444444"/>
                          </a:solidFill>
                          <a:latin typeface="+mn-lt"/>
                          <a:ea typeface="Arial Unicode MS"/>
                          <a:cs typeface="Arial Unicode MS"/>
                        </a:rPr>
                        <a:t> </a:t>
                      </a:r>
                      <a:endParaRPr lang="en-US" sz="1400" kern="1200" dirty="0">
                        <a:solidFill>
                          <a:srgbClr val="444444"/>
                        </a:solidFill>
                        <a:latin typeface="+mn-lt"/>
                        <a:ea typeface="Arial Unicode MS"/>
                        <a:cs typeface="Arial Unicode MS"/>
                      </a:endParaRPr>
                    </a:p>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dirty="0">
                          <a:solidFill>
                            <a:srgbClr val="444444"/>
                          </a:solidFill>
                          <a:latin typeface="+mn-lt"/>
                          <a:ea typeface="Arial Unicode MS"/>
                          <a:cs typeface="Arial Unicode MS"/>
                        </a:rPr>
                        <a:t>Identifies gap closure opportunities</a:t>
                      </a:r>
                    </a:p>
                  </a:txBody>
                  <a:tcPr marT="1828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336989244"/>
              </p:ext>
            </p:extLst>
          </p:nvPr>
        </p:nvGraphicFramePr>
        <p:xfrm>
          <a:off x="6256876" y="4312929"/>
          <a:ext cx="2468880" cy="1960332"/>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xmlns="" val="20000"/>
                    </a:ext>
                  </a:extLst>
                </a:gridCol>
              </a:tblGrid>
              <a:tr h="31191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solidFill>
                            <a:srgbClr val="E87722"/>
                          </a:solidFill>
                          <a:effectLst/>
                          <a:latin typeface="+mn-lt"/>
                          <a:ea typeface="Arial Unicode MS" pitchFamily="34" charset="-128"/>
                          <a:cs typeface="Arial Unicode MS" pitchFamily="34" charset="-128"/>
                        </a:rPr>
                        <a:t>Evaluation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25052">
                <a:tc>
                  <a:txBody>
                    <a:bodyPr/>
                    <a:lstStyle/>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dirty="0">
                          <a:solidFill>
                            <a:srgbClr val="444444"/>
                          </a:solidFill>
                          <a:latin typeface="+mn-lt"/>
                          <a:ea typeface="Arial Unicode MS"/>
                          <a:cs typeface="Arial Unicode MS"/>
                        </a:rPr>
                        <a:t>Post-intervention evaluation</a:t>
                      </a:r>
                      <a:r>
                        <a:rPr lang="en-US" sz="1400" kern="1200" baseline="0" dirty="0">
                          <a:solidFill>
                            <a:srgbClr val="444444"/>
                          </a:solidFill>
                          <a:latin typeface="+mn-lt"/>
                          <a:ea typeface="Arial Unicode MS"/>
                          <a:cs typeface="Arial Unicode MS"/>
                        </a:rPr>
                        <a:t> via claim review</a:t>
                      </a:r>
                      <a:endParaRPr lang="en-US" sz="1400" kern="1200" dirty="0">
                        <a:solidFill>
                          <a:srgbClr val="444444"/>
                        </a:solidFill>
                        <a:latin typeface="+mn-lt"/>
                        <a:ea typeface="Arial Unicode MS"/>
                        <a:cs typeface="Arial Unicode MS"/>
                      </a:endParaRPr>
                    </a:p>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dirty="0">
                          <a:solidFill>
                            <a:srgbClr val="444444"/>
                          </a:solidFill>
                          <a:latin typeface="+mn-lt"/>
                          <a:ea typeface="Arial Unicode MS"/>
                          <a:cs typeface="Arial Unicode MS"/>
                        </a:rPr>
                        <a:t>Clinical</a:t>
                      </a:r>
                      <a:r>
                        <a:rPr lang="en-US" sz="1400" kern="1200" baseline="0" dirty="0">
                          <a:solidFill>
                            <a:srgbClr val="444444"/>
                          </a:solidFill>
                          <a:latin typeface="+mn-lt"/>
                          <a:ea typeface="Arial Unicode MS"/>
                          <a:cs typeface="Arial Unicode MS"/>
                        </a:rPr>
                        <a:t> issues resolved &amp; total health care savings </a:t>
                      </a:r>
                      <a:endParaRPr lang="en-US" sz="1400" kern="1200" dirty="0">
                        <a:solidFill>
                          <a:srgbClr val="444444"/>
                        </a:solidFill>
                        <a:latin typeface="+mn-lt"/>
                        <a:ea typeface="Arial Unicode MS"/>
                        <a:cs typeface="Arial Unicode MS"/>
                      </a:endParaRPr>
                    </a:p>
                  </a:txBody>
                  <a:tcPr marT="1828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cxnSp>
        <p:nvCxnSpPr>
          <p:cNvPr id="27" name="Straight Connector 26">
            <a:extLst>
              <a:ext uri="{FF2B5EF4-FFF2-40B4-BE49-F238E27FC236}">
                <a16:creationId xmlns:a16="http://schemas.microsoft.com/office/drawing/2014/main" xmlns="" id="{CCC4ECE5-1D1D-5C40-99AE-2261AFE7CECB}"/>
              </a:ext>
            </a:extLst>
          </p:cNvPr>
          <p:cNvCxnSpPr>
            <a:cxnSpLocks/>
          </p:cNvCxnSpPr>
          <p:nvPr/>
        </p:nvCxnSpPr>
        <p:spPr>
          <a:xfrm>
            <a:off x="3073248" y="4311576"/>
            <a:ext cx="0" cy="173736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81F899A1-CDAD-8149-A4DD-A49B292C18E3}"/>
              </a:ext>
            </a:extLst>
          </p:cNvPr>
          <p:cNvCxnSpPr>
            <a:cxnSpLocks/>
          </p:cNvCxnSpPr>
          <p:nvPr/>
        </p:nvCxnSpPr>
        <p:spPr>
          <a:xfrm flipH="1">
            <a:off x="6048597" y="4311576"/>
            <a:ext cx="1" cy="173736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aphicFrame>
        <p:nvGraphicFramePr>
          <p:cNvPr id="23" name="Table 22">
            <a:extLst>
              <a:ext uri="{FF2B5EF4-FFF2-40B4-BE49-F238E27FC236}">
                <a16:creationId xmlns:a16="http://schemas.microsoft.com/office/drawing/2014/main" xmlns="" id="{650F6022-D1D3-7549-BC44-B0E23E07DCA0}"/>
              </a:ext>
            </a:extLst>
          </p:cNvPr>
          <p:cNvGraphicFramePr>
            <a:graphicFrameLocks noGrp="1"/>
          </p:cNvGraphicFramePr>
          <p:nvPr>
            <p:extLst>
              <p:ext uri="{D42A27DB-BD31-4B8C-83A1-F6EECF244321}">
                <p14:modId xmlns:p14="http://schemas.microsoft.com/office/powerpoint/2010/main" val="1483626971"/>
              </p:ext>
            </p:extLst>
          </p:nvPr>
        </p:nvGraphicFramePr>
        <p:xfrm>
          <a:off x="3311598" y="4312929"/>
          <a:ext cx="2468880" cy="2033489"/>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xmlns="" val="20000"/>
                    </a:ext>
                  </a:extLst>
                </a:gridCol>
              </a:tblGrid>
              <a:tr h="411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kern="1200" dirty="0">
                          <a:solidFill>
                            <a:srgbClr val="E87722"/>
                          </a:solidFill>
                          <a:effectLst/>
                          <a:latin typeface="+mn-lt"/>
                          <a:ea typeface="Arial Unicode MS" pitchFamily="34" charset="-128"/>
                          <a:cs typeface="Arial Unicode MS" pitchFamily="34" charset="-128"/>
                        </a:rPr>
                        <a:t>Intervention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22009">
                <a:tc>
                  <a:txBody>
                    <a:bodyPr/>
                    <a:lstStyle/>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dirty="0">
                          <a:solidFill>
                            <a:srgbClr val="444444"/>
                          </a:solidFill>
                          <a:latin typeface="+mn-lt"/>
                          <a:ea typeface="Arial Unicode MS"/>
                          <a:cs typeface="Arial Unicode MS"/>
                        </a:rPr>
                        <a:t>Provider</a:t>
                      </a:r>
                      <a:r>
                        <a:rPr lang="en-US" sz="1400" kern="1200" baseline="0" dirty="0">
                          <a:solidFill>
                            <a:srgbClr val="444444"/>
                          </a:solidFill>
                          <a:latin typeface="+mn-lt"/>
                          <a:ea typeface="Arial Unicode MS"/>
                          <a:cs typeface="Arial Unicode MS"/>
                        </a:rPr>
                        <a:t> intervention and provider-specific report </a:t>
                      </a:r>
                      <a:r>
                        <a:rPr lang="en-US" sz="1400" kern="1200" dirty="0">
                          <a:solidFill>
                            <a:srgbClr val="444444"/>
                          </a:solidFill>
                          <a:latin typeface="+mn-lt"/>
                          <a:ea typeface="Arial Unicode MS"/>
                          <a:cs typeface="Arial Unicode MS"/>
                        </a:rPr>
                        <a:t> </a:t>
                      </a:r>
                    </a:p>
                    <a:p>
                      <a:pPr marL="171450" marR="0" indent="-171450" algn="l" defTabSz="914400" rtl="0" eaLnBrk="1" fontAlgn="auto" latinLnBrk="0" hangingPunct="1">
                        <a:lnSpc>
                          <a:spcPct val="100000"/>
                        </a:lnSpc>
                        <a:spcBef>
                          <a:spcPts val="300"/>
                        </a:spcBef>
                        <a:spcAft>
                          <a:spcPts val="600"/>
                        </a:spcAft>
                        <a:buClr>
                          <a:schemeClr val="accent1"/>
                        </a:buClr>
                        <a:buSzPct val="115000"/>
                        <a:buFont typeface="Arial" panose="020B0604020202020204" pitchFamily="34" charset="0"/>
                        <a:buChar char="•"/>
                        <a:tabLst/>
                        <a:defRPr/>
                      </a:pPr>
                      <a:r>
                        <a:rPr lang="en-US" sz="1400" kern="1200" baseline="0" dirty="0">
                          <a:solidFill>
                            <a:srgbClr val="444444"/>
                          </a:solidFill>
                          <a:latin typeface="+mn-lt"/>
                          <a:ea typeface="Arial Unicode MS"/>
                          <a:cs typeface="Arial Unicode MS"/>
                        </a:rPr>
                        <a:t>Lists </a:t>
                      </a:r>
                      <a:r>
                        <a:rPr lang="en-US" sz="1400" kern="1200" dirty="0">
                          <a:solidFill>
                            <a:srgbClr val="444444"/>
                          </a:solidFill>
                          <a:latin typeface="+mn-lt"/>
                          <a:ea typeface="Arial Unicode MS"/>
                          <a:cs typeface="Arial Unicode MS"/>
                        </a:rPr>
                        <a:t>members and</a:t>
                      </a:r>
                      <a:r>
                        <a:rPr lang="en-US" sz="1400" kern="1200" baseline="0" dirty="0">
                          <a:solidFill>
                            <a:srgbClr val="444444"/>
                          </a:solidFill>
                          <a:latin typeface="+mn-lt"/>
                          <a:ea typeface="Arial Unicode MS"/>
                          <a:cs typeface="Arial Unicode MS"/>
                        </a:rPr>
                        <a:t> </a:t>
                      </a:r>
                      <a:r>
                        <a:rPr lang="en-US" sz="1400" kern="1200" dirty="0">
                          <a:solidFill>
                            <a:srgbClr val="444444"/>
                          </a:solidFill>
                          <a:latin typeface="+mn-lt"/>
                          <a:ea typeface="Arial Unicode MS"/>
                          <a:cs typeface="Arial Unicode MS"/>
                        </a:rPr>
                        <a:t>clinical rationale</a:t>
                      </a:r>
                    </a:p>
                  </a:txBody>
                  <a:tcPr marT="1828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pSp>
        <p:nvGrpSpPr>
          <p:cNvPr id="4" name="Group 3"/>
          <p:cNvGrpSpPr/>
          <p:nvPr/>
        </p:nvGrpSpPr>
        <p:grpSpPr>
          <a:xfrm>
            <a:off x="1062570" y="1762764"/>
            <a:ext cx="7188200" cy="1818248"/>
            <a:chOff x="838200" y="1661160"/>
            <a:chExt cx="7188200" cy="1818248"/>
          </a:xfrm>
        </p:grpSpPr>
        <p:sp>
          <p:nvSpPr>
            <p:cNvPr id="15" name="TextBox 14"/>
            <p:cNvSpPr txBox="1"/>
            <p:nvPr/>
          </p:nvSpPr>
          <p:spPr>
            <a:xfrm>
              <a:off x="1413662" y="3091388"/>
              <a:ext cx="6612738" cy="323165"/>
            </a:xfrm>
            <a:prstGeom prst="rect">
              <a:avLst/>
            </a:prstGeom>
            <a:noFill/>
          </p:spPr>
          <p:txBody>
            <a:bodyPr wrap="square" rtlCol="0" anchor="ctr">
              <a:spAutoFit/>
            </a:bodyPr>
            <a:lstStyle/>
            <a:p>
              <a:pPr>
                <a:lnSpc>
                  <a:spcPts val="1800"/>
                </a:lnSpc>
                <a:spcBef>
                  <a:spcPts val="300"/>
                </a:spcBef>
                <a:spcAft>
                  <a:spcPts val="1200"/>
                </a:spcAft>
              </a:pPr>
              <a:r>
                <a:rPr lang="en-US" sz="1600" dirty="0">
                  <a:solidFill>
                    <a:srgbClr val="444444"/>
                  </a:solidFill>
                </a:rPr>
                <a:t>Helps treat chronic conditions like diabetes and cardiovascular disease</a:t>
              </a:r>
            </a:p>
          </p:txBody>
        </p:sp>
        <p:grpSp>
          <p:nvGrpSpPr>
            <p:cNvPr id="35" name="Group 34">
              <a:extLst>
                <a:ext uri="{FF2B5EF4-FFF2-40B4-BE49-F238E27FC236}">
                  <a16:creationId xmlns:a16="http://schemas.microsoft.com/office/drawing/2014/main" xmlns="" id="{7DB3365D-E9B7-6A40-B161-BD327187ECDD}"/>
                </a:ext>
              </a:extLst>
            </p:cNvPr>
            <p:cNvGrpSpPr/>
            <p:nvPr/>
          </p:nvGrpSpPr>
          <p:grpSpPr>
            <a:xfrm>
              <a:off x="838200" y="3006968"/>
              <a:ext cx="472440" cy="472440"/>
              <a:chOff x="-1346200" y="5618163"/>
              <a:chExt cx="728663" cy="676274"/>
            </a:xfrm>
          </p:grpSpPr>
          <p:sp>
            <p:nvSpPr>
              <p:cNvPr id="36" name="Freeform 47">
                <a:extLst>
                  <a:ext uri="{FF2B5EF4-FFF2-40B4-BE49-F238E27FC236}">
                    <a16:creationId xmlns:a16="http://schemas.microsoft.com/office/drawing/2014/main" xmlns="" id="{E8705C01-5C0F-034C-AD37-F781F21339A3}"/>
                  </a:ext>
                </a:extLst>
              </p:cNvPr>
              <p:cNvSpPr>
                <a:spLocks noEditPoints="1"/>
              </p:cNvSpPr>
              <p:nvPr/>
            </p:nvSpPr>
            <p:spPr bwMode="auto">
              <a:xfrm>
                <a:off x="-1160463" y="5778500"/>
                <a:ext cx="350838" cy="350837"/>
              </a:xfrm>
              <a:custGeom>
                <a:avLst/>
                <a:gdLst>
                  <a:gd name="T0" fmla="*/ 61 w 66"/>
                  <a:gd name="T1" fmla="*/ 23 h 66"/>
                  <a:gd name="T2" fmla="*/ 61 w 66"/>
                  <a:gd name="T3" fmla="*/ 43 h 66"/>
                  <a:gd name="T4" fmla="*/ 45 w 66"/>
                  <a:gd name="T5" fmla="*/ 43 h 66"/>
                  <a:gd name="T6" fmla="*/ 43 w 66"/>
                  <a:gd name="T7" fmla="*/ 45 h 66"/>
                  <a:gd name="T8" fmla="*/ 43 w 66"/>
                  <a:gd name="T9" fmla="*/ 61 h 66"/>
                  <a:gd name="T10" fmla="*/ 23 w 66"/>
                  <a:gd name="T11" fmla="*/ 61 h 66"/>
                  <a:gd name="T12" fmla="*/ 23 w 66"/>
                  <a:gd name="T13" fmla="*/ 45 h 66"/>
                  <a:gd name="T14" fmla="*/ 21 w 66"/>
                  <a:gd name="T15" fmla="*/ 43 h 66"/>
                  <a:gd name="T16" fmla="*/ 5 w 66"/>
                  <a:gd name="T17" fmla="*/ 43 h 66"/>
                  <a:gd name="T18" fmla="*/ 5 w 66"/>
                  <a:gd name="T19" fmla="*/ 23 h 66"/>
                  <a:gd name="T20" fmla="*/ 21 w 66"/>
                  <a:gd name="T21" fmla="*/ 23 h 66"/>
                  <a:gd name="T22" fmla="*/ 23 w 66"/>
                  <a:gd name="T23" fmla="*/ 21 h 66"/>
                  <a:gd name="T24" fmla="*/ 23 w 66"/>
                  <a:gd name="T25" fmla="*/ 5 h 66"/>
                  <a:gd name="T26" fmla="*/ 43 w 66"/>
                  <a:gd name="T27" fmla="*/ 5 h 66"/>
                  <a:gd name="T28" fmla="*/ 43 w 66"/>
                  <a:gd name="T29" fmla="*/ 21 h 66"/>
                  <a:gd name="T30" fmla="*/ 45 w 66"/>
                  <a:gd name="T31" fmla="*/ 23 h 66"/>
                  <a:gd name="T32" fmla="*/ 61 w 66"/>
                  <a:gd name="T33" fmla="*/ 23 h 66"/>
                  <a:gd name="T34" fmla="*/ 45 w 66"/>
                  <a:gd name="T35" fmla="*/ 0 h 66"/>
                  <a:gd name="T36" fmla="*/ 21 w 66"/>
                  <a:gd name="T37" fmla="*/ 0 h 66"/>
                  <a:gd name="T38" fmla="*/ 18 w 66"/>
                  <a:gd name="T39" fmla="*/ 3 h 66"/>
                  <a:gd name="T40" fmla="*/ 18 w 66"/>
                  <a:gd name="T41" fmla="*/ 18 h 66"/>
                  <a:gd name="T42" fmla="*/ 3 w 66"/>
                  <a:gd name="T43" fmla="*/ 18 h 66"/>
                  <a:gd name="T44" fmla="*/ 0 w 66"/>
                  <a:gd name="T45" fmla="*/ 21 h 66"/>
                  <a:gd name="T46" fmla="*/ 0 w 66"/>
                  <a:gd name="T47" fmla="*/ 45 h 66"/>
                  <a:gd name="T48" fmla="*/ 3 w 66"/>
                  <a:gd name="T49" fmla="*/ 48 h 66"/>
                  <a:gd name="T50" fmla="*/ 18 w 66"/>
                  <a:gd name="T51" fmla="*/ 48 h 66"/>
                  <a:gd name="T52" fmla="*/ 18 w 66"/>
                  <a:gd name="T53" fmla="*/ 63 h 66"/>
                  <a:gd name="T54" fmla="*/ 21 w 66"/>
                  <a:gd name="T55" fmla="*/ 66 h 66"/>
                  <a:gd name="T56" fmla="*/ 45 w 66"/>
                  <a:gd name="T57" fmla="*/ 66 h 66"/>
                  <a:gd name="T58" fmla="*/ 48 w 66"/>
                  <a:gd name="T59" fmla="*/ 63 h 66"/>
                  <a:gd name="T60" fmla="*/ 48 w 66"/>
                  <a:gd name="T61" fmla="*/ 48 h 66"/>
                  <a:gd name="T62" fmla="*/ 63 w 66"/>
                  <a:gd name="T63" fmla="*/ 48 h 66"/>
                  <a:gd name="T64" fmla="*/ 66 w 66"/>
                  <a:gd name="T65" fmla="*/ 45 h 66"/>
                  <a:gd name="T66" fmla="*/ 66 w 66"/>
                  <a:gd name="T67" fmla="*/ 21 h 66"/>
                  <a:gd name="T68" fmla="*/ 63 w 66"/>
                  <a:gd name="T69" fmla="*/ 18 h 66"/>
                  <a:gd name="T70" fmla="*/ 48 w 66"/>
                  <a:gd name="T71" fmla="*/ 18 h 66"/>
                  <a:gd name="T72" fmla="*/ 48 w 66"/>
                  <a:gd name="T73" fmla="*/ 3 h 66"/>
                  <a:gd name="T74" fmla="*/ 45 w 66"/>
                  <a:gd name="T7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66">
                    <a:moveTo>
                      <a:pt x="61" y="23"/>
                    </a:moveTo>
                    <a:cubicBezTo>
                      <a:pt x="61" y="43"/>
                      <a:pt x="61" y="43"/>
                      <a:pt x="61" y="43"/>
                    </a:cubicBezTo>
                    <a:cubicBezTo>
                      <a:pt x="45" y="43"/>
                      <a:pt x="45" y="43"/>
                      <a:pt x="45" y="43"/>
                    </a:cubicBezTo>
                    <a:cubicBezTo>
                      <a:pt x="44" y="43"/>
                      <a:pt x="43" y="44"/>
                      <a:pt x="43" y="45"/>
                    </a:cubicBezTo>
                    <a:cubicBezTo>
                      <a:pt x="43" y="61"/>
                      <a:pt x="43" y="61"/>
                      <a:pt x="43" y="61"/>
                    </a:cubicBezTo>
                    <a:cubicBezTo>
                      <a:pt x="23" y="61"/>
                      <a:pt x="23" y="61"/>
                      <a:pt x="23" y="61"/>
                    </a:cubicBezTo>
                    <a:cubicBezTo>
                      <a:pt x="23" y="45"/>
                      <a:pt x="23" y="45"/>
                      <a:pt x="23" y="45"/>
                    </a:cubicBezTo>
                    <a:cubicBezTo>
                      <a:pt x="23" y="44"/>
                      <a:pt x="22" y="43"/>
                      <a:pt x="21" y="43"/>
                    </a:cubicBezTo>
                    <a:cubicBezTo>
                      <a:pt x="5" y="43"/>
                      <a:pt x="5" y="43"/>
                      <a:pt x="5" y="43"/>
                    </a:cubicBezTo>
                    <a:cubicBezTo>
                      <a:pt x="5" y="23"/>
                      <a:pt x="5" y="23"/>
                      <a:pt x="5" y="23"/>
                    </a:cubicBezTo>
                    <a:cubicBezTo>
                      <a:pt x="21" y="23"/>
                      <a:pt x="21" y="23"/>
                      <a:pt x="21" y="23"/>
                    </a:cubicBezTo>
                    <a:cubicBezTo>
                      <a:pt x="22" y="23"/>
                      <a:pt x="23" y="22"/>
                      <a:pt x="23" y="21"/>
                    </a:cubicBezTo>
                    <a:cubicBezTo>
                      <a:pt x="23" y="5"/>
                      <a:pt x="23" y="5"/>
                      <a:pt x="23" y="5"/>
                    </a:cubicBezTo>
                    <a:cubicBezTo>
                      <a:pt x="43" y="5"/>
                      <a:pt x="43" y="5"/>
                      <a:pt x="43" y="5"/>
                    </a:cubicBezTo>
                    <a:cubicBezTo>
                      <a:pt x="43" y="21"/>
                      <a:pt x="43" y="21"/>
                      <a:pt x="43" y="21"/>
                    </a:cubicBezTo>
                    <a:cubicBezTo>
                      <a:pt x="43" y="22"/>
                      <a:pt x="44" y="23"/>
                      <a:pt x="45" y="23"/>
                    </a:cubicBezTo>
                    <a:lnTo>
                      <a:pt x="61" y="23"/>
                    </a:lnTo>
                    <a:close/>
                    <a:moveTo>
                      <a:pt x="45" y="0"/>
                    </a:moveTo>
                    <a:cubicBezTo>
                      <a:pt x="21" y="0"/>
                      <a:pt x="21" y="0"/>
                      <a:pt x="21" y="0"/>
                    </a:cubicBezTo>
                    <a:cubicBezTo>
                      <a:pt x="19" y="0"/>
                      <a:pt x="18" y="1"/>
                      <a:pt x="18" y="3"/>
                    </a:cubicBezTo>
                    <a:cubicBezTo>
                      <a:pt x="18" y="18"/>
                      <a:pt x="18" y="18"/>
                      <a:pt x="18" y="18"/>
                    </a:cubicBezTo>
                    <a:cubicBezTo>
                      <a:pt x="3" y="18"/>
                      <a:pt x="3" y="18"/>
                      <a:pt x="3" y="18"/>
                    </a:cubicBezTo>
                    <a:cubicBezTo>
                      <a:pt x="1" y="18"/>
                      <a:pt x="0" y="19"/>
                      <a:pt x="0" y="21"/>
                    </a:cubicBezTo>
                    <a:cubicBezTo>
                      <a:pt x="0" y="45"/>
                      <a:pt x="0" y="45"/>
                      <a:pt x="0" y="45"/>
                    </a:cubicBezTo>
                    <a:cubicBezTo>
                      <a:pt x="0" y="47"/>
                      <a:pt x="1" y="48"/>
                      <a:pt x="3" y="48"/>
                    </a:cubicBezTo>
                    <a:cubicBezTo>
                      <a:pt x="18" y="48"/>
                      <a:pt x="18" y="48"/>
                      <a:pt x="18" y="48"/>
                    </a:cubicBezTo>
                    <a:cubicBezTo>
                      <a:pt x="18" y="63"/>
                      <a:pt x="18" y="63"/>
                      <a:pt x="18" y="63"/>
                    </a:cubicBezTo>
                    <a:cubicBezTo>
                      <a:pt x="18" y="65"/>
                      <a:pt x="19" y="66"/>
                      <a:pt x="21" y="66"/>
                    </a:cubicBezTo>
                    <a:cubicBezTo>
                      <a:pt x="45" y="66"/>
                      <a:pt x="45" y="66"/>
                      <a:pt x="45" y="66"/>
                    </a:cubicBezTo>
                    <a:cubicBezTo>
                      <a:pt x="47" y="66"/>
                      <a:pt x="48" y="65"/>
                      <a:pt x="48" y="63"/>
                    </a:cubicBezTo>
                    <a:cubicBezTo>
                      <a:pt x="48" y="48"/>
                      <a:pt x="48" y="48"/>
                      <a:pt x="48" y="48"/>
                    </a:cubicBezTo>
                    <a:cubicBezTo>
                      <a:pt x="63" y="48"/>
                      <a:pt x="63" y="48"/>
                      <a:pt x="63" y="48"/>
                    </a:cubicBezTo>
                    <a:cubicBezTo>
                      <a:pt x="65" y="48"/>
                      <a:pt x="66" y="47"/>
                      <a:pt x="66" y="45"/>
                    </a:cubicBezTo>
                    <a:cubicBezTo>
                      <a:pt x="66" y="21"/>
                      <a:pt x="66" y="21"/>
                      <a:pt x="66" y="21"/>
                    </a:cubicBezTo>
                    <a:cubicBezTo>
                      <a:pt x="66" y="19"/>
                      <a:pt x="65" y="18"/>
                      <a:pt x="63" y="18"/>
                    </a:cubicBezTo>
                    <a:cubicBezTo>
                      <a:pt x="48" y="18"/>
                      <a:pt x="48" y="18"/>
                      <a:pt x="48" y="18"/>
                    </a:cubicBezTo>
                    <a:cubicBezTo>
                      <a:pt x="48" y="3"/>
                      <a:pt x="48" y="3"/>
                      <a:pt x="48" y="3"/>
                    </a:cubicBezTo>
                    <a:cubicBezTo>
                      <a:pt x="48" y="1"/>
                      <a:pt x="47" y="0"/>
                      <a:pt x="45" y="0"/>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37" name="Freeform 48">
                <a:extLst>
                  <a:ext uri="{FF2B5EF4-FFF2-40B4-BE49-F238E27FC236}">
                    <a16:creationId xmlns:a16="http://schemas.microsoft.com/office/drawing/2014/main" xmlns="" id="{EE9EE792-FE1B-C549-BAAF-36808377E428}"/>
                  </a:ext>
                </a:extLst>
              </p:cNvPr>
              <p:cNvSpPr>
                <a:spLocks/>
              </p:cNvSpPr>
              <p:nvPr/>
            </p:nvSpPr>
            <p:spPr bwMode="auto">
              <a:xfrm>
                <a:off x="-1346200" y="5746750"/>
                <a:ext cx="595313" cy="547687"/>
              </a:xfrm>
              <a:custGeom>
                <a:avLst/>
                <a:gdLst>
                  <a:gd name="T0" fmla="*/ 108 w 112"/>
                  <a:gd name="T1" fmla="*/ 83 h 103"/>
                  <a:gd name="T2" fmla="*/ 68 w 112"/>
                  <a:gd name="T3" fmla="*/ 98 h 103"/>
                  <a:gd name="T4" fmla="*/ 10 w 112"/>
                  <a:gd name="T5" fmla="*/ 40 h 103"/>
                  <a:gd name="T6" fmla="*/ 19 w 112"/>
                  <a:gd name="T7" fmla="*/ 8 h 103"/>
                  <a:gd name="T8" fmla="*/ 22 w 112"/>
                  <a:gd name="T9" fmla="*/ 21 h 103"/>
                  <a:gd name="T10" fmla="*/ 24 w 112"/>
                  <a:gd name="T11" fmla="*/ 22 h 103"/>
                  <a:gd name="T12" fmla="*/ 24 w 112"/>
                  <a:gd name="T13" fmla="*/ 22 h 103"/>
                  <a:gd name="T14" fmla="*/ 26 w 112"/>
                  <a:gd name="T15" fmla="*/ 20 h 103"/>
                  <a:gd name="T16" fmla="*/ 22 w 112"/>
                  <a:gd name="T17" fmla="*/ 2 h 103"/>
                  <a:gd name="T18" fmla="*/ 19 w 112"/>
                  <a:gd name="T19" fmla="*/ 0 h 103"/>
                  <a:gd name="T20" fmla="*/ 2 w 112"/>
                  <a:gd name="T21" fmla="*/ 4 h 103"/>
                  <a:gd name="T22" fmla="*/ 0 w 112"/>
                  <a:gd name="T23" fmla="*/ 7 h 103"/>
                  <a:gd name="T24" fmla="*/ 3 w 112"/>
                  <a:gd name="T25" fmla="*/ 9 h 103"/>
                  <a:gd name="T26" fmla="*/ 15 w 112"/>
                  <a:gd name="T27" fmla="*/ 6 h 103"/>
                  <a:gd name="T28" fmla="*/ 5 w 112"/>
                  <a:gd name="T29" fmla="*/ 40 h 103"/>
                  <a:gd name="T30" fmla="*/ 68 w 112"/>
                  <a:gd name="T31" fmla="*/ 103 h 103"/>
                  <a:gd name="T32" fmla="*/ 111 w 112"/>
                  <a:gd name="T33" fmla="*/ 86 h 103"/>
                  <a:gd name="T34" fmla="*/ 111 w 112"/>
                  <a:gd name="T35" fmla="*/ 83 h 103"/>
                  <a:gd name="T36" fmla="*/ 108 w 112"/>
                  <a:gd name="T37"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103">
                    <a:moveTo>
                      <a:pt x="108" y="83"/>
                    </a:moveTo>
                    <a:cubicBezTo>
                      <a:pt x="97" y="93"/>
                      <a:pt x="83" y="98"/>
                      <a:pt x="68" y="98"/>
                    </a:cubicBezTo>
                    <a:cubicBezTo>
                      <a:pt x="36" y="98"/>
                      <a:pt x="10" y="72"/>
                      <a:pt x="10" y="40"/>
                    </a:cubicBezTo>
                    <a:cubicBezTo>
                      <a:pt x="10" y="28"/>
                      <a:pt x="13" y="18"/>
                      <a:pt x="19" y="8"/>
                    </a:cubicBezTo>
                    <a:cubicBezTo>
                      <a:pt x="22" y="21"/>
                      <a:pt x="22" y="21"/>
                      <a:pt x="22" y="21"/>
                    </a:cubicBezTo>
                    <a:cubicBezTo>
                      <a:pt x="22" y="22"/>
                      <a:pt x="23" y="22"/>
                      <a:pt x="24" y="22"/>
                    </a:cubicBezTo>
                    <a:cubicBezTo>
                      <a:pt x="24" y="22"/>
                      <a:pt x="24" y="22"/>
                      <a:pt x="24" y="22"/>
                    </a:cubicBezTo>
                    <a:cubicBezTo>
                      <a:pt x="25" y="22"/>
                      <a:pt x="26" y="21"/>
                      <a:pt x="26" y="20"/>
                    </a:cubicBezTo>
                    <a:cubicBezTo>
                      <a:pt x="22" y="2"/>
                      <a:pt x="22" y="2"/>
                      <a:pt x="22" y="2"/>
                    </a:cubicBezTo>
                    <a:cubicBezTo>
                      <a:pt x="22" y="1"/>
                      <a:pt x="21" y="0"/>
                      <a:pt x="19" y="0"/>
                    </a:cubicBezTo>
                    <a:cubicBezTo>
                      <a:pt x="2" y="4"/>
                      <a:pt x="2" y="4"/>
                      <a:pt x="2" y="4"/>
                    </a:cubicBezTo>
                    <a:cubicBezTo>
                      <a:pt x="1" y="5"/>
                      <a:pt x="0" y="6"/>
                      <a:pt x="0" y="7"/>
                    </a:cubicBezTo>
                    <a:cubicBezTo>
                      <a:pt x="1" y="8"/>
                      <a:pt x="2" y="9"/>
                      <a:pt x="3" y="9"/>
                    </a:cubicBezTo>
                    <a:cubicBezTo>
                      <a:pt x="15" y="6"/>
                      <a:pt x="15" y="6"/>
                      <a:pt x="15" y="6"/>
                    </a:cubicBezTo>
                    <a:cubicBezTo>
                      <a:pt x="9" y="16"/>
                      <a:pt x="5" y="28"/>
                      <a:pt x="5" y="40"/>
                    </a:cubicBezTo>
                    <a:cubicBezTo>
                      <a:pt x="5" y="74"/>
                      <a:pt x="33" y="103"/>
                      <a:pt x="68" y="103"/>
                    </a:cubicBezTo>
                    <a:cubicBezTo>
                      <a:pt x="84" y="103"/>
                      <a:pt x="99" y="97"/>
                      <a:pt x="111" y="86"/>
                    </a:cubicBezTo>
                    <a:cubicBezTo>
                      <a:pt x="112" y="85"/>
                      <a:pt x="112" y="84"/>
                      <a:pt x="111" y="83"/>
                    </a:cubicBezTo>
                    <a:cubicBezTo>
                      <a:pt x="110" y="82"/>
                      <a:pt x="109" y="82"/>
                      <a:pt x="108" y="83"/>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38" name="Freeform 49">
                <a:extLst>
                  <a:ext uri="{FF2B5EF4-FFF2-40B4-BE49-F238E27FC236}">
                    <a16:creationId xmlns:a16="http://schemas.microsoft.com/office/drawing/2014/main" xmlns="" id="{18C65F35-0C67-C243-BE04-0987A8F6048E}"/>
                  </a:ext>
                </a:extLst>
              </p:cNvPr>
              <p:cNvSpPr>
                <a:spLocks/>
              </p:cNvSpPr>
              <p:nvPr/>
            </p:nvSpPr>
            <p:spPr bwMode="auto">
              <a:xfrm>
                <a:off x="-1203325" y="5618163"/>
                <a:ext cx="585788" cy="544512"/>
              </a:xfrm>
              <a:custGeom>
                <a:avLst/>
                <a:gdLst>
                  <a:gd name="T0" fmla="*/ 110 w 110"/>
                  <a:gd name="T1" fmla="*/ 94 h 102"/>
                  <a:gd name="T2" fmla="*/ 107 w 110"/>
                  <a:gd name="T3" fmla="*/ 93 h 102"/>
                  <a:gd name="T4" fmla="*/ 96 w 110"/>
                  <a:gd name="T5" fmla="*/ 96 h 102"/>
                  <a:gd name="T6" fmla="*/ 105 w 110"/>
                  <a:gd name="T7" fmla="*/ 64 h 102"/>
                  <a:gd name="T8" fmla="*/ 41 w 110"/>
                  <a:gd name="T9" fmla="*/ 0 h 102"/>
                  <a:gd name="T10" fmla="*/ 1 w 110"/>
                  <a:gd name="T11" fmla="*/ 15 h 102"/>
                  <a:gd name="T12" fmla="*/ 1 w 110"/>
                  <a:gd name="T13" fmla="*/ 18 h 102"/>
                  <a:gd name="T14" fmla="*/ 4 w 110"/>
                  <a:gd name="T15" fmla="*/ 18 h 102"/>
                  <a:gd name="T16" fmla="*/ 41 w 110"/>
                  <a:gd name="T17" fmla="*/ 5 h 102"/>
                  <a:gd name="T18" fmla="*/ 100 w 110"/>
                  <a:gd name="T19" fmla="*/ 64 h 102"/>
                  <a:gd name="T20" fmla="*/ 92 w 110"/>
                  <a:gd name="T21" fmla="*/ 94 h 102"/>
                  <a:gd name="T22" fmla="*/ 88 w 110"/>
                  <a:gd name="T23" fmla="*/ 81 h 102"/>
                  <a:gd name="T24" fmla="*/ 85 w 110"/>
                  <a:gd name="T25" fmla="*/ 80 h 102"/>
                  <a:gd name="T26" fmla="*/ 84 w 110"/>
                  <a:gd name="T27" fmla="*/ 82 h 102"/>
                  <a:gd name="T28" fmla="*/ 89 w 110"/>
                  <a:gd name="T29" fmla="*/ 100 h 102"/>
                  <a:gd name="T30" fmla="*/ 91 w 110"/>
                  <a:gd name="T31" fmla="*/ 102 h 102"/>
                  <a:gd name="T32" fmla="*/ 91 w 110"/>
                  <a:gd name="T33" fmla="*/ 101 h 102"/>
                  <a:gd name="T34" fmla="*/ 109 w 110"/>
                  <a:gd name="T35" fmla="*/ 97 h 102"/>
                  <a:gd name="T36" fmla="*/ 110 w 110"/>
                  <a:gd name="T37"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102">
                    <a:moveTo>
                      <a:pt x="110" y="94"/>
                    </a:moveTo>
                    <a:cubicBezTo>
                      <a:pt x="110" y="93"/>
                      <a:pt x="109" y="92"/>
                      <a:pt x="107" y="93"/>
                    </a:cubicBezTo>
                    <a:cubicBezTo>
                      <a:pt x="96" y="96"/>
                      <a:pt x="96" y="96"/>
                      <a:pt x="96" y="96"/>
                    </a:cubicBezTo>
                    <a:cubicBezTo>
                      <a:pt x="101" y="86"/>
                      <a:pt x="105" y="75"/>
                      <a:pt x="105" y="64"/>
                    </a:cubicBezTo>
                    <a:cubicBezTo>
                      <a:pt x="105" y="29"/>
                      <a:pt x="76" y="0"/>
                      <a:pt x="41" y="0"/>
                    </a:cubicBezTo>
                    <a:cubicBezTo>
                      <a:pt x="27" y="0"/>
                      <a:pt x="12" y="6"/>
                      <a:pt x="1" y="15"/>
                    </a:cubicBezTo>
                    <a:cubicBezTo>
                      <a:pt x="0" y="16"/>
                      <a:pt x="0" y="17"/>
                      <a:pt x="1" y="18"/>
                    </a:cubicBezTo>
                    <a:cubicBezTo>
                      <a:pt x="2" y="19"/>
                      <a:pt x="3" y="19"/>
                      <a:pt x="4" y="18"/>
                    </a:cubicBezTo>
                    <a:cubicBezTo>
                      <a:pt x="14" y="10"/>
                      <a:pt x="28" y="5"/>
                      <a:pt x="41" y="5"/>
                    </a:cubicBezTo>
                    <a:cubicBezTo>
                      <a:pt x="74" y="5"/>
                      <a:pt x="100" y="31"/>
                      <a:pt x="100" y="64"/>
                    </a:cubicBezTo>
                    <a:cubicBezTo>
                      <a:pt x="100" y="74"/>
                      <a:pt x="97" y="85"/>
                      <a:pt x="92" y="94"/>
                    </a:cubicBezTo>
                    <a:cubicBezTo>
                      <a:pt x="88" y="81"/>
                      <a:pt x="88" y="81"/>
                      <a:pt x="88" y="81"/>
                    </a:cubicBezTo>
                    <a:cubicBezTo>
                      <a:pt x="88" y="80"/>
                      <a:pt x="87" y="79"/>
                      <a:pt x="85" y="80"/>
                    </a:cubicBezTo>
                    <a:cubicBezTo>
                      <a:pt x="84" y="80"/>
                      <a:pt x="84" y="81"/>
                      <a:pt x="84" y="82"/>
                    </a:cubicBezTo>
                    <a:cubicBezTo>
                      <a:pt x="89" y="100"/>
                      <a:pt x="89" y="100"/>
                      <a:pt x="89" y="100"/>
                    </a:cubicBezTo>
                    <a:cubicBezTo>
                      <a:pt x="89" y="101"/>
                      <a:pt x="90" y="102"/>
                      <a:pt x="91" y="102"/>
                    </a:cubicBezTo>
                    <a:cubicBezTo>
                      <a:pt x="91" y="102"/>
                      <a:pt x="91" y="102"/>
                      <a:pt x="91" y="101"/>
                    </a:cubicBezTo>
                    <a:cubicBezTo>
                      <a:pt x="109" y="97"/>
                      <a:pt x="109" y="97"/>
                      <a:pt x="109" y="97"/>
                    </a:cubicBezTo>
                    <a:cubicBezTo>
                      <a:pt x="110" y="97"/>
                      <a:pt x="110" y="95"/>
                      <a:pt x="110" y="94"/>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sp>
          <p:nvSpPr>
            <p:cNvPr id="6" name="Rectangle 5"/>
            <p:cNvSpPr/>
            <p:nvPr/>
          </p:nvSpPr>
          <p:spPr>
            <a:xfrm>
              <a:off x="1413662" y="1735715"/>
              <a:ext cx="5410462" cy="338554"/>
            </a:xfrm>
            <a:prstGeom prst="rect">
              <a:avLst/>
            </a:prstGeom>
          </p:spPr>
          <p:txBody>
            <a:bodyPr wrap="square" anchor="ctr">
              <a:spAutoFit/>
            </a:bodyPr>
            <a:lstStyle/>
            <a:p>
              <a:r>
                <a:rPr lang="en-US" sz="1600" dirty="0">
                  <a:solidFill>
                    <a:srgbClr val="444444"/>
                  </a:solidFill>
                </a:rPr>
                <a:t>Identifies and closes gaps in medication therapy </a:t>
              </a:r>
            </a:p>
          </p:txBody>
        </p:sp>
        <p:grpSp>
          <p:nvGrpSpPr>
            <p:cNvPr id="31" name="Group 30">
              <a:extLst>
                <a:ext uri="{FF2B5EF4-FFF2-40B4-BE49-F238E27FC236}">
                  <a16:creationId xmlns:a16="http://schemas.microsoft.com/office/drawing/2014/main" xmlns="" id="{069AB335-F4DF-5D40-B766-4AA78920E720}"/>
                </a:ext>
              </a:extLst>
            </p:cNvPr>
            <p:cNvGrpSpPr/>
            <p:nvPr/>
          </p:nvGrpSpPr>
          <p:grpSpPr>
            <a:xfrm>
              <a:off x="838200" y="1661160"/>
              <a:ext cx="472440" cy="472440"/>
              <a:chOff x="12552363" y="4065588"/>
              <a:chExt cx="739775" cy="739775"/>
            </a:xfrm>
          </p:grpSpPr>
          <p:sp>
            <p:nvSpPr>
              <p:cNvPr id="32" name="Freeform 44">
                <a:extLst>
                  <a:ext uri="{FF2B5EF4-FFF2-40B4-BE49-F238E27FC236}">
                    <a16:creationId xmlns:a16="http://schemas.microsoft.com/office/drawing/2014/main" xmlns="" id="{D38C4C51-1206-DF46-B6DC-BB7AD18B4D5A}"/>
                  </a:ext>
                </a:extLst>
              </p:cNvPr>
              <p:cNvSpPr>
                <a:spLocks noEditPoints="1"/>
              </p:cNvSpPr>
              <p:nvPr/>
            </p:nvSpPr>
            <p:spPr bwMode="auto">
              <a:xfrm>
                <a:off x="12552363" y="4065588"/>
                <a:ext cx="739775" cy="739775"/>
              </a:xfrm>
              <a:custGeom>
                <a:avLst/>
                <a:gdLst>
                  <a:gd name="T0" fmla="*/ 70 w 139"/>
                  <a:gd name="T1" fmla="*/ 135 h 139"/>
                  <a:gd name="T2" fmla="*/ 4 w 139"/>
                  <a:gd name="T3" fmla="*/ 70 h 139"/>
                  <a:gd name="T4" fmla="*/ 70 w 139"/>
                  <a:gd name="T5" fmla="*/ 4 h 139"/>
                  <a:gd name="T6" fmla="*/ 135 w 139"/>
                  <a:gd name="T7" fmla="*/ 70 h 139"/>
                  <a:gd name="T8" fmla="*/ 70 w 139"/>
                  <a:gd name="T9" fmla="*/ 135 h 139"/>
                  <a:gd name="T10" fmla="*/ 70 w 139"/>
                  <a:gd name="T11" fmla="*/ 0 h 139"/>
                  <a:gd name="T12" fmla="*/ 0 w 139"/>
                  <a:gd name="T13" fmla="*/ 70 h 139"/>
                  <a:gd name="T14" fmla="*/ 70 w 139"/>
                  <a:gd name="T15" fmla="*/ 139 h 139"/>
                  <a:gd name="T16" fmla="*/ 139 w 139"/>
                  <a:gd name="T17" fmla="*/ 70 h 139"/>
                  <a:gd name="T18" fmla="*/ 70 w 139"/>
                  <a:gd name="T1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39">
                    <a:moveTo>
                      <a:pt x="70" y="135"/>
                    </a:moveTo>
                    <a:cubicBezTo>
                      <a:pt x="34" y="135"/>
                      <a:pt x="4" y="106"/>
                      <a:pt x="4" y="70"/>
                    </a:cubicBezTo>
                    <a:cubicBezTo>
                      <a:pt x="4" y="34"/>
                      <a:pt x="34" y="4"/>
                      <a:pt x="70" y="4"/>
                    </a:cubicBezTo>
                    <a:cubicBezTo>
                      <a:pt x="106" y="4"/>
                      <a:pt x="135" y="34"/>
                      <a:pt x="135" y="70"/>
                    </a:cubicBezTo>
                    <a:cubicBezTo>
                      <a:pt x="135" y="106"/>
                      <a:pt x="106" y="135"/>
                      <a:pt x="70" y="135"/>
                    </a:cubicBezTo>
                    <a:moveTo>
                      <a:pt x="70" y="0"/>
                    </a:moveTo>
                    <a:cubicBezTo>
                      <a:pt x="31" y="0"/>
                      <a:pt x="0" y="31"/>
                      <a:pt x="0" y="70"/>
                    </a:cubicBezTo>
                    <a:cubicBezTo>
                      <a:pt x="0" y="108"/>
                      <a:pt x="31" y="139"/>
                      <a:pt x="70" y="139"/>
                    </a:cubicBezTo>
                    <a:cubicBezTo>
                      <a:pt x="108" y="139"/>
                      <a:pt x="139" y="108"/>
                      <a:pt x="139" y="70"/>
                    </a:cubicBezTo>
                    <a:cubicBezTo>
                      <a:pt x="139" y="31"/>
                      <a:pt x="108" y="0"/>
                      <a:pt x="70" y="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33" name="Freeform 45">
                <a:extLst>
                  <a:ext uri="{FF2B5EF4-FFF2-40B4-BE49-F238E27FC236}">
                    <a16:creationId xmlns:a16="http://schemas.microsoft.com/office/drawing/2014/main" xmlns="" id="{AC0A0990-187B-504F-9CC3-F56429422CF1}"/>
                  </a:ext>
                </a:extLst>
              </p:cNvPr>
              <p:cNvSpPr>
                <a:spLocks/>
              </p:cNvSpPr>
              <p:nvPr/>
            </p:nvSpPr>
            <p:spPr bwMode="auto">
              <a:xfrm>
                <a:off x="12701588" y="4278313"/>
                <a:ext cx="447675" cy="314325"/>
              </a:xfrm>
              <a:custGeom>
                <a:avLst/>
                <a:gdLst>
                  <a:gd name="T0" fmla="*/ 94 w 282"/>
                  <a:gd name="T1" fmla="*/ 178 h 198"/>
                  <a:gd name="T2" fmla="*/ 10 w 282"/>
                  <a:gd name="T3" fmla="*/ 91 h 198"/>
                  <a:gd name="T4" fmla="*/ 0 w 282"/>
                  <a:gd name="T5" fmla="*/ 104 h 198"/>
                  <a:gd name="T6" fmla="*/ 94 w 282"/>
                  <a:gd name="T7" fmla="*/ 198 h 198"/>
                  <a:gd name="T8" fmla="*/ 282 w 282"/>
                  <a:gd name="T9" fmla="*/ 10 h 198"/>
                  <a:gd name="T10" fmla="*/ 272 w 282"/>
                  <a:gd name="T11" fmla="*/ 0 h 198"/>
                  <a:gd name="T12" fmla="*/ 94 w 282"/>
                  <a:gd name="T13" fmla="*/ 178 h 198"/>
                </a:gdLst>
                <a:ahLst/>
                <a:cxnLst>
                  <a:cxn ang="0">
                    <a:pos x="T0" y="T1"/>
                  </a:cxn>
                  <a:cxn ang="0">
                    <a:pos x="T2" y="T3"/>
                  </a:cxn>
                  <a:cxn ang="0">
                    <a:pos x="T4" y="T5"/>
                  </a:cxn>
                  <a:cxn ang="0">
                    <a:pos x="T6" y="T7"/>
                  </a:cxn>
                  <a:cxn ang="0">
                    <a:pos x="T8" y="T9"/>
                  </a:cxn>
                  <a:cxn ang="0">
                    <a:pos x="T10" y="T11"/>
                  </a:cxn>
                  <a:cxn ang="0">
                    <a:pos x="T12" y="T13"/>
                  </a:cxn>
                </a:cxnLst>
                <a:rect l="0" t="0" r="r" b="b"/>
                <a:pathLst>
                  <a:path w="282" h="198">
                    <a:moveTo>
                      <a:pt x="94" y="178"/>
                    </a:moveTo>
                    <a:lnTo>
                      <a:pt x="10" y="91"/>
                    </a:lnTo>
                    <a:lnTo>
                      <a:pt x="0" y="104"/>
                    </a:lnTo>
                    <a:lnTo>
                      <a:pt x="94" y="198"/>
                    </a:lnTo>
                    <a:lnTo>
                      <a:pt x="282" y="10"/>
                    </a:lnTo>
                    <a:lnTo>
                      <a:pt x="272" y="0"/>
                    </a:lnTo>
                    <a:lnTo>
                      <a:pt x="94" y="178"/>
                    </a:lnTo>
                    <a:close/>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sp>
          <p:nvSpPr>
            <p:cNvPr id="12" name="Rectangle 11"/>
            <p:cNvSpPr/>
            <p:nvPr/>
          </p:nvSpPr>
          <p:spPr>
            <a:xfrm>
              <a:off x="1413662" y="2421246"/>
              <a:ext cx="5211586" cy="323165"/>
            </a:xfrm>
            <a:prstGeom prst="rect">
              <a:avLst/>
            </a:prstGeom>
          </p:spPr>
          <p:txBody>
            <a:bodyPr wrap="square" anchor="ctr">
              <a:spAutoFit/>
            </a:bodyPr>
            <a:lstStyle/>
            <a:p>
              <a:pPr>
                <a:lnSpc>
                  <a:spcPts val="1800"/>
                </a:lnSpc>
                <a:spcBef>
                  <a:spcPts val="300"/>
                </a:spcBef>
                <a:spcAft>
                  <a:spcPts val="1200"/>
                </a:spcAft>
              </a:pPr>
              <a:r>
                <a:rPr lang="en-US" sz="1600" dirty="0">
                  <a:solidFill>
                    <a:srgbClr val="444444"/>
                  </a:solidFill>
                </a:rPr>
                <a:t>Improves compliance and lowers health care costs </a:t>
              </a:r>
            </a:p>
          </p:txBody>
        </p:sp>
        <p:grpSp>
          <p:nvGrpSpPr>
            <p:cNvPr id="34" name="Group 33"/>
            <p:cNvGrpSpPr/>
            <p:nvPr/>
          </p:nvGrpSpPr>
          <p:grpSpPr>
            <a:xfrm>
              <a:off x="838200" y="2334064"/>
              <a:ext cx="472440" cy="472440"/>
              <a:chOff x="12571413" y="501650"/>
              <a:chExt cx="741363" cy="741363"/>
            </a:xfrm>
          </p:grpSpPr>
          <p:sp>
            <p:nvSpPr>
              <p:cNvPr id="39" name="Freeform 11"/>
              <p:cNvSpPr>
                <a:spLocks/>
              </p:cNvSpPr>
              <p:nvPr/>
            </p:nvSpPr>
            <p:spPr bwMode="auto">
              <a:xfrm>
                <a:off x="12833350" y="614363"/>
                <a:ext cx="217488" cy="515938"/>
              </a:xfrm>
              <a:custGeom>
                <a:avLst/>
                <a:gdLst>
                  <a:gd name="T0" fmla="*/ 24 w 41"/>
                  <a:gd name="T1" fmla="*/ 47 h 97"/>
                  <a:gd name="T2" fmla="*/ 17 w 41"/>
                  <a:gd name="T3" fmla="*/ 46 h 97"/>
                  <a:gd name="T4" fmla="*/ 5 w 41"/>
                  <a:gd name="T5" fmla="*/ 33 h 97"/>
                  <a:gd name="T6" fmla="*/ 21 w 41"/>
                  <a:gd name="T7" fmla="*/ 19 h 97"/>
                  <a:gd name="T8" fmla="*/ 34 w 41"/>
                  <a:gd name="T9" fmla="*/ 25 h 97"/>
                  <a:gd name="T10" fmla="*/ 37 w 41"/>
                  <a:gd name="T11" fmla="*/ 25 h 97"/>
                  <a:gd name="T12" fmla="*/ 37 w 41"/>
                  <a:gd name="T13" fmla="*/ 22 h 97"/>
                  <a:gd name="T14" fmla="*/ 23 w 41"/>
                  <a:gd name="T15" fmla="*/ 15 h 97"/>
                  <a:gd name="T16" fmla="*/ 23 w 41"/>
                  <a:gd name="T17" fmla="*/ 3 h 97"/>
                  <a:gd name="T18" fmla="*/ 21 w 41"/>
                  <a:gd name="T19" fmla="*/ 0 h 97"/>
                  <a:gd name="T20" fmla="*/ 18 w 41"/>
                  <a:gd name="T21" fmla="*/ 3 h 97"/>
                  <a:gd name="T22" fmla="*/ 18 w 41"/>
                  <a:gd name="T23" fmla="*/ 15 h 97"/>
                  <a:gd name="T24" fmla="*/ 0 w 41"/>
                  <a:gd name="T25" fmla="*/ 33 h 97"/>
                  <a:gd name="T26" fmla="*/ 16 w 41"/>
                  <a:gd name="T27" fmla="*/ 50 h 97"/>
                  <a:gd name="T28" fmla="*/ 23 w 41"/>
                  <a:gd name="T29" fmla="*/ 51 h 97"/>
                  <a:gd name="T30" fmla="*/ 37 w 41"/>
                  <a:gd name="T31" fmla="*/ 65 h 97"/>
                  <a:gd name="T32" fmla="*/ 21 w 41"/>
                  <a:gd name="T33" fmla="*/ 78 h 97"/>
                  <a:gd name="T34" fmla="*/ 21 w 41"/>
                  <a:gd name="T35" fmla="*/ 78 h 97"/>
                  <a:gd name="T36" fmla="*/ 21 w 41"/>
                  <a:gd name="T37" fmla="*/ 78 h 97"/>
                  <a:gd name="T38" fmla="*/ 5 w 41"/>
                  <a:gd name="T39" fmla="*/ 68 h 97"/>
                  <a:gd name="T40" fmla="*/ 5 w 41"/>
                  <a:gd name="T41" fmla="*/ 65 h 97"/>
                  <a:gd name="T42" fmla="*/ 2 w 41"/>
                  <a:gd name="T43" fmla="*/ 62 h 97"/>
                  <a:gd name="T44" fmla="*/ 0 w 41"/>
                  <a:gd name="T45" fmla="*/ 65 h 97"/>
                  <a:gd name="T46" fmla="*/ 1 w 41"/>
                  <a:gd name="T47" fmla="*/ 69 h 97"/>
                  <a:gd name="T48" fmla="*/ 18 w 41"/>
                  <a:gd name="T49" fmla="*/ 83 h 97"/>
                  <a:gd name="T50" fmla="*/ 18 w 41"/>
                  <a:gd name="T51" fmla="*/ 94 h 97"/>
                  <a:gd name="T52" fmla="*/ 21 w 41"/>
                  <a:gd name="T53" fmla="*/ 97 h 97"/>
                  <a:gd name="T54" fmla="*/ 23 w 41"/>
                  <a:gd name="T55" fmla="*/ 94 h 97"/>
                  <a:gd name="T56" fmla="*/ 23 w 41"/>
                  <a:gd name="T57" fmla="*/ 83 h 97"/>
                  <a:gd name="T58" fmla="*/ 41 w 41"/>
                  <a:gd name="T59" fmla="*/ 65 h 97"/>
                  <a:gd name="T60" fmla="*/ 24 w 41"/>
                  <a:gd name="T6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97">
                    <a:moveTo>
                      <a:pt x="24" y="47"/>
                    </a:moveTo>
                    <a:cubicBezTo>
                      <a:pt x="17" y="46"/>
                      <a:pt x="17" y="46"/>
                      <a:pt x="17" y="46"/>
                    </a:cubicBezTo>
                    <a:cubicBezTo>
                      <a:pt x="10" y="44"/>
                      <a:pt x="5" y="38"/>
                      <a:pt x="5" y="33"/>
                    </a:cubicBezTo>
                    <a:cubicBezTo>
                      <a:pt x="5" y="25"/>
                      <a:pt x="12" y="19"/>
                      <a:pt x="21" y="19"/>
                    </a:cubicBezTo>
                    <a:cubicBezTo>
                      <a:pt x="26" y="19"/>
                      <a:pt x="30" y="21"/>
                      <a:pt x="34" y="25"/>
                    </a:cubicBezTo>
                    <a:cubicBezTo>
                      <a:pt x="34" y="26"/>
                      <a:pt x="36" y="26"/>
                      <a:pt x="37" y="25"/>
                    </a:cubicBezTo>
                    <a:cubicBezTo>
                      <a:pt x="38" y="24"/>
                      <a:pt x="38" y="23"/>
                      <a:pt x="37" y="22"/>
                    </a:cubicBezTo>
                    <a:cubicBezTo>
                      <a:pt x="33" y="18"/>
                      <a:pt x="28" y="15"/>
                      <a:pt x="23" y="15"/>
                    </a:cubicBezTo>
                    <a:cubicBezTo>
                      <a:pt x="23" y="3"/>
                      <a:pt x="23" y="3"/>
                      <a:pt x="23" y="3"/>
                    </a:cubicBezTo>
                    <a:cubicBezTo>
                      <a:pt x="23" y="1"/>
                      <a:pt x="22" y="0"/>
                      <a:pt x="21" y="0"/>
                    </a:cubicBezTo>
                    <a:cubicBezTo>
                      <a:pt x="19" y="0"/>
                      <a:pt x="18" y="1"/>
                      <a:pt x="18" y="3"/>
                    </a:cubicBezTo>
                    <a:cubicBezTo>
                      <a:pt x="18" y="15"/>
                      <a:pt x="18" y="15"/>
                      <a:pt x="18" y="15"/>
                    </a:cubicBezTo>
                    <a:cubicBezTo>
                      <a:pt x="8" y="16"/>
                      <a:pt x="0" y="24"/>
                      <a:pt x="0" y="33"/>
                    </a:cubicBezTo>
                    <a:cubicBezTo>
                      <a:pt x="0" y="41"/>
                      <a:pt x="6" y="48"/>
                      <a:pt x="16" y="50"/>
                    </a:cubicBezTo>
                    <a:cubicBezTo>
                      <a:pt x="23" y="51"/>
                      <a:pt x="23" y="51"/>
                      <a:pt x="23" y="51"/>
                    </a:cubicBezTo>
                    <a:cubicBezTo>
                      <a:pt x="31" y="53"/>
                      <a:pt x="37" y="58"/>
                      <a:pt x="37" y="65"/>
                    </a:cubicBezTo>
                    <a:cubicBezTo>
                      <a:pt x="37" y="73"/>
                      <a:pt x="30" y="78"/>
                      <a:pt x="21" y="78"/>
                    </a:cubicBezTo>
                    <a:cubicBezTo>
                      <a:pt x="21" y="78"/>
                      <a:pt x="21" y="78"/>
                      <a:pt x="21" y="78"/>
                    </a:cubicBezTo>
                    <a:cubicBezTo>
                      <a:pt x="21" y="78"/>
                      <a:pt x="21" y="78"/>
                      <a:pt x="21" y="78"/>
                    </a:cubicBezTo>
                    <a:cubicBezTo>
                      <a:pt x="13" y="78"/>
                      <a:pt x="7" y="74"/>
                      <a:pt x="5" y="68"/>
                    </a:cubicBezTo>
                    <a:cubicBezTo>
                      <a:pt x="5" y="67"/>
                      <a:pt x="5" y="66"/>
                      <a:pt x="5" y="65"/>
                    </a:cubicBezTo>
                    <a:cubicBezTo>
                      <a:pt x="5" y="63"/>
                      <a:pt x="4" y="62"/>
                      <a:pt x="2" y="62"/>
                    </a:cubicBezTo>
                    <a:cubicBezTo>
                      <a:pt x="1" y="62"/>
                      <a:pt x="0" y="63"/>
                      <a:pt x="0" y="65"/>
                    </a:cubicBezTo>
                    <a:cubicBezTo>
                      <a:pt x="0" y="66"/>
                      <a:pt x="0" y="68"/>
                      <a:pt x="1" y="69"/>
                    </a:cubicBezTo>
                    <a:cubicBezTo>
                      <a:pt x="3" y="77"/>
                      <a:pt x="10" y="82"/>
                      <a:pt x="18" y="83"/>
                    </a:cubicBezTo>
                    <a:cubicBezTo>
                      <a:pt x="18" y="94"/>
                      <a:pt x="18" y="94"/>
                      <a:pt x="18" y="94"/>
                    </a:cubicBezTo>
                    <a:cubicBezTo>
                      <a:pt x="18" y="96"/>
                      <a:pt x="19" y="97"/>
                      <a:pt x="21" y="97"/>
                    </a:cubicBezTo>
                    <a:cubicBezTo>
                      <a:pt x="22" y="97"/>
                      <a:pt x="23" y="96"/>
                      <a:pt x="23" y="94"/>
                    </a:cubicBezTo>
                    <a:cubicBezTo>
                      <a:pt x="23" y="83"/>
                      <a:pt x="23" y="83"/>
                      <a:pt x="23" y="83"/>
                    </a:cubicBezTo>
                    <a:cubicBezTo>
                      <a:pt x="33" y="82"/>
                      <a:pt x="41" y="74"/>
                      <a:pt x="41" y="65"/>
                    </a:cubicBezTo>
                    <a:cubicBezTo>
                      <a:pt x="41" y="56"/>
                      <a:pt x="34" y="49"/>
                      <a:pt x="24" y="47"/>
                    </a:cubicBezTo>
                  </a:path>
                </a:pathLst>
              </a:custGeom>
              <a:solidFill>
                <a:srgbClr val="8B8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sp>
            <p:nvSpPr>
              <p:cNvPr id="40" name="Freeform 12"/>
              <p:cNvSpPr>
                <a:spLocks noEditPoints="1"/>
              </p:cNvSpPr>
              <p:nvPr/>
            </p:nvSpPr>
            <p:spPr bwMode="auto">
              <a:xfrm>
                <a:off x="12571413" y="501650"/>
                <a:ext cx="741363" cy="741363"/>
              </a:xfrm>
              <a:custGeom>
                <a:avLst/>
                <a:gdLst>
                  <a:gd name="T0" fmla="*/ 70 w 139"/>
                  <a:gd name="T1" fmla="*/ 135 h 139"/>
                  <a:gd name="T2" fmla="*/ 5 w 139"/>
                  <a:gd name="T3" fmla="*/ 70 h 139"/>
                  <a:gd name="T4" fmla="*/ 70 w 139"/>
                  <a:gd name="T5" fmla="*/ 4 h 139"/>
                  <a:gd name="T6" fmla="*/ 135 w 139"/>
                  <a:gd name="T7" fmla="*/ 70 h 139"/>
                  <a:gd name="T8" fmla="*/ 70 w 139"/>
                  <a:gd name="T9" fmla="*/ 135 h 139"/>
                  <a:gd name="T10" fmla="*/ 70 w 139"/>
                  <a:gd name="T11" fmla="*/ 0 h 139"/>
                  <a:gd name="T12" fmla="*/ 0 w 139"/>
                  <a:gd name="T13" fmla="*/ 70 h 139"/>
                  <a:gd name="T14" fmla="*/ 70 w 139"/>
                  <a:gd name="T15" fmla="*/ 139 h 139"/>
                  <a:gd name="T16" fmla="*/ 139 w 139"/>
                  <a:gd name="T17" fmla="*/ 70 h 139"/>
                  <a:gd name="T18" fmla="*/ 70 w 139"/>
                  <a:gd name="T1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39">
                    <a:moveTo>
                      <a:pt x="70" y="135"/>
                    </a:moveTo>
                    <a:cubicBezTo>
                      <a:pt x="34" y="135"/>
                      <a:pt x="5" y="105"/>
                      <a:pt x="5" y="70"/>
                    </a:cubicBezTo>
                    <a:cubicBezTo>
                      <a:pt x="5" y="34"/>
                      <a:pt x="34" y="4"/>
                      <a:pt x="70" y="4"/>
                    </a:cubicBezTo>
                    <a:cubicBezTo>
                      <a:pt x="106" y="4"/>
                      <a:pt x="135" y="34"/>
                      <a:pt x="135" y="70"/>
                    </a:cubicBezTo>
                    <a:cubicBezTo>
                      <a:pt x="135" y="105"/>
                      <a:pt x="106" y="135"/>
                      <a:pt x="70" y="135"/>
                    </a:cubicBezTo>
                    <a:moveTo>
                      <a:pt x="70" y="0"/>
                    </a:moveTo>
                    <a:cubicBezTo>
                      <a:pt x="31" y="0"/>
                      <a:pt x="0" y="31"/>
                      <a:pt x="0" y="70"/>
                    </a:cubicBezTo>
                    <a:cubicBezTo>
                      <a:pt x="0" y="108"/>
                      <a:pt x="31" y="139"/>
                      <a:pt x="70" y="139"/>
                    </a:cubicBezTo>
                    <a:cubicBezTo>
                      <a:pt x="108" y="139"/>
                      <a:pt x="139" y="108"/>
                      <a:pt x="139" y="70"/>
                    </a:cubicBezTo>
                    <a:cubicBezTo>
                      <a:pt x="139" y="31"/>
                      <a:pt x="108" y="0"/>
                      <a:pt x="70" y="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55565A"/>
                  </a:solidFill>
                </a:endParaRPr>
              </a:p>
            </p:txBody>
          </p:sp>
        </p:grpSp>
      </p:grpSp>
      <p:sp>
        <p:nvSpPr>
          <p:cNvPr id="26" name="Slide Number Placeholder 1"/>
          <p:cNvSpPr>
            <a:spLocks noGrp="1"/>
          </p:cNvSpPr>
          <p:nvPr>
            <p:ph type="sldNum" sz="quarter" idx="12"/>
          </p:nvPr>
        </p:nvSpPr>
        <p:spPr>
          <a:xfrm>
            <a:off x="8458203" y="6433445"/>
            <a:ext cx="386530" cy="247226"/>
          </a:xfrm>
        </p:spPr>
        <p:txBody>
          <a:bodyPr/>
          <a:lstStyle/>
          <a:p>
            <a:fld id="{F18F5FCC-583C-47C6-9953-2F6AD74D46AE}" type="slidenum">
              <a:rPr>
                <a:solidFill>
                  <a:srgbClr val="55565A"/>
                </a:solidFill>
              </a:rPr>
              <a:pPr/>
              <a:t>15</a:t>
            </a:fld>
            <a:endParaRPr dirty="0">
              <a:solidFill>
                <a:srgbClr val="55565A"/>
              </a:solidFill>
            </a:endParaRPr>
          </a:p>
        </p:txBody>
      </p:sp>
      <p:sp>
        <p:nvSpPr>
          <p:cNvPr id="30" name="Slide Number Placeholder 2"/>
          <p:cNvSpPr txBox="1">
            <a:spLocks/>
          </p:cNvSpPr>
          <p:nvPr/>
        </p:nvSpPr>
        <p:spPr>
          <a:xfrm>
            <a:off x="4238168" y="6431948"/>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r>
              <a:rPr sz="600" dirty="0">
                <a:solidFill>
                  <a:srgbClr val="55565A"/>
                </a:solidFill>
              </a:rPr>
              <a:t>Confidential property of Optum. Do not distribute or reproduce without express permission from Optum.</a:t>
            </a:r>
          </a:p>
        </p:txBody>
      </p:sp>
    </p:spTree>
    <p:extLst>
      <p:ext uri="{BB962C8B-B14F-4D97-AF65-F5344CB8AC3E}">
        <p14:creationId xmlns:p14="http://schemas.microsoft.com/office/powerpoint/2010/main" val="40634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429768" y="228600"/>
            <a:ext cx="8613648" cy="420624"/>
          </a:xfrm>
          <a:prstGeom prst="rect">
            <a:avLst/>
          </a:prstGeom>
          <a:noFill/>
        </p:spPr>
        <p:txBody>
          <a:bodyPr wrap="square" rtlCol="0" anchor="ctr"/>
          <a:lstStyle/>
          <a:p>
            <a:r>
              <a:rPr lang="en-US" sz="2800" dirty="0" smtClean="0">
                <a:solidFill>
                  <a:srgbClr val="000000"/>
                </a:solidFill>
                <a:ea typeface="Arial" pitchFamily="34" charset="-122"/>
                <a:cs typeface="Arial" pitchFamily="34" charset="-120"/>
              </a:rPr>
              <a:t>Diabetes Opportunity Analysis</a:t>
            </a:r>
            <a:endParaRPr lang="en-US" dirty="0">
              <a:solidFill>
                <a:prstClr val="black"/>
              </a:solidFill>
            </a:endParaRPr>
          </a:p>
        </p:txBody>
      </p:sp>
      <p:pic>
        <p:nvPicPr>
          <p:cNvPr id="3" name="Object 2" descr="../pos-rebates/logo.png"/>
          <p:cNvPicPr>
            <a:picLocks noChangeAspect="1"/>
          </p:cNvPicPr>
          <p:nvPr/>
        </p:nvPicPr>
        <p:blipFill>
          <a:blip r:embed="rId3" cstate="print"/>
          <a:stretch>
            <a:fillRect/>
          </a:stretch>
        </p:blipFill>
        <p:spPr>
          <a:xfrm>
            <a:off x="301752" y="6208776"/>
            <a:ext cx="1463040" cy="420624"/>
          </a:xfrm>
          <a:prstGeom prst="rect">
            <a:avLst/>
          </a:prstGeom>
        </p:spPr>
      </p:pic>
      <p:sp>
        <p:nvSpPr>
          <p:cNvPr id="4" name="Object 3"/>
          <p:cNvSpPr/>
          <p:nvPr/>
        </p:nvSpPr>
        <p:spPr>
          <a:xfrm>
            <a:off x="402336" y="694944"/>
            <a:ext cx="3200400" cy="365760"/>
          </a:xfrm>
          <a:prstGeom prst="rect">
            <a:avLst/>
          </a:prstGeom>
          <a:noFill/>
        </p:spPr>
        <p:txBody>
          <a:bodyPr wrap="square" rtlCol="0" anchor="ctr"/>
          <a:lstStyle/>
          <a:p>
            <a:r>
              <a:rPr lang="en-US" dirty="0" smtClean="0">
                <a:solidFill>
                  <a:srgbClr val="000000"/>
                </a:solidFill>
              </a:rPr>
              <a:t>Plumbers &amp; Steamfitters Local 486</a:t>
            </a:r>
            <a:endParaRPr lang="en-US" dirty="0">
              <a:solidFill>
                <a:prstClr val="black"/>
              </a:solidFill>
            </a:endParaRPr>
          </a:p>
        </p:txBody>
      </p:sp>
      <p:sp>
        <p:nvSpPr>
          <p:cNvPr id="5" name="Object 4"/>
          <p:cNvSpPr/>
          <p:nvPr/>
        </p:nvSpPr>
        <p:spPr>
          <a:xfrm>
            <a:off x="402336" y="1097280"/>
            <a:ext cx="8613648" cy="0"/>
          </a:xfrm>
          <a:prstGeom prst="line">
            <a:avLst/>
          </a:prstGeom>
          <a:noFill/>
          <a:ln w="12700">
            <a:solidFill>
              <a:srgbClr val="000000"/>
            </a:solidFill>
            <a:prstDash val="solid"/>
          </a:ln>
        </p:spPr>
      </p:sp>
      <p:sp>
        <p:nvSpPr>
          <p:cNvPr id="6" name="Object 5"/>
          <p:cNvSpPr/>
          <p:nvPr/>
        </p:nvSpPr>
        <p:spPr>
          <a:xfrm>
            <a:off x="5788152" y="832104"/>
            <a:ext cx="4498848" cy="265176"/>
          </a:xfrm>
          <a:prstGeom prst="rect">
            <a:avLst/>
          </a:prstGeom>
          <a:noFill/>
        </p:spPr>
        <p:txBody>
          <a:bodyPr wrap="square" rtlCol="0" anchor="ctr"/>
          <a:lstStyle/>
          <a:p>
            <a:r>
              <a:rPr lang="en-US" sz="1100" dirty="0" smtClean="0">
                <a:solidFill>
                  <a:srgbClr val="000000"/>
                </a:solidFill>
              </a:rPr>
              <a:t>Date Submitted: Oct 1, 2018 -- Mar 31, 2019</a:t>
            </a:r>
            <a:endParaRPr lang="en-US" dirty="0">
              <a:solidFill>
                <a:prstClr val="black"/>
              </a:solidFill>
            </a:endParaRPr>
          </a:p>
        </p:txBody>
      </p:sp>
      <p:pic>
        <p:nvPicPr>
          <p:cNvPr id="7" name="Object 6" descr="./circle.png"/>
          <p:cNvPicPr>
            <a:picLocks noChangeAspect="1"/>
          </p:cNvPicPr>
          <p:nvPr/>
        </p:nvPicPr>
        <p:blipFill>
          <a:blip r:embed="rId4" cstate="print"/>
          <a:stretch>
            <a:fillRect/>
          </a:stretch>
        </p:blipFill>
        <p:spPr>
          <a:xfrm>
            <a:off x="813816" y="1572768"/>
            <a:ext cx="1463040" cy="1463040"/>
          </a:xfrm>
          <a:prstGeom prst="rect">
            <a:avLst/>
          </a:prstGeom>
        </p:spPr>
      </p:pic>
      <p:sp>
        <p:nvSpPr>
          <p:cNvPr id="8" name="Object 7"/>
          <p:cNvSpPr/>
          <p:nvPr/>
        </p:nvSpPr>
        <p:spPr>
          <a:xfrm>
            <a:off x="448056" y="3246120"/>
            <a:ext cx="2359152" cy="265176"/>
          </a:xfrm>
          <a:prstGeom prst="rect">
            <a:avLst/>
          </a:prstGeom>
          <a:noFill/>
        </p:spPr>
        <p:txBody>
          <a:bodyPr wrap="square" rtlCol="0" anchor="ctr"/>
          <a:lstStyle/>
          <a:p>
            <a:r>
              <a:rPr lang="en-US" sz="1100" dirty="0" smtClean="0">
                <a:solidFill>
                  <a:srgbClr val="000000"/>
                </a:solidFill>
              </a:rPr>
              <a:t>DIABETIC UTILIZERS: </a:t>
            </a:r>
            <a:r>
              <a:rPr lang="en-US" sz="1100" b="1" dirty="0" smtClean="0">
                <a:solidFill>
                  <a:srgbClr val="000000"/>
                </a:solidFill>
              </a:rPr>
              <a:t>101
</a:t>
            </a:r>
            <a:r>
              <a:rPr lang="en-US" sz="1100" dirty="0" smtClean="0">
                <a:solidFill>
                  <a:srgbClr val="000000"/>
                </a:solidFill>
              </a:rPr>
              <a:t>TOTAL UTILIZERS: </a:t>
            </a:r>
            <a:r>
              <a:rPr lang="en-US" sz="1100" b="1" dirty="0" smtClean="0">
                <a:solidFill>
                  <a:srgbClr val="000000"/>
                </a:solidFill>
              </a:rPr>
              <a:t>1,718</a:t>
            </a:r>
            <a:endParaRPr lang="en-US" dirty="0">
              <a:solidFill>
                <a:prstClr val="black"/>
              </a:solidFill>
            </a:endParaRPr>
          </a:p>
        </p:txBody>
      </p:sp>
      <p:sp>
        <p:nvSpPr>
          <p:cNvPr id="9" name="Object 8"/>
          <p:cNvSpPr/>
          <p:nvPr/>
        </p:nvSpPr>
        <p:spPr>
          <a:xfrm>
            <a:off x="996696" y="2331720"/>
            <a:ext cx="1115568" cy="484632"/>
          </a:xfrm>
          <a:prstGeom prst="rect">
            <a:avLst/>
          </a:prstGeom>
          <a:noFill/>
        </p:spPr>
        <p:txBody>
          <a:bodyPr wrap="square" rtlCol="0" anchor="ctr"/>
          <a:lstStyle/>
          <a:p>
            <a:pPr algn="ctr"/>
            <a:r>
              <a:rPr lang="en-US" sz="900" dirty="0" smtClean="0">
                <a:solidFill>
                  <a:srgbClr val="000000"/>
                </a:solidFill>
              </a:rPr>
              <a:t>TOTAL DIABETIC UTILIZERS</a:t>
            </a:r>
            <a:endParaRPr lang="en-US" dirty="0">
              <a:solidFill>
                <a:prstClr val="black"/>
              </a:solidFill>
            </a:endParaRPr>
          </a:p>
        </p:txBody>
      </p:sp>
      <p:sp>
        <p:nvSpPr>
          <p:cNvPr id="10" name="Object 9"/>
          <p:cNvSpPr/>
          <p:nvPr/>
        </p:nvSpPr>
        <p:spPr>
          <a:xfrm>
            <a:off x="2514600" y="1600200"/>
            <a:ext cx="0" cy="1527048"/>
          </a:xfrm>
          <a:prstGeom prst="line">
            <a:avLst/>
          </a:prstGeom>
          <a:noFill/>
          <a:ln w="12700">
            <a:solidFill>
              <a:srgbClr val="333333"/>
            </a:solidFill>
            <a:prstDash val="solid"/>
          </a:ln>
        </p:spPr>
      </p:sp>
      <p:sp>
        <p:nvSpPr>
          <p:cNvPr id="11" name="Object 10"/>
          <p:cNvSpPr/>
          <p:nvPr/>
        </p:nvSpPr>
        <p:spPr>
          <a:xfrm>
            <a:off x="2688336" y="1572768"/>
            <a:ext cx="1828800" cy="1463040"/>
          </a:xfrm>
          <a:prstGeom prst="rect">
            <a:avLst/>
          </a:prstGeom>
          <a:noFill/>
        </p:spPr>
        <p:txBody>
          <a:bodyPr wrap="square" rtlCol="0" anchor="ctr"/>
          <a:lstStyle/>
          <a:p>
            <a:r>
              <a:rPr lang="en-US" sz="1100" dirty="0" smtClean="0">
                <a:solidFill>
                  <a:srgbClr val="000000"/>
                </a:solidFill>
              </a:rPr>
              <a:t>High risk diabetic utilizers
have </a:t>
            </a:r>
            <a:r>
              <a:rPr lang="en-US" sz="1100" b="1" dirty="0" smtClean="0">
                <a:solidFill>
                  <a:srgbClr val="000000"/>
                </a:solidFill>
              </a:rPr>
              <a:t>$1,334</a:t>
            </a:r>
            <a:r>
              <a:rPr lang="en-US" sz="1100" dirty="0" smtClean="0">
                <a:solidFill>
                  <a:srgbClr val="000000"/>
                </a:solidFill>
              </a:rPr>
              <a:t> higher annualized
plan paid than low
risk diabetic utilizers</a:t>
            </a:r>
            <a:r>
              <a:rPr lang="en-US" sz="1100" baseline="30000" dirty="0" smtClean="0">
                <a:solidFill>
                  <a:srgbClr val="000000"/>
                </a:solidFill>
              </a:rPr>
              <a:t>1</a:t>
            </a:r>
            <a:endParaRPr lang="en-US" dirty="0">
              <a:solidFill>
                <a:prstClr val="black"/>
              </a:solidFill>
            </a:endParaRPr>
          </a:p>
        </p:txBody>
      </p:sp>
      <p:sp>
        <p:nvSpPr>
          <p:cNvPr id="12" name="Object 11"/>
          <p:cNvSpPr/>
          <p:nvPr/>
        </p:nvSpPr>
        <p:spPr>
          <a:xfrm>
            <a:off x="1069848" y="1801368"/>
            <a:ext cx="1115568" cy="466344"/>
          </a:xfrm>
          <a:prstGeom prst="rect">
            <a:avLst/>
          </a:prstGeom>
          <a:noFill/>
        </p:spPr>
        <p:txBody>
          <a:bodyPr wrap="square" rtlCol="0" anchor="ctr"/>
          <a:lstStyle/>
          <a:p>
            <a:r>
              <a:rPr lang="en-US" sz="2400" dirty="0" smtClean="0">
                <a:solidFill>
                  <a:srgbClr val="000000"/>
                </a:solidFill>
              </a:rPr>
              <a:t>5.9%</a:t>
            </a:r>
            <a:endParaRPr lang="en-US" dirty="0">
              <a:solidFill>
                <a:prstClr val="black"/>
              </a:solidFill>
            </a:endParaRPr>
          </a:p>
        </p:txBody>
      </p:sp>
      <p:sp>
        <p:nvSpPr>
          <p:cNvPr id="13" name="Object 12"/>
          <p:cNvSpPr/>
          <p:nvPr/>
        </p:nvSpPr>
        <p:spPr>
          <a:xfrm>
            <a:off x="1810512" y="6336792"/>
            <a:ext cx="7013448" cy="365760"/>
          </a:xfrm>
          <a:prstGeom prst="rect">
            <a:avLst/>
          </a:prstGeom>
          <a:noFill/>
        </p:spPr>
        <p:txBody>
          <a:bodyPr wrap="square" rtlCol="0" anchor="ctr"/>
          <a:lstStyle/>
          <a:p>
            <a:r>
              <a:rPr lang="en-US" sz="900" baseline="30000" dirty="0" smtClean="0">
                <a:solidFill>
                  <a:srgbClr val="000000"/>
                </a:solidFill>
              </a:rPr>
              <a:t>1</a:t>
            </a:r>
            <a:r>
              <a:rPr lang="en-US" sz="900" dirty="0" smtClean="0">
                <a:solidFill>
                  <a:srgbClr val="000000"/>
                </a:solidFill>
              </a:rPr>
              <a:t>Plan Paid difference of annualized Plan Paid for a High Risk Diabetic and Low Risk Diabetic Utilizer; High Risk is defined by pathway progression to a SGLT-2, GLP-1, or DPP-4 inhibitor.</a:t>
            </a:r>
            <a:endParaRPr lang="en-US" dirty="0">
              <a:solidFill>
                <a:prstClr val="black"/>
              </a:solidFill>
            </a:endParaRPr>
          </a:p>
        </p:txBody>
      </p:sp>
      <p:sp>
        <p:nvSpPr>
          <p:cNvPr id="14" name="Object 13"/>
          <p:cNvSpPr/>
          <p:nvPr/>
        </p:nvSpPr>
        <p:spPr>
          <a:xfrm>
            <a:off x="466344" y="3886200"/>
            <a:ext cx="4178808" cy="2276856"/>
          </a:xfrm>
          <a:prstGeom prst="rect">
            <a:avLst/>
          </a:prstGeom>
          <a:solidFill>
            <a:srgbClr val="F2F2F2"/>
          </a:solidFill>
        </p:spPr>
      </p:sp>
      <p:graphicFrame>
        <p:nvGraphicFramePr>
          <p:cNvPr id="15" name="Chart 14"/>
          <p:cNvGraphicFramePr/>
          <p:nvPr>
            <p:extLst>
              <p:ext uri="{D42A27DB-BD31-4B8C-83A1-F6EECF244321}">
                <p14:modId xmlns:p14="http://schemas.microsoft.com/office/powerpoint/2010/main" val="1752348603"/>
              </p:ext>
            </p:extLst>
          </p:nvPr>
        </p:nvGraphicFramePr>
        <p:xfrm>
          <a:off x="-73152" y="3776472"/>
          <a:ext cx="3557016" cy="2386584"/>
        </p:xfrm>
        <a:graphic>
          <a:graphicData uri="http://schemas.openxmlformats.org/drawingml/2006/chart">
            <c:chart xmlns:c="http://schemas.openxmlformats.org/drawingml/2006/chart" xmlns:r="http://schemas.openxmlformats.org/officeDocument/2006/relationships" r:id="rId5"/>
          </a:graphicData>
        </a:graphic>
      </p:graphicFrame>
      <p:sp>
        <p:nvSpPr>
          <p:cNvPr id="16" name="Object 15"/>
          <p:cNvSpPr/>
          <p:nvPr/>
        </p:nvSpPr>
        <p:spPr>
          <a:xfrm>
            <a:off x="2587752" y="4142232"/>
            <a:ext cx="1682496" cy="310896"/>
          </a:xfrm>
          <a:prstGeom prst="rect">
            <a:avLst/>
          </a:prstGeom>
          <a:noFill/>
        </p:spPr>
        <p:txBody>
          <a:bodyPr wrap="square" rtlCol="0" anchor="ctr"/>
          <a:lstStyle/>
          <a:p>
            <a:r>
              <a:rPr lang="en-US" sz="1400" dirty="0" smtClean="0">
                <a:solidFill>
                  <a:srgbClr val="000000"/>
                </a:solidFill>
              </a:rPr>
              <a:t>Pharmacy Utilizers</a:t>
            </a:r>
            <a:endParaRPr lang="en-US" dirty="0">
              <a:solidFill>
                <a:prstClr val="black"/>
              </a:solidFill>
            </a:endParaRPr>
          </a:p>
        </p:txBody>
      </p:sp>
      <p:sp>
        <p:nvSpPr>
          <p:cNvPr id="17" name="Object 16"/>
          <p:cNvSpPr/>
          <p:nvPr/>
        </p:nvSpPr>
        <p:spPr>
          <a:xfrm>
            <a:off x="2578608" y="4489704"/>
            <a:ext cx="1874520" cy="603504"/>
          </a:xfrm>
          <a:prstGeom prst="rect">
            <a:avLst/>
          </a:prstGeom>
          <a:noFill/>
        </p:spPr>
        <p:txBody>
          <a:bodyPr wrap="square" rtlCol="0" anchor="ctr"/>
          <a:lstStyle/>
          <a:p>
            <a:r>
              <a:rPr lang="en-US" sz="1100" dirty="0" smtClean="0">
                <a:solidFill>
                  <a:srgbClr val="000000"/>
                </a:solidFill>
              </a:rPr>
              <a:t>2% of Pharmacy Utilizers filled a SGLT-2, GLP-1, or DPP-4</a:t>
            </a:r>
            <a:endParaRPr lang="en-US" dirty="0">
              <a:solidFill>
                <a:prstClr val="black"/>
              </a:solidFill>
            </a:endParaRPr>
          </a:p>
        </p:txBody>
      </p:sp>
      <p:sp>
        <p:nvSpPr>
          <p:cNvPr id="18" name="Object 17"/>
          <p:cNvSpPr/>
          <p:nvPr/>
        </p:nvSpPr>
        <p:spPr>
          <a:xfrm>
            <a:off x="4800600" y="3886200"/>
            <a:ext cx="4178808" cy="2276856"/>
          </a:xfrm>
          <a:prstGeom prst="rect">
            <a:avLst/>
          </a:prstGeom>
          <a:solidFill>
            <a:srgbClr val="F2F2F2"/>
          </a:solidFill>
        </p:spPr>
      </p:sp>
      <p:graphicFrame>
        <p:nvGraphicFramePr>
          <p:cNvPr id="19" name="Chart 18"/>
          <p:cNvGraphicFramePr/>
          <p:nvPr/>
        </p:nvGraphicFramePr>
        <p:xfrm>
          <a:off x="4270248" y="3776472"/>
          <a:ext cx="3557016" cy="2386584"/>
        </p:xfrm>
        <a:graphic>
          <a:graphicData uri="http://schemas.openxmlformats.org/drawingml/2006/chart">
            <c:chart xmlns:c="http://schemas.openxmlformats.org/drawingml/2006/chart" xmlns:r="http://schemas.openxmlformats.org/officeDocument/2006/relationships" r:id="rId6"/>
          </a:graphicData>
        </a:graphic>
      </p:graphicFrame>
      <p:sp>
        <p:nvSpPr>
          <p:cNvPr id="20" name="Object 19"/>
          <p:cNvSpPr/>
          <p:nvPr/>
        </p:nvSpPr>
        <p:spPr>
          <a:xfrm>
            <a:off x="7114032" y="4142232"/>
            <a:ext cx="1819656" cy="310896"/>
          </a:xfrm>
          <a:prstGeom prst="rect">
            <a:avLst/>
          </a:prstGeom>
          <a:noFill/>
        </p:spPr>
        <p:txBody>
          <a:bodyPr wrap="square" rtlCol="0" anchor="ctr"/>
          <a:lstStyle/>
          <a:p>
            <a:r>
              <a:rPr lang="en-US" sz="1400" dirty="0" smtClean="0">
                <a:solidFill>
                  <a:srgbClr val="000000"/>
                </a:solidFill>
              </a:rPr>
              <a:t>Pharmacy Plan Paid</a:t>
            </a:r>
            <a:endParaRPr lang="en-US" dirty="0">
              <a:solidFill>
                <a:prstClr val="black"/>
              </a:solidFill>
            </a:endParaRPr>
          </a:p>
        </p:txBody>
      </p:sp>
      <p:sp>
        <p:nvSpPr>
          <p:cNvPr id="21" name="Object 20"/>
          <p:cNvSpPr/>
          <p:nvPr/>
        </p:nvSpPr>
        <p:spPr>
          <a:xfrm>
            <a:off x="7123176" y="4526280"/>
            <a:ext cx="1874520" cy="603504"/>
          </a:xfrm>
          <a:prstGeom prst="rect">
            <a:avLst/>
          </a:prstGeom>
          <a:noFill/>
        </p:spPr>
        <p:txBody>
          <a:bodyPr wrap="square" rtlCol="0" anchor="ctr"/>
          <a:lstStyle/>
          <a:p>
            <a:r>
              <a:rPr lang="en-US" sz="1100" dirty="0" smtClean="0">
                <a:solidFill>
                  <a:srgbClr val="000000"/>
                </a:solidFill>
              </a:rPr>
              <a:t>26% of Pharmacy Plan Paid attributed to diabetic members</a:t>
            </a:r>
            <a:endParaRPr lang="en-US" dirty="0">
              <a:solidFill>
                <a:prstClr val="black"/>
              </a:solidFill>
            </a:endParaRPr>
          </a:p>
        </p:txBody>
      </p:sp>
      <p:sp>
        <p:nvSpPr>
          <p:cNvPr id="22" name="Object 21"/>
          <p:cNvSpPr/>
          <p:nvPr/>
        </p:nvSpPr>
        <p:spPr>
          <a:xfrm>
            <a:off x="4791456" y="1307592"/>
            <a:ext cx="4197096" cy="2203704"/>
          </a:xfrm>
          <a:prstGeom prst="roundRect">
            <a:avLst>
              <a:gd name="adj" fmla="val 4149"/>
            </a:avLst>
          </a:prstGeom>
          <a:noFill/>
          <a:ln w="12700">
            <a:solidFill>
              <a:srgbClr val="000000"/>
            </a:solidFill>
            <a:prstDash val="solid"/>
          </a:ln>
        </p:spPr>
      </p:sp>
      <p:sp>
        <p:nvSpPr>
          <p:cNvPr id="23" name="Object 22"/>
          <p:cNvSpPr/>
          <p:nvPr/>
        </p:nvSpPr>
        <p:spPr>
          <a:xfrm>
            <a:off x="4782312" y="1298448"/>
            <a:ext cx="4215384" cy="137160"/>
          </a:xfrm>
          <a:prstGeom prst="round2SameRect">
            <a:avLst/>
          </a:prstGeom>
          <a:solidFill>
            <a:srgbClr val="F2B411"/>
          </a:solidFill>
        </p:spPr>
      </p:sp>
      <p:graphicFrame>
        <p:nvGraphicFramePr>
          <p:cNvPr id="24" name="Chart 23"/>
          <p:cNvGraphicFramePr/>
          <p:nvPr/>
        </p:nvGraphicFramePr>
        <p:xfrm>
          <a:off x="4873752" y="1554480"/>
          <a:ext cx="4050792" cy="1874520"/>
        </p:xfrm>
        <a:graphic>
          <a:graphicData uri="http://schemas.openxmlformats.org/drawingml/2006/chart">
            <c:chart xmlns:c="http://schemas.openxmlformats.org/drawingml/2006/chart" xmlns:r="http://schemas.openxmlformats.org/officeDocument/2006/relationships" r:id="rId7"/>
          </a:graphicData>
        </a:graphic>
      </p:graphicFrame>
      <p:sp>
        <p:nvSpPr>
          <p:cNvPr id="25" name="Object 24"/>
          <p:cNvSpPr/>
          <p:nvPr/>
        </p:nvSpPr>
        <p:spPr>
          <a:xfrm>
            <a:off x="4800600" y="1453896"/>
            <a:ext cx="2935224" cy="265176"/>
          </a:xfrm>
          <a:prstGeom prst="rect">
            <a:avLst/>
          </a:prstGeom>
          <a:noFill/>
        </p:spPr>
        <p:txBody>
          <a:bodyPr wrap="square" rtlCol="0" anchor="ctr"/>
          <a:lstStyle/>
          <a:p>
            <a:r>
              <a:rPr lang="en-US" sz="1100" b="1" dirty="0" smtClean="0">
                <a:solidFill>
                  <a:srgbClr val="000000"/>
                </a:solidFill>
                <a:ea typeface="Arial" pitchFamily="34" charset="-122"/>
                <a:cs typeface="Arial" pitchFamily="34" charset="-120"/>
              </a:rPr>
              <a:t>Average Annual Pharmacy Plan Paid</a:t>
            </a:r>
            <a:endParaRPr lang="en-US" dirty="0">
              <a:solidFill>
                <a:prstClr val="black"/>
              </a:solidFill>
            </a:endParaRPr>
          </a:p>
        </p:txBody>
      </p:sp>
      <p:sp>
        <p:nvSpPr>
          <p:cNvPr id="26"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612442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429768" y="228600"/>
            <a:ext cx="8613648" cy="420624"/>
          </a:xfrm>
          <a:prstGeom prst="rect">
            <a:avLst/>
          </a:prstGeom>
          <a:noFill/>
        </p:spPr>
        <p:txBody>
          <a:bodyPr wrap="square" rtlCol="0" anchor="ctr"/>
          <a:lstStyle/>
          <a:p>
            <a:r>
              <a:rPr lang="en-US" sz="2800" dirty="0" smtClean="0">
                <a:solidFill>
                  <a:srgbClr val="000000"/>
                </a:solidFill>
                <a:ea typeface="Arial" pitchFamily="34" charset="-122"/>
                <a:cs typeface="Arial" pitchFamily="34" charset="-120"/>
              </a:rPr>
              <a:t>Diabetes Opportunity Analysis</a:t>
            </a:r>
            <a:endParaRPr lang="en-US" dirty="0">
              <a:solidFill>
                <a:prstClr val="black"/>
              </a:solidFill>
            </a:endParaRPr>
          </a:p>
        </p:txBody>
      </p:sp>
      <p:pic>
        <p:nvPicPr>
          <p:cNvPr id="3" name="Object 2" descr="../pos-rebates/logo.png"/>
          <p:cNvPicPr>
            <a:picLocks noChangeAspect="1"/>
          </p:cNvPicPr>
          <p:nvPr/>
        </p:nvPicPr>
        <p:blipFill>
          <a:blip r:embed="rId3" cstate="print"/>
          <a:stretch>
            <a:fillRect/>
          </a:stretch>
        </p:blipFill>
        <p:spPr>
          <a:xfrm>
            <a:off x="301752" y="6208776"/>
            <a:ext cx="1463040" cy="420624"/>
          </a:xfrm>
          <a:prstGeom prst="rect">
            <a:avLst/>
          </a:prstGeom>
        </p:spPr>
      </p:pic>
      <p:sp>
        <p:nvSpPr>
          <p:cNvPr id="4" name="Object 3"/>
          <p:cNvSpPr/>
          <p:nvPr/>
        </p:nvSpPr>
        <p:spPr>
          <a:xfrm>
            <a:off x="402336" y="694944"/>
            <a:ext cx="3200400" cy="365760"/>
          </a:xfrm>
          <a:prstGeom prst="rect">
            <a:avLst/>
          </a:prstGeom>
          <a:noFill/>
        </p:spPr>
        <p:txBody>
          <a:bodyPr wrap="square" rtlCol="0" anchor="ctr"/>
          <a:lstStyle/>
          <a:p>
            <a:r>
              <a:rPr lang="en-US" dirty="0" smtClean="0">
                <a:solidFill>
                  <a:srgbClr val="000000"/>
                </a:solidFill>
              </a:rPr>
              <a:t>Plumbers &amp; Steamfitters Local 486</a:t>
            </a:r>
            <a:endParaRPr lang="en-US" dirty="0">
              <a:solidFill>
                <a:prstClr val="black"/>
              </a:solidFill>
            </a:endParaRPr>
          </a:p>
        </p:txBody>
      </p:sp>
      <p:sp>
        <p:nvSpPr>
          <p:cNvPr id="5" name="Object 4"/>
          <p:cNvSpPr/>
          <p:nvPr/>
        </p:nvSpPr>
        <p:spPr>
          <a:xfrm>
            <a:off x="402336" y="1097280"/>
            <a:ext cx="8613648" cy="0"/>
          </a:xfrm>
          <a:prstGeom prst="line">
            <a:avLst/>
          </a:prstGeom>
          <a:noFill/>
          <a:ln w="12700">
            <a:solidFill>
              <a:srgbClr val="000000"/>
            </a:solidFill>
            <a:prstDash val="solid"/>
          </a:ln>
        </p:spPr>
      </p:sp>
      <p:sp>
        <p:nvSpPr>
          <p:cNvPr id="6" name="Object 5"/>
          <p:cNvSpPr/>
          <p:nvPr/>
        </p:nvSpPr>
        <p:spPr>
          <a:xfrm>
            <a:off x="5788152" y="832104"/>
            <a:ext cx="4498848" cy="265176"/>
          </a:xfrm>
          <a:prstGeom prst="rect">
            <a:avLst/>
          </a:prstGeom>
          <a:noFill/>
        </p:spPr>
        <p:txBody>
          <a:bodyPr wrap="square" rtlCol="0" anchor="ctr"/>
          <a:lstStyle/>
          <a:p>
            <a:r>
              <a:rPr lang="en-US" sz="1100" dirty="0" smtClean="0">
                <a:solidFill>
                  <a:srgbClr val="000000"/>
                </a:solidFill>
              </a:rPr>
              <a:t>Date Submitted: Oct 1, 2018 -- Mar 31, 2019</a:t>
            </a:r>
            <a:endParaRPr lang="en-US" dirty="0">
              <a:solidFill>
                <a:prstClr val="black"/>
              </a:solidFill>
            </a:endParaRPr>
          </a:p>
        </p:txBody>
      </p:sp>
      <p:pic>
        <p:nvPicPr>
          <p:cNvPr id="7" name="Object 6" descr="./circle.png"/>
          <p:cNvPicPr>
            <a:picLocks noChangeAspect="1"/>
          </p:cNvPicPr>
          <p:nvPr/>
        </p:nvPicPr>
        <p:blipFill>
          <a:blip r:embed="rId4" cstate="print"/>
          <a:stretch>
            <a:fillRect/>
          </a:stretch>
        </p:blipFill>
        <p:spPr>
          <a:xfrm>
            <a:off x="1069848" y="4325112"/>
            <a:ext cx="1463040" cy="1463040"/>
          </a:xfrm>
          <a:prstGeom prst="rect">
            <a:avLst/>
          </a:prstGeom>
        </p:spPr>
      </p:pic>
      <p:sp>
        <p:nvSpPr>
          <p:cNvPr id="8" name="Object 7"/>
          <p:cNvSpPr/>
          <p:nvPr/>
        </p:nvSpPr>
        <p:spPr>
          <a:xfrm>
            <a:off x="1179576" y="5102352"/>
            <a:ext cx="1252728" cy="713232"/>
          </a:xfrm>
          <a:prstGeom prst="rect">
            <a:avLst/>
          </a:prstGeom>
          <a:noFill/>
        </p:spPr>
        <p:txBody>
          <a:bodyPr wrap="square" rtlCol="0" anchor="t"/>
          <a:lstStyle/>
          <a:p>
            <a:pPr algn="ctr">
              <a:lnSpc>
                <a:spcPts val="1500"/>
              </a:lnSpc>
            </a:pPr>
            <a:r>
              <a:rPr lang="en-US" sz="900" dirty="0" smtClean="0">
                <a:solidFill>
                  <a:srgbClr val="000000"/>
                </a:solidFill>
              </a:rPr>
              <a:t>DIABETICS WITH</a:t>
            </a:r>
          </a:p>
          <a:p>
            <a:pPr algn="ctr">
              <a:lnSpc>
                <a:spcPts val="1500"/>
              </a:lnSpc>
            </a:pPr>
            <a:r>
              <a:rPr lang="en-US" sz="900" dirty="0" smtClean="0">
                <a:solidFill>
                  <a:srgbClr val="000000"/>
                </a:solidFill>
              </a:rPr>
              <a:t>COMORBIDITIES</a:t>
            </a:r>
            <a:endParaRPr lang="en-US" dirty="0">
              <a:solidFill>
                <a:prstClr val="black"/>
              </a:solidFill>
            </a:endParaRPr>
          </a:p>
        </p:txBody>
      </p:sp>
      <p:sp>
        <p:nvSpPr>
          <p:cNvPr id="9" name="Object 8"/>
          <p:cNvSpPr/>
          <p:nvPr/>
        </p:nvSpPr>
        <p:spPr>
          <a:xfrm>
            <a:off x="1161288" y="5833872"/>
            <a:ext cx="1316736" cy="265176"/>
          </a:xfrm>
          <a:prstGeom prst="rect">
            <a:avLst/>
          </a:prstGeom>
          <a:noFill/>
        </p:spPr>
        <p:txBody>
          <a:bodyPr wrap="square" rtlCol="0" anchor="ctr"/>
          <a:lstStyle/>
          <a:p>
            <a:pPr algn="ctr"/>
            <a:r>
              <a:rPr lang="en-US" sz="1100" dirty="0" smtClean="0">
                <a:solidFill>
                  <a:srgbClr val="000000"/>
                </a:solidFill>
              </a:rPr>
              <a:t>of total Diabetics</a:t>
            </a:r>
            <a:endParaRPr lang="en-US" dirty="0">
              <a:solidFill>
                <a:prstClr val="black"/>
              </a:solidFill>
            </a:endParaRPr>
          </a:p>
        </p:txBody>
      </p:sp>
      <p:sp>
        <p:nvSpPr>
          <p:cNvPr id="10" name="Object 9"/>
          <p:cNvSpPr/>
          <p:nvPr/>
        </p:nvSpPr>
        <p:spPr>
          <a:xfrm>
            <a:off x="1280160" y="4608576"/>
            <a:ext cx="1115568" cy="466344"/>
          </a:xfrm>
          <a:prstGeom prst="rect">
            <a:avLst/>
          </a:prstGeom>
          <a:noFill/>
        </p:spPr>
        <p:txBody>
          <a:bodyPr wrap="square" rtlCol="0" anchor="ctr"/>
          <a:lstStyle/>
          <a:p>
            <a:r>
              <a:rPr lang="en-US" sz="2400" dirty="0" smtClean="0">
                <a:solidFill>
                  <a:srgbClr val="000000"/>
                </a:solidFill>
              </a:rPr>
              <a:t>82.2%</a:t>
            </a:r>
            <a:endParaRPr lang="en-US" dirty="0">
              <a:solidFill>
                <a:prstClr val="black"/>
              </a:solidFill>
            </a:endParaRPr>
          </a:p>
        </p:txBody>
      </p:sp>
      <p:sp>
        <p:nvSpPr>
          <p:cNvPr id="11" name="Object 10"/>
          <p:cNvSpPr/>
          <p:nvPr/>
        </p:nvSpPr>
        <p:spPr>
          <a:xfrm>
            <a:off x="530352" y="1865376"/>
            <a:ext cx="914400" cy="457200"/>
          </a:xfrm>
          <a:prstGeom prst="rect">
            <a:avLst/>
          </a:prstGeom>
          <a:noFill/>
        </p:spPr>
        <p:txBody>
          <a:bodyPr wrap="square" rtlCol="0" anchor="ctr"/>
          <a:lstStyle/>
          <a:p>
            <a:r>
              <a:rPr lang="en-US" sz="1400" b="1" dirty="0" smtClean="0">
                <a:solidFill>
                  <a:srgbClr val="000000"/>
                </a:solidFill>
              </a:rPr>
              <a:t>9%</a:t>
            </a:r>
            <a:endParaRPr lang="en-US" dirty="0">
              <a:solidFill>
                <a:prstClr val="black"/>
              </a:solidFill>
            </a:endParaRPr>
          </a:p>
        </p:txBody>
      </p:sp>
      <p:sp>
        <p:nvSpPr>
          <p:cNvPr id="12" name="Object 11"/>
          <p:cNvSpPr/>
          <p:nvPr/>
        </p:nvSpPr>
        <p:spPr>
          <a:xfrm>
            <a:off x="457200" y="1197864"/>
            <a:ext cx="8421624" cy="2468880"/>
          </a:xfrm>
          <a:prstGeom prst="rect">
            <a:avLst/>
          </a:prstGeom>
          <a:solidFill>
            <a:srgbClr val="F2F2F2"/>
          </a:solidFill>
        </p:spPr>
      </p:sp>
      <p:graphicFrame>
        <p:nvGraphicFramePr>
          <p:cNvPr id="13" name="Chart 12"/>
          <p:cNvGraphicFramePr/>
          <p:nvPr/>
        </p:nvGraphicFramePr>
        <p:xfrm>
          <a:off x="4297680" y="1097280"/>
          <a:ext cx="4846320" cy="2596896"/>
        </p:xfrm>
        <a:graphic>
          <a:graphicData uri="http://schemas.openxmlformats.org/drawingml/2006/chart">
            <c:chart xmlns:c="http://schemas.openxmlformats.org/drawingml/2006/chart" xmlns:r="http://schemas.openxmlformats.org/officeDocument/2006/relationships" r:id="rId5"/>
          </a:graphicData>
        </a:graphic>
      </p:graphicFrame>
      <p:sp>
        <p:nvSpPr>
          <p:cNvPr id="14" name="Object 13"/>
          <p:cNvSpPr/>
          <p:nvPr/>
        </p:nvSpPr>
        <p:spPr>
          <a:xfrm>
            <a:off x="557784" y="1344168"/>
            <a:ext cx="3401568" cy="310896"/>
          </a:xfrm>
          <a:prstGeom prst="rect">
            <a:avLst/>
          </a:prstGeom>
          <a:noFill/>
        </p:spPr>
        <p:txBody>
          <a:bodyPr wrap="square" rtlCol="0" anchor="ctr"/>
          <a:lstStyle/>
          <a:p>
            <a:r>
              <a:rPr lang="en-US" sz="1400" dirty="0" smtClean="0">
                <a:solidFill>
                  <a:srgbClr val="000000"/>
                </a:solidFill>
              </a:rPr>
              <a:t>Diabetics in current period vs. prior period</a:t>
            </a:r>
            <a:endParaRPr lang="en-US" dirty="0">
              <a:solidFill>
                <a:prstClr val="black"/>
              </a:solidFill>
            </a:endParaRPr>
          </a:p>
        </p:txBody>
      </p:sp>
      <p:sp>
        <p:nvSpPr>
          <p:cNvPr id="15" name="Object 14"/>
          <p:cNvSpPr/>
          <p:nvPr/>
        </p:nvSpPr>
        <p:spPr>
          <a:xfrm>
            <a:off x="530352" y="1865376"/>
            <a:ext cx="3959352" cy="987552"/>
          </a:xfrm>
          <a:prstGeom prst="rect">
            <a:avLst/>
          </a:prstGeom>
          <a:noFill/>
        </p:spPr>
        <p:txBody>
          <a:bodyPr wrap="square" rtlCol="0" anchor="ctr"/>
          <a:lstStyle/>
          <a:p>
            <a:r>
              <a:rPr lang="en-US" sz="1400" b="1" dirty="0" smtClean="0">
                <a:solidFill>
                  <a:srgbClr val="000000"/>
                </a:solidFill>
              </a:rPr>
              <a:t>9% </a:t>
            </a:r>
            <a:r>
              <a:rPr lang="en-US" sz="1400" dirty="0" smtClean="0">
                <a:solidFill>
                  <a:srgbClr val="000000"/>
                </a:solidFill>
              </a:rPr>
              <a:t>new diabetic utilizers
</a:t>
            </a:r>
            <a:r>
              <a:rPr lang="en-US" sz="1100" dirty="0" smtClean="0">
                <a:solidFill>
                  <a:srgbClr val="000000"/>
                </a:solidFill>
              </a:rPr>
              <a:t>Changing diabetic regimen is defined as either adding a DPP-4, GLP-1, or SGLT-2 where one was not previously used or discontinuing these medications</a:t>
            </a:r>
            <a:endParaRPr lang="en-US" dirty="0">
              <a:solidFill>
                <a:prstClr val="black"/>
              </a:solidFill>
            </a:endParaRPr>
          </a:p>
        </p:txBody>
      </p:sp>
      <p:sp>
        <p:nvSpPr>
          <p:cNvPr id="16" name="Object 15"/>
          <p:cNvSpPr/>
          <p:nvPr/>
        </p:nvSpPr>
        <p:spPr>
          <a:xfrm>
            <a:off x="530352" y="3081528"/>
            <a:ext cx="3959352" cy="457200"/>
          </a:xfrm>
          <a:prstGeom prst="rect">
            <a:avLst/>
          </a:prstGeom>
          <a:noFill/>
        </p:spPr>
        <p:txBody>
          <a:bodyPr wrap="square" rtlCol="0" anchor="ctr"/>
          <a:lstStyle/>
          <a:p>
            <a:r>
              <a:rPr lang="en-US" sz="900" dirty="0" smtClean="0">
                <a:solidFill>
                  <a:srgbClr val="000000"/>
                </a:solidFill>
              </a:rPr>
              <a:t>*Unclassified indicates data not available for prior period</a:t>
            </a:r>
            <a:endParaRPr lang="en-US" dirty="0">
              <a:solidFill>
                <a:prstClr val="black"/>
              </a:solidFill>
            </a:endParaRPr>
          </a:p>
        </p:txBody>
      </p:sp>
      <p:sp>
        <p:nvSpPr>
          <p:cNvPr id="17" name="Object 16"/>
          <p:cNvSpPr/>
          <p:nvPr/>
        </p:nvSpPr>
        <p:spPr>
          <a:xfrm>
            <a:off x="3328416" y="3849624"/>
            <a:ext cx="5468112" cy="2203704"/>
          </a:xfrm>
          <a:prstGeom prst="roundRect">
            <a:avLst>
              <a:gd name="adj" fmla="val 4149"/>
            </a:avLst>
          </a:prstGeom>
          <a:solidFill>
            <a:srgbClr val="FFFFFF"/>
          </a:solidFill>
          <a:ln w="12700">
            <a:solidFill>
              <a:srgbClr val="000000"/>
            </a:solidFill>
            <a:prstDash val="solid"/>
          </a:ln>
        </p:spPr>
      </p:sp>
      <p:sp>
        <p:nvSpPr>
          <p:cNvPr id="18" name="Object 17"/>
          <p:cNvSpPr/>
          <p:nvPr/>
        </p:nvSpPr>
        <p:spPr>
          <a:xfrm>
            <a:off x="3319272" y="3840480"/>
            <a:ext cx="5486400" cy="137160"/>
          </a:xfrm>
          <a:prstGeom prst="round2SameRect">
            <a:avLst/>
          </a:prstGeom>
          <a:solidFill>
            <a:srgbClr val="F2B411"/>
          </a:solidFill>
        </p:spPr>
      </p:sp>
      <p:graphicFrame>
        <p:nvGraphicFramePr>
          <p:cNvPr id="19" name="Chart 18"/>
          <p:cNvGraphicFramePr/>
          <p:nvPr/>
        </p:nvGraphicFramePr>
        <p:xfrm>
          <a:off x="3429000" y="3986784"/>
          <a:ext cx="5376672" cy="2066544"/>
        </p:xfrm>
        <a:graphic>
          <a:graphicData uri="http://schemas.openxmlformats.org/drawingml/2006/chart">
            <c:chart xmlns:c="http://schemas.openxmlformats.org/drawingml/2006/chart" xmlns:r="http://schemas.openxmlformats.org/officeDocument/2006/relationships" r:id="rId6"/>
          </a:graphicData>
        </a:graphic>
      </p:graphicFrame>
      <p:sp>
        <p:nvSpPr>
          <p:cNvPr id="20" name="Object 19"/>
          <p:cNvSpPr/>
          <p:nvPr/>
        </p:nvSpPr>
        <p:spPr>
          <a:xfrm>
            <a:off x="521208" y="3813048"/>
            <a:ext cx="2743200" cy="457200"/>
          </a:xfrm>
          <a:prstGeom prst="rect">
            <a:avLst/>
          </a:prstGeom>
          <a:noFill/>
        </p:spPr>
        <p:txBody>
          <a:bodyPr wrap="square" rtlCol="0" anchor="ctr"/>
          <a:lstStyle/>
          <a:p>
            <a:r>
              <a:rPr lang="en-US" sz="1400" dirty="0" smtClean="0">
                <a:solidFill>
                  <a:srgbClr val="000000"/>
                </a:solidFill>
              </a:rPr>
              <a:t>Diabetic member co-morbidities</a:t>
            </a:r>
            <a:r>
              <a:rPr lang="en-US" sz="1400" baseline="30000" dirty="0" smtClean="0">
                <a:solidFill>
                  <a:srgbClr val="000000"/>
                </a:solidFill>
              </a:rPr>
              <a:t>2</a:t>
            </a:r>
            <a:endParaRPr lang="en-US" dirty="0">
              <a:solidFill>
                <a:prstClr val="black"/>
              </a:solidFill>
            </a:endParaRPr>
          </a:p>
        </p:txBody>
      </p:sp>
      <p:sp>
        <p:nvSpPr>
          <p:cNvPr id="21" name="Object 20"/>
          <p:cNvSpPr/>
          <p:nvPr/>
        </p:nvSpPr>
        <p:spPr>
          <a:xfrm>
            <a:off x="3346704" y="6291072"/>
            <a:ext cx="6437376" cy="228600"/>
          </a:xfrm>
          <a:prstGeom prst="rect">
            <a:avLst/>
          </a:prstGeom>
          <a:noFill/>
        </p:spPr>
        <p:txBody>
          <a:bodyPr wrap="square" rtlCol="0" anchor="ctr"/>
          <a:lstStyle/>
          <a:p>
            <a:r>
              <a:rPr lang="en-US" sz="900" baseline="30000" dirty="0" smtClean="0">
                <a:solidFill>
                  <a:srgbClr val="000000"/>
                </a:solidFill>
              </a:rPr>
              <a:t>2</a:t>
            </a:r>
            <a:r>
              <a:rPr lang="en-US" sz="900" dirty="0" smtClean="0">
                <a:solidFill>
                  <a:srgbClr val="000000"/>
                </a:solidFill>
              </a:rPr>
              <a:t>Pharmacy claims used as an indicator of disease. Drugs could be used for other purposes.</a:t>
            </a:r>
            <a:endParaRPr lang="en-US" dirty="0">
              <a:solidFill>
                <a:prstClr val="black"/>
              </a:solidFill>
            </a:endParaRPr>
          </a:p>
        </p:txBody>
      </p:sp>
      <p:sp>
        <p:nvSpPr>
          <p:cNvPr id="25"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014141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
          <p:cNvSpPr/>
          <p:nvPr/>
        </p:nvSpPr>
        <p:spPr>
          <a:xfrm>
            <a:off x="429768" y="228600"/>
            <a:ext cx="8613648" cy="420624"/>
          </a:xfrm>
          <a:prstGeom prst="rect">
            <a:avLst/>
          </a:prstGeom>
          <a:noFill/>
        </p:spPr>
        <p:txBody>
          <a:bodyPr wrap="square" rtlCol="0" anchor="ctr"/>
          <a:lstStyle/>
          <a:p>
            <a:r>
              <a:rPr lang="en-US" sz="2800" dirty="0" smtClean="0">
                <a:solidFill>
                  <a:srgbClr val="000000"/>
                </a:solidFill>
                <a:ea typeface="Arial" pitchFamily="34" charset="-122"/>
                <a:cs typeface="Arial" pitchFamily="34" charset="-120"/>
              </a:rPr>
              <a:t>Diabetes Opportunity Analysis</a:t>
            </a:r>
            <a:endParaRPr lang="en-US" dirty="0">
              <a:solidFill>
                <a:prstClr val="black"/>
              </a:solidFill>
            </a:endParaRPr>
          </a:p>
        </p:txBody>
      </p:sp>
      <p:pic>
        <p:nvPicPr>
          <p:cNvPr id="3" name="Object 2" descr="../pos-rebates/logo.png"/>
          <p:cNvPicPr>
            <a:picLocks noChangeAspect="1"/>
          </p:cNvPicPr>
          <p:nvPr/>
        </p:nvPicPr>
        <p:blipFill>
          <a:blip r:embed="rId3" cstate="print"/>
          <a:stretch>
            <a:fillRect/>
          </a:stretch>
        </p:blipFill>
        <p:spPr>
          <a:xfrm>
            <a:off x="301752" y="6208776"/>
            <a:ext cx="1463040" cy="420624"/>
          </a:xfrm>
          <a:prstGeom prst="rect">
            <a:avLst/>
          </a:prstGeom>
        </p:spPr>
      </p:pic>
      <p:sp>
        <p:nvSpPr>
          <p:cNvPr id="4" name="Object 3"/>
          <p:cNvSpPr/>
          <p:nvPr/>
        </p:nvSpPr>
        <p:spPr>
          <a:xfrm>
            <a:off x="402336" y="694944"/>
            <a:ext cx="3200400" cy="365760"/>
          </a:xfrm>
          <a:prstGeom prst="rect">
            <a:avLst/>
          </a:prstGeom>
          <a:noFill/>
        </p:spPr>
        <p:txBody>
          <a:bodyPr wrap="square" rtlCol="0" anchor="ctr"/>
          <a:lstStyle/>
          <a:p>
            <a:r>
              <a:rPr lang="en-US" dirty="0" smtClean="0">
                <a:solidFill>
                  <a:srgbClr val="000000"/>
                </a:solidFill>
              </a:rPr>
              <a:t>Plumbers &amp; Steamfitters Local 486</a:t>
            </a:r>
            <a:endParaRPr lang="en-US" dirty="0">
              <a:solidFill>
                <a:prstClr val="black"/>
              </a:solidFill>
            </a:endParaRPr>
          </a:p>
        </p:txBody>
      </p:sp>
      <p:sp>
        <p:nvSpPr>
          <p:cNvPr id="5" name="Object 4"/>
          <p:cNvSpPr/>
          <p:nvPr/>
        </p:nvSpPr>
        <p:spPr>
          <a:xfrm>
            <a:off x="402336" y="1097280"/>
            <a:ext cx="8613648" cy="0"/>
          </a:xfrm>
          <a:prstGeom prst="line">
            <a:avLst/>
          </a:prstGeom>
          <a:noFill/>
          <a:ln w="12700">
            <a:solidFill>
              <a:srgbClr val="000000"/>
            </a:solidFill>
            <a:prstDash val="solid"/>
          </a:ln>
        </p:spPr>
      </p:sp>
      <p:sp>
        <p:nvSpPr>
          <p:cNvPr id="6" name="Object 5"/>
          <p:cNvSpPr/>
          <p:nvPr/>
        </p:nvSpPr>
        <p:spPr>
          <a:xfrm>
            <a:off x="5788152" y="832104"/>
            <a:ext cx="4498848" cy="265176"/>
          </a:xfrm>
          <a:prstGeom prst="rect">
            <a:avLst/>
          </a:prstGeom>
          <a:noFill/>
        </p:spPr>
        <p:txBody>
          <a:bodyPr wrap="square" rtlCol="0" anchor="ctr"/>
          <a:lstStyle/>
          <a:p>
            <a:r>
              <a:rPr lang="en-US" sz="1100" dirty="0" smtClean="0">
                <a:solidFill>
                  <a:srgbClr val="000000"/>
                </a:solidFill>
              </a:rPr>
              <a:t>Date Submitted: Oct 1, 2018 -- Mar 31, 2019</a:t>
            </a:r>
            <a:endParaRPr lang="en-US" dirty="0">
              <a:solidFill>
                <a:prstClr val="black"/>
              </a:solidFill>
            </a:endParaRPr>
          </a:p>
        </p:txBody>
      </p:sp>
      <p:sp>
        <p:nvSpPr>
          <p:cNvPr id="7" name="Object 6"/>
          <p:cNvSpPr/>
          <p:nvPr/>
        </p:nvSpPr>
        <p:spPr>
          <a:xfrm>
            <a:off x="457200" y="1188720"/>
            <a:ext cx="8412480" cy="3291840"/>
          </a:xfrm>
          <a:prstGeom prst="rect">
            <a:avLst/>
          </a:prstGeom>
          <a:solidFill>
            <a:srgbClr val="F2F2F2"/>
          </a:solidFill>
        </p:spPr>
      </p:sp>
      <p:sp>
        <p:nvSpPr>
          <p:cNvPr id="8" name="Object 7"/>
          <p:cNvSpPr/>
          <p:nvPr/>
        </p:nvSpPr>
        <p:spPr>
          <a:xfrm>
            <a:off x="822960" y="1536192"/>
            <a:ext cx="4956048" cy="2743200"/>
          </a:xfrm>
          <a:prstGeom prst="roundRect">
            <a:avLst>
              <a:gd name="adj" fmla="val 3333"/>
            </a:avLst>
          </a:prstGeom>
          <a:solidFill>
            <a:srgbClr val="FFFFFF"/>
          </a:solidFill>
          <a:ln w="12700">
            <a:solidFill>
              <a:srgbClr val="000000"/>
            </a:solidFill>
            <a:prstDash val="solid"/>
          </a:ln>
        </p:spPr>
      </p:sp>
      <p:sp>
        <p:nvSpPr>
          <p:cNvPr id="9" name="Object 8"/>
          <p:cNvSpPr/>
          <p:nvPr/>
        </p:nvSpPr>
        <p:spPr>
          <a:xfrm>
            <a:off x="813816" y="1490472"/>
            <a:ext cx="4983480" cy="137160"/>
          </a:xfrm>
          <a:prstGeom prst="round2SameRect">
            <a:avLst/>
          </a:prstGeom>
          <a:solidFill>
            <a:srgbClr val="F2B411"/>
          </a:solidFill>
        </p:spPr>
      </p:sp>
      <p:sp>
        <p:nvSpPr>
          <p:cNvPr id="10" name="Object 9"/>
          <p:cNvSpPr/>
          <p:nvPr/>
        </p:nvSpPr>
        <p:spPr>
          <a:xfrm>
            <a:off x="777240" y="1143000"/>
            <a:ext cx="4114800" cy="365760"/>
          </a:xfrm>
          <a:prstGeom prst="rect">
            <a:avLst/>
          </a:prstGeom>
          <a:noFill/>
        </p:spPr>
        <p:txBody>
          <a:bodyPr wrap="square" rtlCol="0" anchor="ctr"/>
          <a:lstStyle/>
          <a:p>
            <a:r>
              <a:rPr lang="en-US" sz="1600" b="1" dirty="0" smtClean="0">
                <a:solidFill>
                  <a:srgbClr val="000000"/>
                </a:solidFill>
              </a:rPr>
              <a:t>High risk diabetes program engagement</a:t>
            </a:r>
            <a:endParaRPr lang="en-US" dirty="0">
              <a:solidFill>
                <a:prstClr val="black"/>
              </a:solidFill>
            </a:endParaRPr>
          </a:p>
        </p:txBody>
      </p:sp>
      <p:sp>
        <p:nvSpPr>
          <p:cNvPr id="11" name="Object 10"/>
          <p:cNvSpPr/>
          <p:nvPr/>
        </p:nvSpPr>
        <p:spPr>
          <a:xfrm>
            <a:off x="1005840" y="1828800"/>
            <a:ext cx="3383280" cy="274320"/>
          </a:xfrm>
          <a:prstGeom prst="rect">
            <a:avLst/>
          </a:prstGeom>
          <a:noFill/>
        </p:spPr>
        <p:txBody>
          <a:bodyPr wrap="square" rtlCol="0" anchor="ctr"/>
          <a:lstStyle/>
          <a:p>
            <a:r>
              <a:rPr lang="en-US" sz="1200" b="1" dirty="0" smtClean="0">
                <a:solidFill>
                  <a:srgbClr val="000000"/>
                </a:solidFill>
              </a:rPr>
              <a:t>Program components and annualized cost</a:t>
            </a:r>
            <a:r>
              <a:rPr lang="en-US" sz="1200" baseline="30000" dirty="0" smtClean="0">
                <a:solidFill>
                  <a:srgbClr val="000000"/>
                </a:solidFill>
              </a:rPr>
              <a:t>4</a:t>
            </a:r>
            <a:endParaRPr lang="en-US" dirty="0">
              <a:solidFill>
                <a:prstClr val="black"/>
              </a:solidFill>
            </a:endParaRPr>
          </a:p>
        </p:txBody>
      </p:sp>
      <p:sp>
        <p:nvSpPr>
          <p:cNvPr id="12" name="Object 11"/>
          <p:cNvSpPr/>
          <p:nvPr/>
        </p:nvSpPr>
        <p:spPr>
          <a:xfrm>
            <a:off x="1005840" y="2203704"/>
            <a:ext cx="3291840" cy="457200"/>
          </a:xfrm>
          <a:prstGeom prst="rect">
            <a:avLst/>
          </a:prstGeom>
          <a:noFill/>
        </p:spPr>
        <p:txBody>
          <a:bodyPr wrap="square" rtlCol="0" anchor="ctr"/>
          <a:lstStyle/>
          <a:p>
            <a:r>
              <a:rPr lang="en-US" sz="1100" dirty="0" smtClean="0">
                <a:solidFill>
                  <a:srgbClr val="000000"/>
                </a:solidFill>
              </a:rPr>
              <a:t>Counseling for enrolled high risk diabetic utilizers ($195 per enrolled member)</a:t>
            </a:r>
            <a:endParaRPr lang="en-US" dirty="0">
              <a:solidFill>
                <a:prstClr val="black"/>
              </a:solidFill>
            </a:endParaRPr>
          </a:p>
        </p:txBody>
      </p:sp>
      <p:sp>
        <p:nvSpPr>
          <p:cNvPr id="13" name="Object 12"/>
          <p:cNvSpPr/>
          <p:nvPr/>
        </p:nvSpPr>
        <p:spPr>
          <a:xfrm>
            <a:off x="1005840" y="2697480"/>
            <a:ext cx="3291840" cy="274320"/>
          </a:xfrm>
          <a:prstGeom prst="rect">
            <a:avLst/>
          </a:prstGeom>
          <a:noFill/>
        </p:spPr>
        <p:txBody>
          <a:bodyPr wrap="square" rtlCol="0" anchor="ctr"/>
          <a:lstStyle/>
          <a:p>
            <a:r>
              <a:rPr lang="en-US" sz="1100" dirty="0" smtClean="0">
                <a:solidFill>
                  <a:srgbClr val="000000"/>
                </a:solidFill>
              </a:rPr>
              <a:t>Gaps in care monitoring ($0.02 PMPM)</a:t>
            </a:r>
            <a:endParaRPr lang="en-US" dirty="0">
              <a:solidFill>
                <a:prstClr val="black"/>
              </a:solidFill>
            </a:endParaRPr>
          </a:p>
        </p:txBody>
      </p:sp>
      <p:sp>
        <p:nvSpPr>
          <p:cNvPr id="14" name="Object 13"/>
          <p:cNvSpPr/>
          <p:nvPr/>
        </p:nvSpPr>
        <p:spPr>
          <a:xfrm>
            <a:off x="1005840" y="3063240"/>
            <a:ext cx="3291840" cy="274320"/>
          </a:xfrm>
          <a:prstGeom prst="rect">
            <a:avLst/>
          </a:prstGeom>
          <a:noFill/>
        </p:spPr>
        <p:txBody>
          <a:bodyPr wrap="square" rtlCol="0" anchor="ctr"/>
          <a:lstStyle/>
          <a:p>
            <a:r>
              <a:rPr lang="en-US" sz="1100" dirty="0" smtClean="0">
                <a:solidFill>
                  <a:srgbClr val="000000"/>
                </a:solidFill>
              </a:rPr>
              <a:t>Adherence monitoring ($0.06 PMPM)</a:t>
            </a:r>
            <a:endParaRPr lang="en-US" dirty="0">
              <a:solidFill>
                <a:prstClr val="black"/>
              </a:solidFill>
            </a:endParaRPr>
          </a:p>
        </p:txBody>
      </p:sp>
      <p:sp>
        <p:nvSpPr>
          <p:cNvPr id="15" name="Object 14"/>
          <p:cNvSpPr/>
          <p:nvPr/>
        </p:nvSpPr>
        <p:spPr>
          <a:xfrm>
            <a:off x="914400" y="3383280"/>
            <a:ext cx="4764024" cy="548640"/>
          </a:xfrm>
          <a:prstGeom prst="rect">
            <a:avLst/>
          </a:prstGeom>
          <a:solidFill>
            <a:srgbClr val="F2F2F2"/>
          </a:solidFill>
        </p:spPr>
      </p:sp>
      <p:sp>
        <p:nvSpPr>
          <p:cNvPr id="16" name="Object 15"/>
          <p:cNvSpPr/>
          <p:nvPr/>
        </p:nvSpPr>
        <p:spPr>
          <a:xfrm>
            <a:off x="1005840" y="3474720"/>
            <a:ext cx="3291840" cy="365760"/>
          </a:xfrm>
          <a:prstGeom prst="rect">
            <a:avLst/>
          </a:prstGeom>
          <a:noFill/>
        </p:spPr>
        <p:txBody>
          <a:bodyPr wrap="square" rtlCol="0" anchor="ctr"/>
          <a:lstStyle/>
          <a:p>
            <a:r>
              <a:rPr lang="en-US" sz="1100" b="1" dirty="0" smtClean="0">
                <a:solidFill>
                  <a:srgbClr val="000000"/>
                </a:solidFill>
              </a:rPr>
              <a:t>Total annual estimated costs</a:t>
            </a:r>
            <a:endParaRPr lang="en-US" dirty="0">
              <a:solidFill>
                <a:prstClr val="black"/>
              </a:solidFill>
            </a:endParaRPr>
          </a:p>
        </p:txBody>
      </p:sp>
      <p:sp>
        <p:nvSpPr>
          <p:cNvPr id="17" name="Object 16"/>
          <p:cNvSpPr/>
          <p:nvPr/>
        </p:nvSpPr>
        <p:spPr>
          <a:xfrm>
            <a:off x="4407408" y="2203704"/>
            <a:ext cx="1252728" cy="274320"/>
          </a:xfrm>
          <a:prstGeom prst="rect">
            <a:avLst/>
          </a:prstGeom>
          <a:noFill/>
        </p:spPr>
        <p:txBody>
          <a:bodyPr wrap="square" rtlCol="0" anchor="ctr"/>
          <a:lstStyle/>
          <a:p>
            <a:pPr algn="r"/>
            <a:r>
              <a:rPr lang="en-US" sz="1100" dirty="0" smtClean="0">
                <a:solidFill>
                  <a:srgbClr val="000000"/>
                </a:solidFill>
              </a:rPr>
              <a:t>$780 - $1,365</a:t>
            </a:r>
            <a:endParaRPr lang="en-US" dirty="0">
              <a:solidFill>
                <a:prstClr val="black"/>
              </a:solidFill>
            </a:endParaRPr>
          </a:p>
        </p:txBody>
      </p:sp>
      <p:sp>
        <p:nvSpPr>
          <p:cNvPr id="18" name="Object 17"/>
          <p:cNvSpPr/>
          <p:nvPr/>
        </p:nvSpPr>
        <p:spPr>
          <a:xfrm>
            <a:off x="4745736" y="2697480"/>
            <a:ext cx="914400" cy="274320"/>
          </a:xfrm>
          <a:prstGeom prst="rect">
            <a:avLst/>
          </a:prstGeom>
          <a:noFill/>
        </p:spPr>
        <p:txBody>
          <a:bodyPr wrap="square" rtlCol="0" anchor="ctr"/>
          <a:lstStyle/>
          <a:p>
            <a:pPr algn="r"/>
            <a:r>
              <a:rPr lang="en-US" sz="1100" dirty="0" smtClean="0">
                <a:solidFill>
                  <a:srgbClr val="000000"/>
                </a:solidFill>
              </a:rPr>
              <a:t>$671</a:t>
            </a:r>
            <a:endParaRPr lang="en-US" dirty="0">
              <a:solidFill>
                <a:prstClr val="black"/>
              </a:solidFill>
            </a:endParaRPr>
          </a:p>
        </p:txBody>
      </p:sp>
      <p:sp>
        <p:nvSpPr>
          <p:cNvPr id="19" name="Object 18"/>
          <p:cNvSpPr/>
          <p:nvPr/>
        </p:nvSpPr>
        <p:spPr>
          <a:xfrm>
            <a:off x="4745736" y="3063240"/>
            <a:ext cx="914400" cy="274320"/>
          </a:xfrm>
          <a:prstGeom prst="rect">
            <a:avLst/>
          </a:prstGeom>
          <a:noFill/>
        </p:spPr>
        <p:txBody>
          <a:bodyPr wrap="square" rtlCol="0" anchor="ctr"/>
          <a:lstStyle/>
          <a:p>
            <a:pPr algn="r"/>
            <a:r>
              <a:rPr lang="en-US" sz="1100" dirty="0" smtClean="0">
                <a:solidFill>
                  <a:srgbClr val="000000"/>
                </a:solidFill>
              </a:rPr>
              <a:t>$2,012</a:t>
            </a:r>
            <a:endParaRPr lang="en-US" dirty="0">
              <a:solidFill>
                <a:prstClr val="black"/>
              </a:solidFill>
            </a:endParaRPr>
          </a:p>
        </p:txBody>
      </p:sp>
      <p:sp>
        <p:nvSpPr>
          <p:cNvPr id="20" name="Object 19"/>
          <p:cNvSpPr/>
          <p:nvPr/>
        </p:nvSpPr>
        <p:spPr>
          <a:xfrm>
            <a:off x="4242816" y="3474720"/>
            <a:ext cx="1417320" cy="274320"/>
          </a:xfrm>
          <a:prstGeom prst="rect">
            <a:avLst/>
          </a:prstGeom>
          <a:noFill/>
        </p:spPr>
        <p:txBody>
          <a:bodyPr wrap="square" rtlCol="0" anchor="ctr"/>
          <a:lstStyle/>
          <a:p>
            <a:pPr algn="r"/>
            <a:r>
              <a:rPr lang="en-US" sz="1100" b="1" dirty="0" smtClean="0">
                <a:solidFill>
                  <a:srgbClr val="000000"/>
                </a:solidFill>
              </a:rPr>
              <a:t>$3,462 - $4,047</a:t>
            </a:r>
            <a:endParaRPr lang="en-US" dirty="0">
              <a:solidFill>
                <a:prstClr val="black"/>
              </a:solidFill>
            </a:endParaRPr>
          </a:p>
        </p:txBody>
      </p:sp>
      <p:sp>
        <p:nvSpPr>
          <p:cNvPr id="21" name="Object 20"/>
          <p:cNvSpPr/>
          <p:nvPr/>
        </p:nvSpPr>
        <p:spPr>
          <a:xfrm>
            <a:off x="6135624" y="2093976"/>
            <a:ext cx="2551176" cy="1417320"/>
          </a:xfrm>
          <a:prstGeom prst="rect">
            <a:avLst/>
          </a:prstGeom>
          <a:noFill/>
        </p:spPr>
        <p:txBody>
          <a:bodyPr wrap="square" rtlCol="0" anchor="ctr"/>
          <a:lstStyle/>
          <a:p>
            <a:r>
              <a:rPr lang="en-US" sz="1400" dirty="0" smtClean="0">
                <a:solidFill>
                  <a:srgbClr val="000000"/>
                </a:solidFill>
              </a:rPr>
              <a:t>Based on projected rate of adoption, </a:t>
            </a:r>
            <a:r>
              <a:rPr lang="en-US" sz="1400" b="1" dirty="0" smtClean="0">
                <a:solidFill>
                  <a:srgbClr val="000000"/>
                </a:solidFill>
              </a:rPr>
              <a:t>4 - 7</a:t>
            </a:r>
            <a:r>
              <a:rPr lang="en-US" sz="1400" dirty="0" smtClean="0">
                <a:solidFill>
                  <a:srgbClr val="000000"/>
                </a:solidFill>
              </a:rPr>
              <a:t> high risk diabetic utilizers are expected to enroll in the program.</a:t>
            </a:r>
            <a:r>
              <a:rPr lang="en-US" sz="1400" baseline="30000" dirty="0" smtClean="0">
                <a:solidFill>
                  <a:srgbClr val="000000"/>
                </a:solidFill>
              </a:rPr>
              <a:t>3</a:t>
            </a:r>
            <a:endParaRPr lang="en-US" dirty="0">
              <a:solidFill>
                <a:prstClr val="black"/>
              </a:solidFill>
            </a:endParaRPr>
          </a:p>
        </p:txBody>
      </p:sp>
      <p:sp>
        <p:nvSpPr>
          <p:cNvPr id="22" name="Object 21"/>
          <p:cNvSpPr/>
          <p:nvPr/>
        </p:nvSpPr>
        <p:spPr>
          <a:xfrm>
            <a:off x="6135624" y="3621024"/>
            <a:ext cx="2322576" cy="256032"/>
          </a:xfrm>
          <a:prstGeom prst="rect">
            <a:avLst/>
          </a:prstGeom>
          <a:noFill/>
        </p:spPr>
        <p:txBody>
          <a:bodyPr wrap="square" rtlCol="0" anchor="ctr"/>
          <a:lstStyle/>
          <a:p>
            <a:r>
              <a:rPr lang="en-US" sz="1400" dirty="0" smtClean="0">
                <a:solidFill>
                  <a:srgbClr val="000000"/>
                </a:solidFill>
              </a:rPr>
              <a:t>Based on average monthly eligible members: </a:t>
            </a:r>
            <a:r>
              <a:rPr lang="en-US" sz="1400" b="1" dirty="0" smtClean="0">
                <a:solidFill>
                  <a:srgbClr val="000000"/>
                </a:solidFill>
              </a:rPr>
              <a:t>2,794</a:t>
            </a:r>
            <a:endParaRPr lang="en-US" dirty="0">
              <a:solidFill>
                <a:prstClr val="black"/>
              </a:solidFill>
            </a:endParaRPr>
          </a:p>
        </p:txBody>
      </p:sp>
      <p:sp>
        <p:nvSpPr>
          <p:cNvPr id="23" name="Object 22"/>
          <p:cNvSpPr/>
          <p:nvPr/>
        </p:nvSpPr>
        <p:spPr>
          <a:xfrm rot="5400000">
            <a:off x="4133088" y="1024128"/>
            <a:ext cx="1005840" cy="8412480"/>
          </a:xfrm>
          <a:prstGeom prst="round2SameRect">
            <a:avLst/>
          </a:prstGeom>
          <a:noFill/>
          <a:ln w="12700">
            <a:solidFill>
              <a:srgbClr val="000000"/>
            </a:solidFill>
            <a:prstDash val="solid"/>
          </a:ln>
        </p:spPr>
      </p:sp>
      <p:sp>
        <p:nvSpPr>
          <p:cNvPr id="24" name="Object 23"/>
          <p:cNvSpPr/>
          <p:nvPr/>
        </p:nvSpPr>
        <p:spPr>
          <a:xfrm>
            <a:off x="420624" y="4718304"/>
            <a:ext cx="91440" cy="1033272"/>
          </a:xfrm>
          <a:prstGeom prst="rect">
            <a:avLst/>
          </a:prstGeom>
          <a:solidFill>
            <a:srgbClr val="F2B411"/>
          </a:solidFill>
        </p:spPr>
      </p:sp>
      <p:sp>
        <p:nvSpPr>
          <p:cNvPr id="25" name="Object 24"/>
          <p:cNvSpPr/>
          <p:nvPr/>
        </p:nvSpPr>
        <p:spPr>
          <a:xfrm>
            <a:off x="1380744" y="4864608"/>
            <a:ext cx="7315200" cy="731520"/>
          </a:xfrm>
          <a:prstGeom prst="rect">
            <a:avLst/>
          </a:prstGeom>
          <a:noFill/>
        </p:spPr>
        <p:txBody>
          <a:bodyPr wrap="square" rtlCol="0" anchor="ctr"/>
          <a:lstStyle/>
          <a:p>
            <a:r>
              <a:rPr lang="en-US" sz="1400" dirty="0" smtClean="0">
                <a:solidFill>
                  <a:srgbClr val="000000"/>
                </a:solidFill>
              </a:rPr>
              <a:t>Contact your Account Management team to learn more about how the Diabetes Management program can help you improve the quality of care for your diabetic members.</a:t>
            </a:r>
            <a:endParaRPr lang="en-US" dirty="0">
              <a:solidFill>
                <a:prstClr val="black"/>
              </a:solidFill>
            </a:endParaRPr>
          </a:p>
        </p:txBody>
      </p:sp>
      <p:pic>
        <p:nvPicPr>
          <p:cNvPr id="26" name="Object 25" descr="/assets/images/idea-lightbulb.png"/>
          <p:cNvPicPr>
            <a:picLocks noChangeAspect="1"/>
          </p:cNvPicPr>
          <p:nvPr/>
        </p:nvPicPr>
        <p:blipFill>
          <a:blip r:embed="rId4" cstate="print"/>
          <a:stretch>
            <a:fillRect/>
          </a:stretch>
        </p:blipFill>
        <p:spPr>
          <a:xfrm>
            <a:off x="658368" y="4800600"/>
            <a:ext cx="704088" cy="813816"/>
          </a:xfrm>
          <a:prstGeom prst="rect">
            <a:avLst/>
          </a:prstGeom>
        </p:spPr>
      </p:pic>
      <p:sp>
        <p:nvSpPr>
          <p:cNvPr id="27" name="Object 26"/>
          <p:cNvSpPr/>
          <p:nvPr/>
        </p:nvSpPr>
        <p:spPr>
          <a:xfrm>
            <a:off x="1929384" y="6437376"/>
            <a:ext cx="6281928" cy="420624"/>
          </a:xfrm>
          <a:prstGeom prst="rect">
            <a:avLst/>
          </a:prstGeom>
          <a:noFill/>
        </p:spPr>
        <p:txBody>
          <a:bodyPr wrap="square" rtlCol="0" anchor="ctr"/>
          <a:lstStyle/>
          <a:p>
            <a:r>
              <a:rPr lang="en-US" sz="900" baseline="30000" dirty="0" smtClean="0">
                <a:solidFill>
                  <a:srgbClr val="000000"/>
                </a:solidFill>
              </a:rPr>
              <a:t>3 </a:t>
            </a:r>
            <a:r>
              <a:rPr lang="en-US" sz="900" dirty="0" smtClean="0">
                <a:solidFill>
                  <a:srgbClr val="000000"/>
                </a:solidFill>
              </a:rPr>
              <a:t>Expected enrollment varies based on the assumption that 15-20% high risk diabetic utilizers will participate
</a:t>
            </a:r>
            <a:r>
              <a:rPr lang="en-US" sz="900" baseline="30000" dirty="0" smtClean="0">
                <a:solidFill>
                  <a:srgbClr val="000000"/>
                </a:solidFill>
              </a:rPr>
              <a:t>4 </a:t>
            </a:r>
            <a:r>
              <a:rPr lang="en-US" sz="900" dirty="0" smtClean="0">
                <a:solidFill>
                  <a:srgbClr val="000000"/>
                </a:solidFill>
              </a:rPr>
              <a:t>Program costs are estimated and may vary based on enrollment of high risk diabetic utilizers</a:t>
            </a:r>
            <a:endParaRPr lang="en-US" dirty="0">
              <a:solidFill>
                <a:prstClr val="black"/>
              </a:solidFill>
            </a:endParaRPr>
          </a:p>
        </p:txBody>
      </p:sp>
      <p:sp>
        <p:nvSpPr>
          <p:cNvPr id="28" name="Slide Number Placeholder 24"/>
          <p:cNvSpPr>
            <a:spLocks noGrp="1"/>
          </p:cNvSpPr>
          <p:nvPr>
            <p:ph type="sldNum" sz="quarter" idx="4294967295"/>
          </p:nvPr>
        </p:nvSpPr>
        <p:spPr>
          <a:xfrm>
            <a:off x="8458200" y="6583680"/>
            <a:ext cx="384048" cy="246888"/>
          </a:xfrm>
          <a:prstGeom prst="rect">
            <a:avLst/>
          </a:prstGeom>
          <a:extLst>
            <a:ext uri="{C572A759-6A51-4108-AA02-DFA0A04FC94B}">
              <ma14:wrappingTextBoxFlag xmlns="" xmlns:ma14="http://schemas.microsoft.com/office/mac/drawingml/2011/main" val="0"/>
            </a:ext>
          </a:extLst>
        </p:spPr>
        <p:txBody>
          <a:bodyPr/>
          <a:lstStyle>
            <a:lvl1pPr>
              <a:defRPr sz="800"/>
            </a:lvl1pPr>
          </a:lstStyle>
          <a:p>
            <a:fld id="{F7021451-1387-4CA6-816F-3879F97B5CBC}"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525811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 y="0"/>
            <a:ext cx="9143998" cy="6858000"/>
            <a:chOff x="2" y="0"/>
            <a:chExt cx="9143998" cy="6858000"/>
          </a:xfrm>
        </p:grpSpPr>
        <p:pic>
          <p:nvPicPr>
            <p:cNvPr id="13" name="Picture 12" descr="title_1_trees.jp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 y="0"/>
              <a:ext cx="9143998" cy="6858000"/>
            </a:xfrm>
            <a:prstGeom prst="rect">
              <a:avLst/>
            </a:prstGeom>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29090" y="0"/>
              <a:ext cx="861491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6" name="Picture 4" descr="N:\Graphics\Brands and Logos\OPTUMRx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090" y="573502"/>
            <a:ext cx="2384231" cy="6152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26677" y="5092216"/>
            <a:ext cx="6334587" cy="1323439"/>
          </a:xfrm>
          <a:prstGeom prst="rect">
            <a:avLst/>
          </a:prstGeom>
          <a:noFill/>
        </p:spPr>
        <p:txBody>
          <a:bodyPr wrap="square" rtlCol="0" anchor="b">
            <a:spAutoFit/>
          </a:bodyPr>
          <a:lstStyle/>
          <a:p>
            <a:pPr algn="r"/>
            <a:r>
              <a:rPr lang="en-US" sz="4000" dirty="0" smtClean="0">
                <a:solidFill>
                  <a:srgbClr val="FFFFFF"/>
                </a:solidFill>
              </a:rPr>
              <a:t>Copay Card Accumulator Adjustment Program</a:t>
            </a:r>
            <a:endParaRPr lang="en-US" sz="4000" dirty="0">
              <a:solidFill>
                <a:srgbClr val="FFFFFF"/>
              </a:solidFill>
            </a:endParaRPr>
          </a:p>
        </p:txBody>
      </p:sp>
    </p:spTree>
    <p:extLst>
      <p:ext uri="{BB962C8B-B14F-4D97-AF65-F5344CB8AC3E}">
        <p14:creationId xmlns:p14="http://schemas.microsoft.com/office/powerpoint/2010/main" val="45336258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2018 BriovaRx </a:t>
            </a:r>
            <a:r>
              <a:rPr lang="en-US" dirty="0" smtClean="0"/>
              <a:t>initiatives</a:t>
            </a:r>
            <a:endParaRPr lang="en-US" dirty="0"/>
          </a:p>
        </p:txBody>
      </p:sp>
      <p:sp>
        <p:nvSpPr>
          <p:cNvPr id="8" name="Rectangle 7"/>
          <p:cNvSpPr/>
          <p:nvPr/>
        </p:nvSpPr>
        <p:spPr>
          <a:xfrm rot="10800000">
            <a:off x="7613794" y="2743199"/>
            <a:ext cx="1454006" cy="3834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endParaRPr>
          </a:p>
        </p:txBody>
      </p:sp>
      <p:sp>
        <p:nvSpPr>
          <p:cNvPr id="52" name="TextBox 51"/>
          <p:cNvSpPr txBox="1"/>
          <p:nvPr/>
        </p:nvSpPr>
        <p:spPr>
          <a:xfrm>
            <a:off x="0" y="1664953"/>
            <a:ext cx="9143999" cy="461665"/>
          </a:xfrm>
          <a:prstGeom prst="rect">
            <a:avLst/>
          </a:prstGeom>
          <a:noFill/>
        </p:spPr>
        <p:txBody>
          <a:bodyPr wrap="square" lIns="0" rIns="0" rtlCol="0">
            <a:spAutoFit/>
          </a:bodyPr>
          <a:lstStyle/>
          <a:p>
            <a:pPr algn="ctr">
              <a:defRPr/>
            </a:pPr>
            <a:r>
              <a:rPr lang="en-US" sz="2400" b="1" dirty="0">
                <a:solidFill>
                  <a:srgbClr val="E87722"/>
                </a:solidFill>
              </a:rPr>
              <a:t>Copay Card Solutions</a:t>
            </a:r>
          </a:p>
        </p:txBody>
      </p:sp>
      <p:grpSp>
        <p:nvGrpSpPr>
          <p:cNvPr id="28" name="Group 27"/>
          <p:cNvGrpSpPr/>
          <p:nvPr/>
        </p:nvGrpSpPr>
        <p:grpSpPr>
          <a:xfrm>
            <a:off x="4126853" y="2575407"/>
            <a:ext cx="4342865" cy="1974144"/>
            <a:chOff x="1135175" y="2281070"/>
            <a:chExt cx="2661832" cy="1209994"/>
          </a:xfrm>
        </p:grpSpPr>
        <p:pic>
          <p:nvPicPr>
            <p:cNvPr id="69"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869768">
              <a:off x="1135175" y="2424746"/>
              <a:ext cx="918299" cy="608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996266">
              <a:off x="2905546" y="2492706"/>
              <a:ext cx="891461" cy="562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718048">
              <a:off x="1447201" y="2877931"/>
              <a:ext cx="1003855" cy="6131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00290" y="2281070"/>
              <a:ext cx="882420" cy="555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30662" y="2830287"/>
              <a:ext cx="974113" cy="624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3" name="Slide Number Placeholder 7"/>
          <p:cNvSpPr>
            <a:spLocks noGrp="1"/>
          </p:cNvSpPr>
          <p:nvPr>
            <p:ph type="sldNum" sz="quarter" idx="12"/>
          </p:nvPr>
        </p:nvSpPr>
        <p:spPr>
          <a:xfrm>
            <a:off x="8458200" y="6433445"/>
            <a:ext cx="386530" cy="247226"/>
          </a:xfrm>
          <a:prstGeom prst="rect">
            <a:avLst/>
          </a:prstGeom>
        </p:spPr>
        <p:txBody>
          <a:bodyPr rIns="0" anchor="ctr"/>
          <a:lstStyle/>
          <a:p>
            <a:pPr>
              <a:defRPr/>
            </a:pPr>
            <a:fld id="{F18F5FCC-583C-47C6-9953-2F6AD74D46AE}" type="slidenum">
              <a:rPr>
                <a:solidFill>
                  <a:srgbClr val="55565A"/>
                </a:solidFill>
              </a:rPr>
              <a:pPr>
                <a:defRPr/>
              </a:pPr>
              <a:t>20</a:t>
            </a:fld>
            <a:endParaRPr dirty="0">
              <a:solidFill>
                <a:srgbClr val="55565A"/>
              </a:solidFill>
            </a:endParaRPr>
          </a:p>
        </p:txBody>
      </p:sp>
      <p:sp>
        <p:nvSpPr>
          <p:cNvPr id="44" name="Slide Number Placeholder 2"/>
          <p:cNvSpPr txBox="1">
            <a:spLocks/>
          </p:cNvSpPr>
          <p:nvPr/>
        </p:nvSpPr>
        <p:spPr>
          <a:xfrm>
            <a:off x="4238168" y="6431946"/>
            <a:ext cx="4336484" cy="179309"/>
          </a:xfrm>
          <a:prstGeom prst="rect">
            <a:avLst/>
          </a:prstGeom>
        </p:spPr>
        <p:txBody>
          <a:bodyPr vert="horz" lIns="0" tIns="0" rIns="0" bIns="0" rtlCol="0" anchor="b" anchorCtr="0"/>
          <a:lstStyle>
            <a:defPPr>
              <a:defRPr lang="en-US"/>
            </a:defPPr>
            <a:lvl1pPr marL="0" algn="r" defTabSz="932742" rtl="0" eaLnBrk="1" latinLnBrk="0" hangingPunct="1">
              <a:defRPr lang="en-US" sz="700" kern="1200" smtClean="0">
                <a:gradFill>
                  <a:gsLst>
                    <a:gs pos="15929">
                      <a:schemeClr val="tx1"/>
                    </a:gs>
                    <a:gs pos="44000">
                      <a:schemeClr val="tx1"/>
                    </a:gs>
                  </a:gsLst>
                  <a:lin ang="5400000" scaled="1"/>
                </a:gra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defRPr/>
            </a:pPr>
            <a:r>
              <a:rPr sz="600" dirty="0">
                <a:solidFill>
                  <a:srgbClr val="55565A"/>
                </a:solidFill>
              </a:rPr>
              <a:t>Confidential property of Optum. Do not distribute or reproduce without express permission from Optum.</a:t>
            </a:r>
          </a:p>
        </p:txBody>
      </p:sp>
      <p:sp>
        <p:nvSpPr>
          <p:cNvPr id="57" name="Freeform 99"/>
          <p:cNvSpPr>
            <a:spLocks noEditPoints="1"/>
          </p:cNvSpPr>
          <p:nvPr/>
        </p:nvSpPr>
        <p:spPr bwMode="auto">
          <a:xfrm>
            <a:off x="712407" y="2660464"/>
            <a:ext cx="365760" cy="365760"/>
          </a:xfrm>
          <a:custGeom>
            <a:avLst/>
            <a:gdLst>
              <a:gd name="T0" fmla="*/ 60 w 139"/>
              <a:gd name="T1" fmla="*/ 100 h 139"/>
              <a:gd name="T2" fmla="*/ 27 w 139"/>
              <a:gd name="T3" fmla="*/ 68 h 139"/>
              <a:gd name="T4" fmla="*/ 34 w 139"/>
              <a:gd name="T5" fmla="*/ 62 h 139"/>
              <a:gd name="T6" fmla="*/ 60 w 139"/>
              <a:gd name="T7" fmla="*/ 87 h 139"/>
              <a:gd name="T8" fmla="*/ 115 w 139"/>
              <a:gd name="T9" fmla="*/ 32 h 139"/>
              <a:gd name="T10" fmla="*/ 121 w 139"/>
              <a:gd name="T11" fmla="*/ 39 h 139"/>
              <a:gd name="T12" fmla="*/ 60 w 139"/>
              <a:gd name="T13" fmla="*/ 100 h 139"/>
              <a:gd name="T14" fmla="*/ 132 w 139"/>
              <a:gd name="T15" fmla="*/ 0 h 139"/>
              <a:gd name="T16" fmla="*/ 7 w 139"/>
              <a:gd name="T17" fmla="*/ 0 h 139"/>
              <a:gd name="T18" fmla="*/ 0 w 139"/>
              <a:gd name="T19" fmla="*/ 7 h 139"/>
              <a:gd name="T20" fmla="*/ 0 w 139"/>
              <a:gd name="T21" fmla="*/ 132 h 139"/>
              <a:gd name="T22" fmla="*/ 7 w 139"/>
              <a:gd name="T23" fmla="*/ 139 h 139"/>
              <a:gd name="T24" fmla="*/ 132 w 139"/>
              <a:gd name="T25" fmla="*/ 139 h 139"/>
              <a:gd name="T26" fmla="*/ 139 w 139"/>
              <a:gd name="T27" fmla="*/ 132 h 139"/>
              <a:gd name="T28" fmla="*/ 139 w 139"/>
              <a:gd name="T29" fmla="*/ 7 h 139"/>
              <a:gd name="T30" fmla="*/ 132 w 139"/>
              <a:gd name="T3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39">
                <a:moveTo>
                  <a:pt x="60" y="100"/>
                </a:moveTo>
                <a:cubicBezTo>
                  <a:pt x="27" y="68"/>
                  <a:pt x="27" y="68"/>
                  <a:pt x="27" y="68"/>
                </a:cubicBezTo>
                <a:cubicBezTo>
                  <a:pt x="34" y="62"/>
                  <a:pt x="34" y="62"/>
                  <a:pt x="34" y="62"/>
                </a:cubicBezTo>
                <a:cubicBezTo>
                  <a:pt x="60" y="87"/>
                  <a:pt x="60" y="87"/>
                  <a:pt x="60" y="87"/>
                </a:cubicBezTo>
                <a:cubicBezTo>
                  <a:pt x="115" y="32"/>
                  <a:pt x="115" y="32"/>
                  <a:pt x="115" y="32"/>
                </a:cubicBezTo>
                <a:cubicBezTo>
                  <a:pt x="121" y="39"/>
                  <a:pt x="121" y="39"/>
                  <a:pt x="121" y="39"/>
                </a:cubicBezTo>
                <a:lnTo>
                  <a:pt x="60" y="100"/>
                </a:lnTo>
                <a:close/>
                <a:moveTo>
                  <a:pt x="132" y="0"/>
                </a:moveTo>
                <a:cubicBezTo>
                  <a:pt x="7" y="0"/>
                  <a:pt x="7" y="0"/>
                  <a:pt x="7" y="0"/>
                </a:cubicBezTo>
                <a:cubicBezTo>
                  <a:pt x="3" y="0"/>
                  <a:pt x="0" y="3"/>
                  <a:pt x="0" y="7"/>
                </a:cubicBezTo>
                <a:cubicBezTo>
                  <a:pt x="0" y="132"/>
                  <a:pt x="0" y="132"/>
                  <a:pt x="0" y="132"/>
                </a:cubicBezTo>
                <a:cubicBezTo>
                  <a:pt x="0" y="136"/>
                  <a:pt x="3" y="139"/>
                  <a:pt x="7" y="139"/>
                </a:cubicBezTo>
                <a:cubicBezTo>
                  <a:pt x="132" y="139"/>
                  <a:pt x="132" y="139"/>
                  <a:pt x="132" y="139"/>
                </a:cubicBezTo>
                <a:cubicBezTo>
                  <a:pt x="136" y="139"/>
                  <a:pt x="139" y="136"/>
                  <a:pt x="139" y="132"/>
                </a:cubicBezTo>
                <a:cubicBezTo>
                  <a:pt x="139" y="7"/>
                  <a:pt x="139" y="7"/>
                  <a:pt x="139" y="7"/>
                </a:cubicBezTo>
                <a:cubicBezTo>
                  <a:pt x="139" y="3"/>
                  <a:pt x="136" y="0"/>
                  <a:pt x="132" y="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srgbClr val="55565A"/>
              </a:solidFill>
            </a:endParaRPr>
          </a:p>
        </p:txBody>
      </p:sp>
      <p:sp>
        <p:nvSpPr>
          <p:cNvPr id="60" name="Freeform 99"/>
          <p:cNvSpPr>
            <a:spLocks noEditPoints="1"/>
          </p:cNvSpPr>
          <p:nvPr/>
        </p:nvSpPr>
        <p:spPr bwMode="auto">
          <a:xfrm>
            <a:off x="700285" y="3379599"/>
            <a:ext cx="365760" cy="365760"/>
          </a:xfrm>
          <a:custGeom>
            <a:avLst/>
            <a:gdLst>
              <a:gd name="T0" fmla="*/ 60 w 139"/>
              <a:gd name="T1" fmla="*/ 100 h 139"/>
              <a:gd name="T2" fmla="*/ 27 w 139"/>
              <a:gd name="T3" fmla="*/ 68 h 139"/>
              <a:gd name="T4" fmla="*/ 34 w 139"/>
              <a:gd name="T5" fmla="*/ 62 h 139"/>
              <a:gd name="T6" fmla="*/ 60 w 139"/>
              <a:gd name="T7" fmla="*/ 87 h 139"/>
              <a:gd name="T8" fmla="*/ 115 w 139"/>
              <a:gd name="T9" fmla="*/ 32 h 139"/>
              <a:gd name="T10" fmla="*/ 121 w 139"/>
              <a:gd name="T11" fmla="*/ 39 h 139"/>
              <a:gd name="T12" fmla="*/ 60 w 139"/>
              <a:gd name="T13" fmla="*/ 100 h 139"/>
              <a:gd name="T14" fmla="*/ 132 w 139"/>
              <a:gd name="T15" fmla="*/ 0 h 139"/>
              <a:gd name="T16" fmla="*/ 7 w 139"/>
              <a:gd name="T17" fmla="*/ 0 h 139"/>
              <a:gd name="T18" fmla="*/ 0 w 139"/>
              <a:gd name="T19" fmla="*/ 7 h 139"/>
              <a:gd name="T20" fmla="*/ 0 w 139"/>
              <a:gd name="T21" fmla="*/ 132 h 139"/>
              <a:gd name="T22" fmla="*/ 7 w 139"/>
              <a:gd name="T23" fmla="*/ 139 h 139"/>
              <a:gd name="T24" fmla="*/ 132 w 139"/>
              <a:gd name="T25" fmla="*/ 139 h 139"/>
              <a:gd name="T26" fmla="*/ 139 w 139"/>
              <a:gd name="T27" fmla="*/ 132 h 139"/>
              <a:gd name="T28" fmla="*/ 139 w 139"/>
              <a:gd name="T29" fmla="*/ 7 h 139"/>
              <a:gd name="T30" fmla="*/ 132 w 139"/>
              <a:gd name="T3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39">
                <a:moveTo>
                  <a:pt x="60" y="100"/>
                </a:moveTo>
                <a:cubicBezTo>
                  <a:pt x="27" y="68"/>
                  <a:pt x="27" y="68"/>
                  <a:pt x="27" y="68"/>
                </a:cubicBezTo>
                <a:cubicBezTo>
                  <a:pt x="34" y="62"/>
                  <a:pt x="34" y="62"/>
                  <a:pt x="34" y="62"/>
                </a:cubicBezTo>
                <a:cubicBezTo>
                  <a:pt x="60" y="87"/>
                  <a:pt x="60" y="87"/>
                  <a:pt x="60" y="87"/>
                </a:cubicBezTo>
                <a:cubicBezTo>
                  <a:pt x="115" y="32"/>
                  <a:pt x="115" y="32"/>
                  <a:pt x="115" y="32"/>
                </a:cubicBezTo>
                <a:cubicBezTo>
                  <a:pt x="121" y="39"/>
                  <a:pt x="121" y="39"/>
                  <a:pt x="121" y="39"/>
                </a:cubicBezTo>
                <a:lnTo>
                  <a:pt x="60" y="100"/>
                </a:lnTo>
                <a:close/>
                <a:moveTo>
                  <a:pt x="132" y="0"/>
                </a:moveTo>
                <a:cubicBezTo>
                  <a:pt x="7" y="0"/>
                  <a:pt x="7" y="0"/>
                  <a:pt x="7" y="0"/>
                </a:cubicBezTo>
                <a:cubicBezTo>
                  <a:pt x="3" y="0"/>
                  <a:pt x="0" y="3"/>
                  <a:pt x="0" y="7"/>
                </a:cubicBezTo>
                <a:cubicBezTo>
                  <a:pt x="0" y="132"/>
                  <a:pt x="0" y="132"/>
                  <a:pt x="0" y="132"/>
                </a:cubicBezTo>
                <a:cubicBezTo>
                  <a:pt x="0" y="136"/>
                  <a:pt x="3" y="139"/>
                  <a:pt x="7" y="139"/>
                </a:cubicBezTo>
                <a:cubicBezTo>
                  <a:pt x="132" y="139"/>
                  <a:pt x="132" y="139"/>
                  <a:pt x="132" y="139"/>
                </a:cubicBezTo>
                <a:cubicBezTo>
                  <a:pt x="136" y="139"/>
                  <a:pt x="139" y="136"/>
                  <a:pt x="139" y="132"/>
                </a:cubicBezTo>
                <a:cubicBezTo>
                  <a:pt x="139" y="7"/>
                  <a:pt x="139" y="7"/>
                  <a:pt x="139" y="7"/>
                </a:cubicBezTo>
                <a:cubicBezTo>
                  <a:pt x="139" y="3"/>
                  <a:pt x="136" y="0"/>
                  <a:pt x="132" y="0"/>
                </a:cubicBezTo>
              </a:path>
            </a:pathLst>
          </a:custGeom>
          <a:solidFill>
            <a:srgbClr val="F5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srgbClr val="55565A"/>
              </a:solidFill>
            </a:endParaRPr>
          </a:p>
        </p:txBody>
      </p:sp>
      <p:sp>
        <p:nvSpPr>
          <p:cNvPr id="62" name="TextBox 61"/>
          <p:cNvSpPr txBox="1"/>
          <p:nvPr/>
        </p:nvSpPr>
        <p:spPr>
          <a:xfrm>
            <a:off x="1236056" y="3393202"/>
            <a:ext cx="2651760" cy="584775"/>
          </a:xfrm>
          <a:prstGeom prst="rect">
            <a:avLst/>
          </a:prstGeom>
          <a:noFill/>
        </p:spPr>
        <p:txBody>
          <a:bodyPr wrap="square" lIns="0" rIns="0" rtlCol="0">
            <a:spAutoFit/>
          </a:bodyPr>
          <a:lstStyle/>
          <a:p>
            <a:pPr defTabSz="914071">
              <a:defRPr/>
            </a:pPr>
            <a:r>
              <a:rPr lang="en-US" sz="1600" kern="0" dirty="0">
                <a:solidFill>
                  <a:srgbClr val="444444"/>
                </a:solidFill>
                <a:ea typeface="Arial Unicode MS"/>
                <a:cs typeface="Arial Unicode MS"/>
              </a:rPr>
              <a:t>Copay Card Accumulator</a:t>
            </a:r>
            <a:br>
              <a:rPr lang="en-US" sz="1600" kern="0" dirty="0">
                <a:solidFill>
                  <a:srgbClr val="444444"/>
                </a:solidFill>
                <a:ea typeface="Arial Unicode MS"/>
                <a:cs typeface="Arial Unicode MS"/>
              </a:rPr>
            </a:br>
            <a:r>
              <a:rPr lang="en-US" sz="1600" kern="0" dirty="0">
                <a:solidFill>
                  <a:srgbClr val="444444"/>
                </a:solidFill>
                <a:ea typeface="Arial Unicode MS"/>
                <a:cs typeface="Arial Unicode MS"/>
              </a:rPr>
              <a:t>Adjustment Program</a:t>
            </a:r>
          </a:p>
        </p:txBody>
      </p:sp>
      <p:sp>
        <p:nvSpPr>
          <p:cNvPr id="63" name="TextBox 62"/>
          <p:cNvSpPr txBox="1"/>
          <p:nvPr/>
        </p:nvSpPr>
        <p:spPr>
          <a:xfrm>
            <a:off x="1236056" y="2674067"/>
            <a:ext cx="2651760" cy="584775"/>
          </a:xfrm>
          <a:prstGeom prst="rect">
            <a:avLst/>
          </a:prstGeom>
          <a:noFill/>
        </p:spPr>
        <p:txBody>
          <a:bodyPr wrap="square" lIns="0" rIns="0" rtlCol="0">
            <a:spAutoFit/>
          </a:bodyPr>
          <a:lstStyle/>
          <a:p>
            <a:pPr defTabSz="914071">
              <a:defRPr/>
            </a:pPr>
            <a:r>
              <a:rPr lang="en-US" sz="1600" kern="0" dirty="0">
                <a:solidFill>
                  <a:srgbClr val="444444"/>
                </a:solidFill>
                <a:ea typeface="Arial Unicode MS"/>
                <a:cs typeface="Arial Unicode MS"/>
              </a:rPr>
              <a:t>Preferred Copay Card</a:t>
            </a:r>
            <a:br>
              <a:rPr lang="en-US" sz="1600" kern="0" dirty="0">
                <a:solidFill>
                  <a:srgbClr val="444444"/>
                </a:solidFill>
                <a:ea typeface="Arial Unicode MS"/>
                <a:cs typeface="Arial Unicode MS"/>
              </a:rPr>
            </a:br>
            <a:r>
              <a:rPr lang="en-US" sz="1600" kern="0" dirty="0">
                <a:solidFill>
                  <a:srgbClr val="444444"/>
                </a:solidFill>
                <a:ea typeface="Arial Unicode MS"/>
                <a:cs typeface="Arial Unicode MS"/>
              </a:rPr>
              <a:t>Acceptance Program</a:t>
            </a:r>
          </a:p>
        </p:txBody>
      </p:sp>
    </p:spTree>
    <p:extLst>
      <p:ext uri="{BB962C8B-B14F-4D97-AF65-F5344CB8AC3E}">
        <p14:creationId xmlns:p14="http://schemas.microsoft.com/office/powerpoint/2010/main" val="130143221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 y="1355963"/>
            <a:ext cx="2768746" cy="4511437"/>
            <a:chOff x="12700" y="1971006"/>
            <a:chExt cx="2832246" cy="4076701"/>
          </a:xfrm>
        </p:grpSpPr>
        <p:sp>
          <p:nvSpPr>
            <p:cNvPr id="5" name="Line Callout 1 (No Border) 25"/>
            <p:cNvSpPr/>
            <p:nvPr/>
          </p:nvSpPr>
          <p:spPr bwMode="gray">
            <a:xfrm rot="10800000" flipH="1">
              <a:off x="12700" y="1971006"/>
              <a:ext cx="2832246" cy="4076701"/>
            </a:xfrm>
            <a:custGeom>
              <a:avLst/>
              <a:gdLst>
                <a:gd name="connsiteX0" fmla="*/ 0 w 2481943"/>
                <a:gd name="connsiteY0" fmla="*/ 0 h 818173"/>
                <a:gd name="connsiteX1" fmla="*/ 2481943 w 2481943"/>
                <a:gd name="connsiteY1" fmla="*/ 0 h 818173"/>
                <a:gd name="connsiteX2" fmla="*/ 2481943 w 2481943"/>
                <a:gd name="connsiteY2" fmla="*/ 818173 h 818173"/>
                <a:gd name="connsiteX3" fmla="*/ 0 w 2481943"/>
                <a:gd name="connsiteY3" fmla="*/ 818173 h 818173"/>
                <a:gd name="connsiteX4" fmla="*/ 0 w 2481943"/>
                <a:gd name="connsiteY4" fmla="*/ 0 h 818173"/>
                <a:gd name="connsiteX0" fmla="*/ 17597 w 2481943"/>
                <a:gd name="connsiteY0" fmla="*/ -425 h 818173"/>
                <a:gd name="connsiteX1" fmla="*/ 17473 w 2481943"/>
                <a:gd name="connsiteY1" fmla="*/ 818238 h 818173"/>
                <a:gd name="connsiteX0" fmla="*/ 1577 w 2483520"/>
                <a:gd name="connsiteY0" fmla="*/ 425 h 818663"/>
                <a:gd name="connsiteX1" fmla="*/ 2483520 w 2483520"/>
                <a:gd name="connsiteY1" fmla="*/ 425 h 818663"/>
                <a:gd name="connsiteX2" fmla="*/ 2483520 w 2483520"/>
                <a:gd name="connsiteY2" fmla="*/ 818598 h 818663"/>
                <a:gd name="connsiteX3" fmla="*/ 1577 w 2483520"/>
                <a:gd name="connsiteY3" fmla="*/ 818598 h 818663"/>
                <a:gd name="connsiteX4" fmla="*/ 1577 w 2483520"/>
                <a:gd name="connsiteY4" fmla="*/ 425 h 818663"/>
                <a:gd name="connsiteX0" fmla="*/ 19174 w 2483520"/>
                <a:gd name="connsiteY0" fmla="*/ 0 h 818663"/>
                <a:gd name="connsiteX1" fmla="*/ 0 w 2483520"/>
                <a:gd name="connsiteY1" fmla="*/ 818663 h 818663"/>
                <a:gd name="connsiteX0" fmla="*/ 1577 w 2483520"/>
                <a:gd name="connsiteY0" fmla="*/ 5187 h 823425"/>
                <a:gd name="connsiteX1" fmla="*/ 2483520 w 2483520"/>
                <a:gd name="connsiteY1" fmla="*/ 5187 h 823425"/>
                <a:gd name="connsiteX2" fmla="*/ 2483520 w 2483520"/>
                <a:gd name="connsiteY2" fmla="*/ 823360 h 823425"/>
                <a:gd name="connsiteX3" fmla="*/ 1577 w 2483520"/>
                <a:gd name="connsiteY3" fmla="*/ 823360 h 823425"/>
                <a:gd name="connsiteX4" fmla="*/ 1577 w 2483520"/>
                <a:gd name="connsiteY4" fmla="*/ 5187 h 823425"/>
                <a:gd name="connsiteX0" fmla="*/ 2505 w 2483520"/>
                <a:gd name="connsiteY0" fmla="*/ 0 h 823425"/>
                <a:gd name="connsiteX1" fmla="*/ 0 w 2483520"/>
                <a:gd name="connsiteY1" fmla="*/ 823425 h 823425"/>
                <a:gd name="connsiteX0" fmla="*/ 1577 w 2483520"/>
                <a:gd name="connsiteY0" fmla="*/ 2806 h 821044"/>
                <a:gd name="connsiteX1" fmla="*/ 2483520 w 2483520"/>
                <a:gd name="connsiteY1" fmla="*/ 2806 h 821044"/>
                <a:gd name="connsiteX2" fmla="*/ 2483520 w 2483520"/>
                <a:gd name="connsiteY2" fmla="*/ 820979 h 821044"/>
                <a:gd name="connsiteX3" fmla="*/ 1577 w 2483520"/>
                <a:gd name="connsiteY3" fmla="*/ 820979 h 821044"/>
                <a:gd name="connsiteX4" fmla="*/ 1577 w 2483520"/>
                <a:gd name="connsiteY4" fmla="*/ 2806 h 821044"/>
                <a:gd name="connsiteX0" fmla="*/ 2505 w 2483520"/>
                <a:gd name="connsiteY0" fmla="*/ 0 h 821044"/>
                <a:gd name="connsiteX1" fmla="*/ 0 w 2483520"/>
                <a:gd name="connsiteY1" fmla="*/ 821044 h 821044"/>
                <a:gd name="connsiteX0" fmla="*/ 1577 w 2483520"/>
                <a:gd name="connsiteY0" fmla="*/ 2806 h 821044"/>
                <a:gd name="connsiteX1" fmla="*/ 2483520 w 2483520"/>
                <a:gd name="connsiteY1" fmla="*/ 2806 h 821044"/>
                <a:gd name="connsiteX2" fmla="*/ 2483520 w 2483520"/>
                <a:gd name="connsiteY2" fmla="*/ 820979 h 821044"/>
                <a:gd name="connsiteX3" fmla="*/ 1577 w 2483520"/>
                <a:gd name="connsiteY3" fmla="*/ 820979 h 821044"/>
                <a:gd name="connsiteX4" fmla="*/ 1577 w 2483520"/>
                <a:gd name="connsiteY4" fmla="*/ 2806 h 821044"/>
                <a:gd name="connsiteX0" fmla="*/ 124 w 2483520"/>
                <a:gd name="connsiteY0" fmla="*/ 0 h 821044"/>
                <a:gd name="connsiteX1" fmla="*/ 0 w 2483520"/>
                <a:gd name="connsiteY1" fmla="*/ 821044 h 821044"/>
                <a:gd name="connsiteX0" fmla="*/ 1577 w 2483520"/>
                <a:gd name="connsiteY0" fmla="*/ 2806 h 821044"/>
                <a:gd name="connsiteX1" fmla="*/ 2483520 w 2483520"/>
                <a:gd name="connsiteY1" fmla="*/ 2806 h 821044"/>
                <a:gd name="connsiteX2" fmla="*/ 2483520 w 2483520"/>
                <a:gd name="connsiteY2" fmla="*/ 820979 h 821044"/>
                <a:gd name="connsiteX3" fmla="*/ 1577 w 2483520"/>
                <a:gd name="connsiteY3" fmla="*/ 820979 h 821044"/>
                <a:gd name="connsiteX4" fmla="*/ 1577 w 2483520"/>
                <a:gd name="connsiteY4" fmla="*/ 2806 h 821044"/>
                <a:gd name="connsiteX0" fmla="*/ 124 w 2483520"/>
                <a:gd name="connsiteY0" fmla="*/ 0 h 821044"/>
                <a:gd name="connsiteX1" fmla="*/ 0 w 2483520"/>
                <a:gd name="connsiteY1" fmla="*/ 821044 h 821044"/>
                <a:gd name="connsiteX0" fmla="*/ 1577 w 2483520"/>
                <a:gd name="connsiteY0" fmla="*/ 425 h 818663"/>
                <a:gd name="connsiteX1" fmla="*/ 2483520 w 2483520"/>
                <a:gd name="connsiteY1" fmla="*/ 425 h 818663"/>
                <a:gd name="connsiteX2" fmla="*/ 2483520 w 2483520"/>
                <a:gd name="connsiteY2" fmla="*/ 818598 h 818663"/>
                <a:gd name="connsiteX3" fmla="*/ 1577 w 2483520"/>
                <a:gd name="connsiteY3" fmla="*/ 818598 h 818663"/>
                <a:gd name="connsiteX4" fmla="*/ 1577 w 2483520"/>
                <a:gd name="connsiteY4" fmla="*/ 425 h 818663"/>
                <a:gd name="connsiteX0" fmla="*/ 124 w 2483520"/>
                <a:gd name="connsiteY0" fmla="*/ 0 h 818663"/>
                <a:gd name="connsiteX1" fmla="*/ 0 w 2483520"/>
                <a:gd name="connsiteY1" fmla="*/ 818663 h 818663"/>
              </a:gdLst>
              <a:ahLst/>
              <a:cxnLst>
                <a:cxn ang="0">
                  <a:pos x="connsiteX0" y="connsiteY0"/>
                </a:cxn>
                <a:cxn ang="0">
                  <a:pos x="connsiteX1" y="connsiteY1"/>
                </a:cxn>
              </a:cxnLst>
              <a:rect l="l" t="t" r="r" b="b"/>
              <a:pathLst>
                <a:path w="2483520" h="818663" stroke="0" extrusionOk="0">
                  <a:moveTo>
                    <a:pt x="1577" y="425"/>
                  </a:moveTo>
                  <a:lnTo>
                    <a:pt x="2483520" y="425"/>
                  </a:lnTo>
                  <a:lnTo>
                    <a:pt x="2483520" y="818598"/>
                  </a:lnTo>
                  <a:lnTo>
                    <a:pt x="1577" y="818598"/>
                  </a:lnTo>
                  <a:lnTo>
                    <a:pt x="1577" y="425"/>
                  </a:lnTo>
                  <a:close/>
                </a:path>
                <a:path w="2483520" h="818663" fill="none" extrusionOk="0">
                  <a:moveTo>
                    <a:pt x="124" y="0"/>
                  </a:moveTo>
                  <a:cubicBezTo>
                    <a:pt x="83" y="272888"/>
                    <a:pt x="41" y="545775"/>
                    <a:pt x="0" y="818663"/>
                  </a:cubicBezTo>
                </a:path>
              </a:pathLst>
            </a:custGeom>
            <a:solidFill>
              <a:schemeClr val="accent3">
                <a:lumMod val="20000"/>
                <a:lumOff val="80000"/>
              </a:schemeClr>
            </a:solidFill>
            <a:ln w="381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91886" tIns="195943" rIns="195943" bIns="195943" numCol="1" spcCol="0" rtlCol="0" fromWordArt="0" anchor="t" anchorCtr="0" forceAA="0" compatLnSpc="1">
              <a:prstTxWarp prst="textNoShape">
                <a:avLst/>
              </a:prstTxWarp>
              <a:noAutofit/>
            </a:bodyPr>
            <a:lstStyle/>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endParaRPr lang="en-US" sz="1286" dirty="0" smtClean="0">
                <a:solidFill>
                  <a:srgbClr val="55565A"/>
                </a:solidFill>
              </a:endParaRPr>
            </a:p>
            <a:p>
              <a:pPr>
                <a:spcBef>
                  <a:spcPts val="429"/>
                </a:spcBef>
              </a:pPr>
              <a:r>
                <a:rPr lang="en-US" sz="1286" dirty="0" smtClean="0">
                  <a:solidFill>
                    <a:srgbClr val="55565A"/>
                  </a:solidFill>
                </a:rPr>
                <a:t>			</a:t>
              </a:r>
              <a:endParaRPr lang="en-US" sz="1429" dirty="0">
                <a:solidFill>
                  <a:srgbClr val="55565A"/>
                </a:solidFill>
              </a:endParaRPr>
            </a:p>
          </p:txBody>
        </p:sp>
        <p:sp>
          <p:nvSpPr>
            <p:cNvPr id="8" name="TextBox 7"/>
            <p:cNvSpPr txBox="1"/>
            <p:nvPr/>
          </p:nvSpPr>
          <p:spPr bwMode="gray">
            <a:xfrm>
              <a:off x="297506" y="2208408"/>
              <a:ext cx="2293294" cy="3555278"/>
            </a:xfrm>
            <a:prstGeom prst="rect">
              <a:avLst/>
            </a:prstGeom>
            <a:noFill/>
          </p:spPr>
          <p:txBody>
            <a:bodyPr wrap="square" lIns="0" tIns="0" rIns="0" bIns="0" rtlCol="0">
              <a:spAutoFit/>
            </a:bodyPr>
            <a:lstStyle/>
            <a:p>
              <a:pPr>
                <a:spcBef>
                  <a:spcPts val="714"/>
                </a:spcBef>
              </a:pPr>
              <a:r>
                <a:rPr lang="en-US" sz="2800" dirty="0">
                  <a:solidFill>
                    <a:srgbClr val="E87722"/>
                  </a:solidFill>
                </a:rPr>
                <a:t>$</a:t>
              </a:r>
              <a:r>
                <a:rPr lang="en-US" sz="2800" dirty="0" smtClean="0">
                  <a:solidFill>
                    <a:srgbClr val="E87722"/>
                  </a:solidFill>
                </a:rPr>
                <a:t>10B</a:t>
              </a:r>
            </a:p>
            <a:p>
              <a:pPr>
                <a:spcAft>
                  <a:spcPts val="1200"/>
                </a:spcAft>
              </a:pPr>
              <a:r>
                <a:rPr lang="en-US" sz="1400" dirty="0">
                  <a:solidFill>
                    <a:srgbClr val="55565A"/>
                  </a:solidFill>
                </a:rPr>
                <a:t>Manufacturers </a:t>
              </a:r>
              <a:r>
                <a:rPr lang="en-US" sz="1400" dirty="0" smtClean="0">
                  <a:solidFill>
                    <a:srgbClr val="55565A"/>
                  </a:solidFill>
                </a:rPr>
                <a:t>spend </a:t>
              </a:r>
              <a:r>
                <a:rPr lang="en-US" sz="1400" dirty="0">
                  <a:solidFill>
                    <a:srgbClr val="55565A"/>
                  </a:solidFill>
                </a:rPr>
                <a:t>on copay support programs in </a:t>
              </a:r>
              <a:r>
                <a:rPr lang="en-US" sz="1400" dirty="0" smtClean="0">
                  <a:solidFill>
                    <a:srgbClr val="55565A"/>
                  </a:solidFill>
                </a:rPr>
                <a:t>2017</a:t>
              </a:r>
            </a:p>
            <a:p>
              <a:pPr>
                <a:spcBef>
                  <a:spcPts val="714"/>
                </a:spcBef>
              </a:pPr>
              <a:r>
                <a:rPr lang="en-US" sz="2800" dirty="0" smtClean="0">
                  <a:solidFill>
                    <a:srgbClr val="E87722"/>
                  </a:solidFill>
                </a:rPr>
                <a:t>552</a:t>
              </a:r>
            </a:p>
            <a:p>
              <a:pPr>
                <a:spcAft>
                  <a:spcPts val="1200"/>
                </a:spcAft>
              </a:pPr>
              <a:r>
                <a:rPr lang="en-US" sz="1400" dirty="0" smtClean="0">
                  <a:solidFill>
                    <a:srgbClr val="55565A"/>
                  </a:solidFill>
                </a:rPr>
                <a:t>Copay assistance programs offered by 210 </a:t>
              </a:r>
              <a:r>
                <a:rPr lang="en-US" sz="1400" dirty="0">
                  <a:solidFill>
                    <a:srgbClr val="55565A"/>
                  </a:solidFill>
                </a:rPr>
                <a:t>manufacturers </a:t>
              </a:r>
              <a:r>
                <a:rPr lang="en-US" sz="1400" dirty="0" smtClean="0">
                  <a:solidFill>
                    <a:srgbClr val="55565A"/>
                  </a:solidFill>
                </a:rPr>
                <a:t>for specialty drugs</a:t>
              </a:r>
            </a:p>
            <a:p>
              <a:pPr>
                <a:spcBef>
                  <a:spcPts val="714"/>
                </a:spcBef>
              </a:pPr>
              <a:r>
                <a:rPr lang="en-US" sz="2800" dirty="0" smtClean="0">
                  <a:solidFill>
                    <a:srgbClr val="E87722"/>
                  </a:solidFill>
                </a:rPr>
                <a:t>42%</a:t>
              </a:r>
            </a:p>
            <a:p>
              <a:r>
                <a:rPr lang="en-US" sz="1400" dirty="0" smtClean="0">
                  <a:solidFill>
                    <a:srgbClr val="55565A"/>
                  </a:solidFill>
                </a:rPr>
                <a:t>Of specialty </a:t>
              </a:r>
              <a:r>
                <a:rPr lang="en-US" sz="1400" dirty="0">
                  <a:solidFill>
                    <a:srgbClr val="55565A"/>
                  </a:solidFill>
                </a:rPr>
                <a:t>prescriptions are filled with a copay support card</a:t>
              </a:r>
            </a:p>
          </p:txBody>
        </p:sp>
      </p:grpSp>
      <p:sp>
        <p:nvSpPr>
          <p:cNvPr id="13" name="TextBox 12"/>
          <p:cNvSpPr txBox="1"/>
          <p:nvPr/>
        </p:nvSpPr>
        <p:spPr bwMode="gray">
          <a:xfrm>
            <a:off x="3276601" y="2179740"/>
            <a:ext cx="2388424" cy="861774"/>
          </a:xfrm>
          <a:prstGeom prst="rect">
            <a:avLst/>
          </a:prstGeom>
          <a:noFill/>
        </p:spPr>
        <p:txBody>
          <a:bodyPr wrap="square" lIns="0" tIns="0" rIns="0" bIns="0" rtlCol="0">
            <a:spAutoFit/>
          </a:bodyPr>
          <a:lstStyle/>
          <a:p>
            <a:pPr defTabSz="898961">
              <a:spcBef>
                <a:spcPts val="264"/>
              </a:spcBef>
            </a:pPr>
            <a:r>
              <a:rPr lang="en-US" sz="1400" dirty="0" smtClean="0">
                <a:solidFill>
                  <a:srgbClr val="55565A"/>
                </a:solidFill>
              </a:rPr>
              <a:t>Pharmaceutical manufacturer copay support payments have been growing at double-digit rates </a:t>
            </a:r>
            <a:endParaRPr lang="en-US" sz="1400" dirty="0">
              <a:solidFill>
                <a:srgbClr val="55565A"/>
              </a:solidFill>
            </a:endParaRPr>
          </a:p>
        </p:txBody>
      </p:sp>
      <p:sp>
        <p:nvSpPr>
          <p:cNvPr id="14" name="TextBox 13"/>
          <p:cNvSpPr txBox="1"/>
          <p:nvPr/>
        </p:nvSpPr>
        <p:spPr bwMode="gray">
          <a:xfrm>
            <a:off x="6173486" y="2179740"/>
            <a:ext cx="2389861" cy="861774"/>
          </a:xfrm>
          <a:prstGeom prst="rect">
            <a:avLst/>
          </a:prstGeom>
          <a:noFill/>
        </p:spPr>
        <p:txBody>
          <a:bodyPr wrap="square" lIns="0" tIns="0" rIns="0" bIns="0" rtlCol="0">
            <a:spAutoFit/>
          </a:bodyPr>
          <a:lstStyle/>
          <a:p>
            <a:pPr defTabSz="898961">
              <a:spcBef>
                <a:spcPts val="264"/>
              </a:spcBef>
            </a:pPr>
            <a:r>
              <a:rPr lang="en-US" sz="1400" dirty="0" smtClean="0">
                <a:solidFill>
                  <a:srgbClr val="55565A"/>
                </a:solidFill>
              </a:rPr>
              <a:t>Some states are beginning to implement regulation against copay support programs to reduce drug cost</a:t>
            </a:r>
            <a:endParaRPr lang="en-US" sz="1400" dirty="0">
              <a:solidFill>
                <a:srgbClr val="55565A"/>
              </a:solidFill>
            </a:endParaRPr>
          </a:p>
        </p:txBody>
      </p:sp>
      <p:sp>
        <p:nvSpPr>
          <p:cNvPr id="22" name="Rectangle 21"/>
          <p:cNvSpPr/>
          <p:nvPr/>
        </p:nvSpPr>
        <p:spPr bwMode="gray">
          <a:xfrm>
            <a:off x="3276600" y="4452269"/>
            <a:ext cx="2514599" cy="1077218"/>
          </a:xfrm>
          <a:prstGeom prst="rect">
            <a:avLst/>
          </a:prstGeom>
        </p:spPr>
        <p:txBody>
          <a:bodyPr wrap="square" lIns="0" tIns="0" rIns="0" bIns="0">
            <a:spAutoFit/>
          </a:bodyPr>
          <a:lstStyle/>
          <a:p>
            <a:r>
              <a:rPr lang="en-US" sz="1400" dirty="0" smtClean="0">
                <a:solidFill>
                  <a:srgbClr val="55565A"/>
                </a:solidFill>
              </a:rPr>
              <a:t>Pharmaceutical manufactures are beginning to offer alternate forms of assistance such as issuing debit cards &amp; direct reimbursement</a:t>
            </a:r>
            <a:endParaRPr lang="en-US" sz="1400" dirty="0">
              <a:solidFill>
                <a:srgbClr val="55565A"/>
              </a:solidFill>
            </a:endParaRPr>
          </a:p>
        </p:txBody>
      </p:sp>
      <p:sp>
        <p:nvSpPr>
          <p:cNvPr id="27" name="Rectangle 26"/>
          <p:cNvSpPr/>
          <p:nvPr/>
        </p:nvSpPr>
        <p:spPr bwMode="gray">
          <a:xfrm>
            <a:off x="6173486" y="4452269"/>
            <a:ext cx="2665714" cy="861774"/>
          </a:xfrm>
          <a:prstGeom prst="rect">
            <a:avLst/>
          </a:prstGeom>
        </p:spPr>
        <p:txBody>
          <a:bodyPr wrap="square" lIns="0" tIns="0" rIns="0" bIns="0">
            <a:spAutoFit/>
          </a:bodyPr>
          <a:lstStyle/>
          <a:p>
            <a:pPr defTabSz="898961">
              <a:spcBef>
                <a:spcPts val="264"/>
              </a:spcBef>
            </a:pPr>
            <a:r>
              <a:rPr lang="en-US" sz="1400" dirty="0" smtClean="0">
                <a:solidFill>
                  <a:srgbClr val="55565A"/>
                </a:solidFill>
              </a:rPr>
              <a:t>Employers are taking action to limit pharma sponsored copay support to contain prescription drug costs</a:t>
            </a:r>
            <a:endParaRPr lang="en-US" sz="1400" dirty="0">
              <a:solidFill>
                <a:srgbClr val="55565A"/>
              </a:solidFill>
            </a:endParaRPr>
          </a:p>
        </p:txBody>
      </p:sp>
      <p:grpSp>
        <p:nvGrpSpPr>
          <p:cNvPr id="16" name="Group 15"/>
          <p:cNvGrpSpPr/>
          <p:nvPr/>
        </p:nvGrpSpPr>
        <p:grpSpPr>
          <a:xfrm>
            <a:off x="3276601" y="1596311"/>
            <a:ext cx="549916" cy="448245"/>
            <a:chOff x="4191264" y="1759079"/>
            <a:chExt cx="454476" cy="370450"/>
          </a:xfrm>
        </p:grpSpPr>
        <p:grpSp>
          <p:nvGrpSpPr>
            <p:cNvPr id="23" name="Group 22"/>
            <p:cNvGrpSpPr/>
            <p:nvPr/>
          </p:nvGrpSpPr>
          <p:grpSpPr>
            <a:xfrm>
              <a:off x="4191264" y="1759079"/>
              <a:ext cx="454476" cy="370450"/>
              <a:chOff x="2751138" y="1573213"/>
              <a:chExt cx="463550" cy="377825"/>
            </a:xfrm>
          </p:grpSpPr>
          <p:sp>
            <p:nvSpPr>
              <p:cNvPr id="24" name="Freeform 14"/>
              <p:cNvSpPr>
                <a:spLocks noEditPoints="1"/>
              </p:cNvSpPr>
              <p:nvPr/>
            </p:nvSpPr>
            <p:spPr bwMode="auto">
              <a:xfrm>
                <a:off x="2751138" y="1573213"/>
                <a:ext cx="463550" cy="377825"/>
              </a:xfrm>
              <a:custGeom>
                <a:avLst/>
                <a:gdLst>
                  <a:gd name="T0" fmla="*/ 292 w 292"/>
                  <a:gd name="T1" fmla="*/ 192 h 238"/>
                  <a:gd name="T2" fmla="*/ 292 w 292"/>
                  <a:gd name="T3" fmla="*/ 0 h 238"/>
                  <a:gd name="T4" fmla="*/ 0 w 292"/>
                  <a:gd name="T5" fmla="*/ 0 h 238"/>
                  <a:gd name="T6" fmla="*/ 0 w 292"/>
                  <a:gd name="T7" fmla="*/ 192 h 238"/>
                  <a:gd name="T8" fmla="*/ 87 w 292"/>
                  <a:gd name="T9" fmla="*/ 192 h 238"/>
                  <a:gd name="T10" fmla="*/ 87 w 292"/>
                  <a:gd name="T11" fmla="*/ 211 h 238"/>
                  <a:gd name="T12" fmla="*/ 47 w 292"/>
                  <a:gd name="T13" fmla="*/ 211 h 238"/>
                  <a:gd name="T14" fmla="*/ 47 w 292"/>
                  <a:gd name="T15" fmla="*/ 238 h 238"/>
                  <a:gd name="T16" fmla="*/ 249 w 292"/>
                  <a:gd name="T17" fmla="*/ 238 h 238"/>
                  <a:gd name="T18" fmla="*/ 249 w 292"/>
                  <a:gd name="T19" fmla="*/ 211 h 238"/>
                  <a:gd name="T20" fmla="*/ 208 w 292"/>
                  <a:gd name="T21" fmla="*/ 211 h 238"/>
                  <a:gd name="T22" fmla="*/ 208 w 292"/>
                  <a:gd name="T23" fmla="*/ 192 h 238"/>
                  <a:gd name="T24" fmla="*/ 292 w 292"/>
                  <a:gd name="T25" fmla="*/ 192 h 238"/>
                  <a:gd name="T26" fmla="*/ 240 w 292"/>
                  <a:gd name="T27" fmla="*/ 228 h 238"/>
                  <a:gd name="T28" fmla="*/ 55 w 292"/>
                  <a:gd name="T29" fmla="*/ 228 h 238"/>
                  <a:gd name="T30" fmla="*/ 55 w 292"/>
                  <a:gd name="T31" fmla="*/ 220 h 238"/>
                  <a:gd name="T32" fmla="*/ 240 w 292"/>
                  <a:gd name="T33" fmla="*/ 220 h 238"/>
                  <a:gd name="T34" fmla="*/ 240 w 292"/>
                  <a:gd name="T35" fmla="*/ 228 h 238"/>
                  <a:gd name="T36" fmla="*/ 200 w 292"/>
                  <a:gd name="T37" fmla="*/ 197 h 238"/>
                  <a:gd name="T38" fmla="*/ 200 w 292"/>
                  <a:gd name="T39" fmla="*/ 211 h 238"/>
                  <a:gd name="T40" fmla="*/ 95 w 292"/>
                  <a:gd name="T41" fmla="*/ 211 h 238"/>
                  <a:gd name="T42" fmla="*/ 95 w 292"/>
                  <a:gd name="T43" fmla="*/ 197 h 238"/>
                  <a:gd name="T44" fmla="*/ 200 w 292"/>
                  <a:gd name="T45" fmla="*/ 197 h 238"/>
                  <a:gd name="T46" fmla="*/ 8 w 292"/>
                  <a:gd name="T47" fmla="*/ 9 h 238"/>
                  <a:gd name="T48" fmla="*/ 284 w 292"/>
                  <a:gd name="T49" fmla="*/ 9 h 238"/>
                  <a:gd name="T50" fmla="*/ 284 w 292"/>
                  <a:gd name="T51" fmla="*/ 183 h 238"/>
                  <a:gd name="T52" fmla="*/ 8 w 292"/>
                  <a:gd name="T53" fmla="*/ 183 h 238"/>
                  <a:gd name="T54" fmla="*/ 8 w 292"/>
                  <a:gd name="T55" fmla="*/ 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2" h="238">
                    <a:moveTo>
                      <a:pt x="292" y="192"/>
                    </a:moveTo>
                    <a:lnTo>
                      <a:pt x="292" y="0"/>
                    </a:lnTo>
                    <a:lnTo>
                      <a:pt x="0" y="0"/>
                    </a:lnTo>
                    <a:lnTo>
                      <a:pt x="0" y="192"/>
                    </a:lnTo>
                    <a:lnTo>
                      <a:pt x="87" y="192"/>
                    </a:lnTo>
                    <a:lnTo>
                      <a:pt x="87" y="211"/>
                    </a:lnTo>
                    <a:lnTo>
                      <a:pt x="47" y="211"/>
                    </a:lnTo>
                    <a:lnTo>
                      <a:pt x="47" y="238"/>
                    </a:lnTo>
                    <a:lnTo>
                      <a:pt x="249" y="238"/>
                    </a:lnTo>
                    <a:lnTo>
                      <a:pt x="249" y="211"/>
                    </a:lnTo>
                    <a:lnTo>
                      <a:pt x="208" y="211"/>
                    </a:lnTo>
                    <a:lnTo>
                      <a:pt x="208" y="192"/>
                    </a:lnTo>
                    <a:lnTo>
                      <a:pt x="292" y="192"/>
                    </a:lnTo>
                    <a:close/>
                    <a:moveTo>
                      <a:pt x="240" y="228"/>
                    </a:moveTo>
                    <a:lnTo>
                      <a:pt x="55" y="228"/>
                    </a:lnTo>
                    <a:lnTo>
                      <a:pt x="55" y="220"/>
                    </a:lnTo>
                    <a:lnTo>
                      <a:pt x="240" y="220"/>
                    </a:lnTo>
                    <a:lnTo>
                      <a:pt x="240" y="228"/>
                    </a:lnTo>
                    <a:close/>
                    <a:moveTo>
                      <a:pt x="200" y="197"/>
                    </a:moveTo>
                    <a:lnTo>
                      <a:pt x="200" y="211"/>
                    </a:lnTo>
                    <a:lnTo>
                      <a:pt x="95" y="211"/>
                    </a:lnTo>
                    <a:lnTo>
                      <a:pt x="95" y="197"/>
                    </a:lnTo>
                    <a:lnTo>
                      <a:pt x="200" y="197"/>
                    </a:lnTo>
                    <a:close/>
                    <a:moveTo>
                      <a:pt x="8" y="9"/>
                    </a:moveTo>
                    <a:lnTo>
                      <a:pt x="284" y="9"/>
                    </a:lnTo>
                    <a:lnTo>
                      <a:pt x="284" y="183"/>
                    </a:lnTo>
                    <a:lnTo>
                      <a:pt x="8" y="183"/>
                    </a:lnTo>
                    <a:lnTo>
                      <a:pt x="8" y="9"/>
                    </a:lnTo>
                    <a:close/>
                  </a:path>
                </a:pathLst>
              </a:custGeom>
              <a:solidFill>
                <a:srgbClr val="8A8A8D"/>
              </a:solidFill>
              <a:ln>
                <a:noFill/>
              </a:ln>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sp>
            <p:nvSpPr>
              <p:cNvPr id="25" name="Freeform 15"/>
              <p:cNvSpPr>
                <a:spLocks noEditPoints="1"/>
              </p:cNvSpPr>
              <p:nvPr/>
            </p:nvSpPr>
            <p:spPr bwMode="auto">
              <a:xfrm>
                <a:off x="2797176" y="1616076"/>
                <a:ext cx="347663" cy="209550"/>
              </a:xfrm>
              <a:custGeom>
                <a:avLst/>
                <a:gdLst>
                  <a:gd name="T0" fmla="*/ 31 w 219"/>
                  <a:gd name="T1" fmla="*/ 132 h 132"/>
                  <a:gd name="T2" fmla="*/ 24 w 219"/>
                  <a:gd name="T3" fmla="*/ 126 h 132"/>
                  <a:gd name="T4" fmla="*/ 75 w 219"/>
                  <a:gd name="T5" fmla="*/ 57 h 132"/>
                  <a:gd name="T6" fmla="*/ 142 w 219"/>
                  <a:gd name="T7" fmla="*/ 103 h 132"/>
                  <a:gd name="T8" fmla="*/ 213 w 219"/>
                  <a:gd name="T9" fmla="*/ 31 h 132"/>
                  <a:gd name="T10" fmla="*/ 219 w 219"/>
                  <a:gd name="T11" fmla="*/ 38 h 132"/>
                  <a:gd name="T12" fmla="*/ 143 w 219"/>
                  <a:gd name="T13" fmla="*/ 115 h 132"/>
                  <a:gd name="T14" fmla="*/ 77 w 219"/>
                  <a:gd name="T15" fmla="*/ 69 h 132"/>
                  <a:gd name="T16" fmla="*/ 31 w 219"/>
                  <a:gd name="T17" fmla="*/ 132 h 132"/>
                  <a:gd name="T18" fmla="*/ 54 w 219"/>
                  <a:gd name="T19" fmla="*/ 21 h 132"/>
                  <a:gd name="T20" fmla="*/ 32 w 219"/>
                  <a:gd name="T21" fmla="*/ 21 h 132"/>
                  <a:gd name="T22" fmla="*/ 32 w 219"/>
                  <a:gd name="T23" fmla="*/ 0 h 132"/>
                  <a:gd name="T24" fmla="*/ 23 w 219"/>
                  <a:gd name="T25" fmla="*/ 0 h 132"/>
                  <a:gd name="T26" fmla="*/ 23 w 219"/>
                  <a:gd name="T27" fmla="*/ 21 h 132"/>
                  <a:gd name="T28" fmla="*/ 0 w 219"/>
                  <a:gd name="T29" fmla="*/ 21 h 132"/>
                  <a:gd name="T30" fmla="*/ 0 w 219"/>
                  <a:gd name="T31" fmla="*/ 30 h 132"/>
                  <a:gd name="T32" fmla="*/ 23 w 219"/>
                  <a:gd name="T33" fmla="*/ 30 h 132"/>
                  <a:gd name="T34" fmla="*/ 23 w 219"/>
                  <a:gd name="T35" fmla="*/ 52 h 132"/>
                  <a:gd name="T36" fmla="*/ 32 w 219"/>
                  <a:gd name="T37" fmla="*/ 52 h 132"/>
                  <a:gd name="T38" fmla="*/ 32 w 219"/>
                  <a:gd name="T39" fmla="*/ 30 h 132"/>
                  <a:gd name="T40" fmla="*/ 54 w 219"/>
                  <a:gd name="T41" fmla="*/ 30 h 132"/>
                  <a:gd name="T42" fmla="*/ 54 w 219"/>
                  <a:gd name="T43" fmla="*/ 2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132">
                    <a:moveTo>
                      <a:pt x="31" y="132"/>
                    </a:moveTo>
                    <a:lnTo>
                      <a:pt x="24" y="126"/>
                    </a:lnTo>
                    <a:lnTo>
                      <a:pt x="75" y="57"/>
                    </a:lnTo>
                    <a:lnTo>
                      <a:pt x="142" y="103"/>
                    </a:lnTo>
                    <a:lnTo>
                      <a:pt x="213" y="31"/>
                    </a:lnTo>
                    <a:lnTo>
                      <a:pt x="219" y="38"/>
                    </a:lnTo>
                    <a:lnTo>
                      <a:pt x="143" y="115"/>
                    </a:lnTo>
                    <a:lnTo>
                      <a:pt x="77" y="69"/>
                    </a:lnTo>
                    <a:lnTo>
                      <a:pt x="31" y="132"/>
                    </a:lnTo>
                    <a:close/>
                    <a:moveTo>
                      <a:pt x="54" y="21"/>
                    </a:moveTo>
                    <a:lnTo>
                      <a:pt x="32" y="21"/>
                    </a:lnTo>
                    <a:lnTo>
                      <a:pt x="32" y="0"/>
                    </a:lnTo>
                    <a:lnTo>
                      <a:pt x="23" y="0"/>
                    </a:lnTo>
                    <a:lnTo>
                      <a:pt x="23" y="21"/>
                    </a:lnTo>
                    <a:lnTo>
                      <a:pt x="0" y="21"/>
                    </a:lnTo>
                    <a:lnTo>
                      <a:pt x="0" y="30"/>
                    </a:lnTo>
                    <a:lnTo>
                      <a:pt x="23" y="30"/>
                    </a:lnTo>
                    <a:lnTo>
                      <a:pt x="23" y="52"/>
                    </a:lnTo>
                    <a:lnTo>
                      <a:pt x="32" y="52"/>
                    </a:lnTo>
                    <a:lnTo>
                      <a:pt x="32" y="30"/>
                    </a:lnTo>
                    <a:lnTo>
                      <a:pt x="54" y="30"/>
                    </a:lnTo>
                    <a:lnTo>
                      <a:pt x="54" y="21"/>
                    </a:lnTo>
                    <a:close/>
                  </a:path>
                </a:pathLst>
              </a:custGeom>
              <a:solidFill>
                <a:srgbClr val="E87722"/>
              </a:solidFill>
              <a:ln>
                <a:noFill/>
              </a:ln>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grpSp>
        <p:sp>
          <p:nvSpPr>
            <p:cNvPr id="7" name="Rectangle 6"/>
            <p:cNvSpPr/>
            <p:nvPr/>
          </p:nvSpPr>
          <p:spPr>
            <a:xfrm>
              <a:off x="4234332" y="1790833"/>
              <a:ext cx="88215" cy="1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50" dirty="0" smtClean="0">
                  <a:solidFill>
                    <a:srgbClr val="55565A"/>
                  </a:solidFill>
                </a:rPr>
                <a:t>$</a:t>
              </a:r>
            </a:p>
          </p:txBody>
        </p:sp>
        <p:grpSp>
          <p:nvGrpSpPr>
            <p:cNvPr id="15" name="Group 14"/>
            <p:cNvGrpSpPr/>
            <p:nvPr/>
          </p:nvGrpSpPr>
          <p:grpSpPr>
            <a:xfrm rot="2700000">
              <a:off x="4544487" y="1820216"/>
              <a:ext cx="51255" cy="39103"/>
              <a:chOff x="4269077" y="1313949"/>
              <a:chExt cx="51255" cy="39103"/>
            </a:xfrm>
          </p:grpSpPr>
          <p:cxnSp>
            <p:nvCxnSpPr>
              <p:cNvPr id="12" name="Straight Connector 11"/>
              <p:cNvCxnSpPr/>
              <p:nvPr/>
            </p:nvCxnSpPr>
            <p:spPr>
              <a:xfrm rot="2700000">
                <a:off x="4288629" y="1313949"/>
                <a:ext cx="0" cy="39103"/>
              </a:xfrm>
              <a:prstGeom prst="line">
                <a:avLst/>
              </a:prstGeom>
              <a:ln w="12700" cap="rnd">
                <a:solidFill>
                  <a:srgbClr val="E8772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8900000" flipV="1">
                <a:off x="4320332" y="1313949"/>
                <a:ext cx="0" cy="39103"/>
              </a:xfrm>
              <a:prstGeom prst="line">
                <a:avLst/>
              </a:prstGeom>
              <a:ln w="12700" cap="rnd">
                <a:solidFill>
                  <a:srgbClr val="E87722"/>
                </a:solidFill>
              </a:ln>
            </p:spPr>
            <p:style>
              <a:lnRef idx="1">
                <a:schemeClr val="accent1"/>
              </a:lnRef>
              <a:fillRef idx="0">
                <a:schemeClr val="accent1"/>
              </a:fillRef>
              <a:effectRef idx="0">
                <a:schemeClr val="accent1"/>
              </a:effectRef>
              <a:fontRef idx="minor">
                <a:schemeClr val="tx1"/>
              </a:fontRef>
            </p:style>
          </p:cxnSp>
        </p:grpSp>
      </p:grpSp>
      <p:grpSp>
        <p:nvGrpSpPr>
          <p:cNvPr id="39" name="Group 38"/>
          <p:cNvGrpSpPr/>
          <p:nvPr/>
        </p:nvGrpSpPr>
        <p:grpSpPr>
          <a:xfrm>
            <a:off x="6173486" y="1447800"/>
            <a:ext cx="535912" cy="596756"/>
            <a:chOff x="4808538" y="3825875"/>
            <a:chExt cx="447674" cy="498475"/>
          </a:xfrm>
        </p:grpSpPr>
        <p:sp>
          <p:nvSpPr>
            <p:cNvPr id="40" name="Freeform 5"/>
            <p:cNvSpPr>
              <a:spLocks noEditPoints="1"/>
            </p:cNvSpPr>
            <p:nvPr/>
          </p:nvSpPr>
          <p:spPr bwMode="auto">
            <a:xfrm>
              <a:off x="4856163" y="3825875"/>
              <a:ext cx="355600" cy="450850"/>
            </a:xfrm>
            <a:custGeom>
              <a:avLst/>
              <a:gdLst>
                <a:gd name="T0" fmla="*/ 9 w 224"/>
                <a:gd name="T1" fmla="*/ 284 h 284"/>
                <a:gd name="T2" fmla="*/ 0 w 224"/>
                <a:gd name="T3" fmla="*/ 284 h 284"/>
                <a:gd name="T4" fmla="*/ 0 w 224"/>
                <a:gd name="T5" fmla="*/ 161 h 284"/>
                <a:gd name="T6" fmla="*/ 9 w 224"/>
                <a:gd name="T7" fmla="*/ 161 h 284"/>
                <a:gd name="T8" fmla="*/ 9 w 224"/>
                <a:gd name="T9" fmla="*/ 284 h 284"/>
                <a:gd name="T10" fmla="*/ 39 w 224"/>
                <a:gd name="T11" fmla="*/ 161 h 284"/>
                <a:gd name="T12" fmla="*/ 29 w 224"/>
                <a:gd name="T13" fmla="*/ 161 h 284"/>
                <a:gd name="T14" fmla="*/ 29 w 224"/>
                <a:gd name="T15" fmla="*/ 284 h 284"/>
                <a:gd name="T16" fmla="*/ 39 w 224"/>
                <a:gd name="T17" fmla="*/ 284 h 284"/>
                <a:gd name="T18" fmla="*/ 39 w 224"/>
                <a:gd name="T19" fmla="*/ 161 h 284"/>
                <a:gd name="T20" fmla="*/ 102 w 224"/>
                <a:gd name="T21" fmla="*/ 161 h 284"/>
                <a:gd name="T22" fmla="*/ 91 w 224"/>
                <a:gd name="T23" fmla="*/ 161 h 284"/>
                <a:gd name="T24" fmla="*/ 91 w 224"/>
                <a:gd name="T25" fmla="*/ 284 h 284"/>
                <a:gd name="T26" fmla="*/ 102 w 224"/>
                <a:gd name="T27" fmla="*/ 284 h 284"/>
                <a:gd name="T28" fmla="*/ 102 w 224"/>
                <a:gd name="T29" fmla="*/ 161 h 284"/>
                <a:gd name="T30" fmla="*/ 131 w 224"/>
                <a:gd name="T31" fmla="*/ 161 h 284"/>
                <a:gd name="T32" fmla="*/ 120 w 224"/>
                <a:gd name="T33" fmla="*/ 161 h 284"/>
                <a:gd name="T34" fmla="*/ 120 w 224"/>
                <a:gd name="T35" fmla="*/ 284 h 284"/>
                <a:gd name="T36" fmla="*/ 131 w 224"/>
                <a:gd name="T37" fmla="*/ 284 h 284"/>
                <a:gd name="T38" fmla="*/ 131 w 224"/>
                <a:gd name="T39" fmla="*/ 161 h 284"/>
                <a:gd name="T40" fmla="*/ 194 w 224"/>
                <a:gd name="T41" fmla="*/ 161 h 284"/>
                <a:gd name="T42" fmla="*/ 184 w 224"/>
                <a:gd name="T43" fmla="*/ 161 h 284"/>
                <a:gd name="T44" fmla="*/ 184 w 224"/>
                <a:gd name="T45" fmla="*/ 284 h 284"/>
                <a:gd name="T46" fmla="*/ 194 w 224"/>
                <a:gd name="T47" fmla="*/ 284 h 284"/>
                <a:gd name="T48" fmla="*/ 194 w 224"/>
                <a:gd name="T49" fmla="*/ 161 h 284"/>
                <a:gd name="T50" fmla="*/ 224 w 224"/>
                <a:gd name="T51" fmla="*/ 161 h 284"/>
                <a:gd name="T52" fmla="*/ 214 w 224"/>
                <a:gd name="T53" fmla="*/ 161 h 284"/>
                <a:gd name="T54" fmla="*/ 214 w 224"/>
                <a:gd name="T55" fmla="*/ 284 h 284"/>
                <a:gd name="T56" fmla="*/ 224 w 224"/>
                <a:gd name="T57" fmla="*/ 284 h 284"/>
                <a:gd name="T58" fmla="*/ 224 w 224"/>
                <a:gd name="T59" fmla="*/ 161 h 284"/>
                <a:gd name="T60" fmla="*/ 172 w 224"/>
                <a:gd name="T61" fmla="*/ 39 h 284"/>
                <a:gd name="T62" fmla="*/ 118 w 224"/>
                <a:gd name="T63" fmla="*/ 39 h 284"/>
                <a:gd name="T64" fmla="*/ 118 w 224"/>
                <a:gd name="T65" fmla="*/ 69 h 284"/>
                <a:gd name="T66" fmla="*/ 108 w 224"/>
                <a:gd name="T67" fmla="*/ 69 h 284"/>
                <a:gd name="T68" fmla="*/ 108 w 224"/>
                <a:gd name="T69" fmla="*/ 39 h 284"/>
                <a:gd name="T70" fmla="*/ 108 w 224"/>
                <a:gd name="T71" fmla="*/ 0 h 284"/>
                <a:gd name="T72" fmla="*/ 118 w 224"/>
                <a:gd name="T73" fmla="*/ 0 h 284"/>
                <a:gd name="T74" fmla="*/ 172 w 224"/>
                <a:gd name="T75" fmla="*/ 0 h 284"/>
                <a:gd name="T76" fmla="*/ 172 w 224"/>
                <a:gd name="T77" fmla="*/ 39 h 284"/>
                <a:gd name="T78" fmla="*/ 162 w 224"/>
                <a:gd name="T79" fmla="*/ 10 h 284"/>
                <a:gd name="T80" fmla="*/ 118 w 224"/>
                <a:gd name="T81" fmla="*/ 10 h 284"/>
                <a:gd name="T82" fmla="*/ 118 w 224"/>
                <a:gd name="T83" fmla="*/ 29 h 284"/>
                <a:gd name="T84" fmla="*/ 162 w 224"/>
                <a:gd name="T85" fmla="*/ 29 h 284"/>
                <a:gd name="T86" fmla="*/ 162 w 224"/>
                <a:gd name="T87" fmla="*/ 1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4" h="284">
                  <a:moveTo>
                    <a:pt x="9" y="284"/>
                  </a:moveTo>
                  <a:lnTo>
                    <a:pt x="0" y="284"/>
                  </a:lnTo>
                  <a:lnTo>
                    <a:pt x="0" y="161"/>
                  </a:lnTo>
                  <a:lnTo>
                    <a:pt x="9" y="161"/>
                  </a:lnTo>
                  <a:lnTo>
                    <a:pt x="9" y="284"/>
                  </a:lnTo>
                  <a:close/>
                  <a:moveTo>
                    <a:pt x="39" y="161"/>
                  </a:moveTo>
                  <a:lnTo>
                    <a:pt x="29" y="161"/>
                  </a:lnTo>
                  <a:lnTo>
                    <a:pt x="29" y="284"/>
                  </a:lnTo>
                  <a:lnTo>
                    <a:pt x="39" y="284"/>
                  </a:lnTo>
                  <a:lnTo>
                    <a:pt x="39" y="161"/>
                  </a:lnTo>
                  <a:close/>
                  <a:moveTo>
                    <a:pt x="102" y="161"/>
                  </a:moveTo>
                  <a:lnTo>
                    <a:pt x="91" y="161"/>
                  </a:lnTo>
                  <a:lnTo>
                    <a:pt x="91" y="284"/>
                  </a:lnTo>
                  <a:lnTo>
                    <a:pt x="102" y="284"/>
                  </a:lnTo>
                  <a:lnTo>
                    <a:pt x="102" y="161"/>
                  </a:lnTo>
                  <a:close/>
                  <a:moveTo>
                    <a:pt x="131" y="161"/>
                  </a:moveTo>
                  <a:lnTo>
                    <a:pt x="120" y="161"/>
                  </a:lnTo>
                  <a:lnTo>
                    <a:pt x="120" y="284"/>
                  </a:lnTo>
                  <a:lnTo>
                    <a:pt x="131" y="284"/>
                  </a:lnTo>
                  <a:lnTo>
                    <a:pt x="131" y="161"/>
                  </a:lnTo>
                  <a:close/>
                  <a:moveTo>
                    <a:pt x="194" y="161"/>
                  </a:moveTo>
                  <a:lnTo>
                    <a:pt x="184" y="161"/>
                  </a:lnTo>
                  <a:lnTo>
                    <a:pt x="184" y="284"/>
                  </a:lnTo>
                  <a:lnTo>
                    <a:pt x="194" y="284"/>
                  </a:lnTo>
                  <a:lnTo>
                    <a:pt x="194" y="161"/>
                  </a:lnTo>
                  <a:close/>
                  <a:moveTo>
                    <a:pt x="224" y="161"/>
                  </a:moveTo>
                  <a:lnTo>
                    <a:pt x="214" y="161"/>
                  </a:lnTo>
                  <a:lnTo>
                    <a:pt x="214" y="284"/>
                  </a:lnTo>
                  <a:lnTo>
                    <a:pt x="224" y="284"/>
                  </a:lnTo>
                  <a:lnTo>
                    <a:pt x="224" y="161"/>
                  </a:lnTo>
                  <a:close/>
                  <a:moveTo>
                    <a:pt x="172" y="39"/>
                  </a:moveTo>
                  <a:lnTo>
                    <a:pt x="118" y="39"/>
                  </a:lnTo>
                  <a:lnTo>
                    <a:pt x="118" y="69"/>
                  </a:lnTo>
                  <a:lnTo>
                    <a:pt x="108" y="69"/>
                  </a:lnTo>
                  <a:lnTo>
                    <a:pt x="108" y="39"/>
                  </a:lnTo>
                  <a:lnTo>
                    <a:pt x="108" y="0"/>
                  </a:lnTo>
                  <a:lnTo>
                    <a:pt x="118" y="0"/>
                  </a:lnTo>
                  <a:lnTo>
                    <a:pt x="172" y="0"/>
                  </a:lnTo>
                  <a:lnTo>
                    <a:pt x="172" y="39"/>
                  </a:lnTo>
                  <a:close/>
                  <a:moveTo>
                    <a:pt x="162" y="10"/>
                  </a:moveTo>
                  <a:lnTo>
                    <a:pt x="118" y="10"/>
                  </a:lnTo>
                  <a:lnTo>
                    <a:pt x="118" y="29"/>
                  </a:lnTo>
                  <a:lnTo>
                    <a:pt x="162" y="29"/>
                  </a:lnTo>
                  <a:lnTo>
                    <a:pt x="162" y="10"/>
                  </a:lnTo>
                  <a:close/>
                </a:path>
              </a:pathLst>
            </a:custGeom>
            <a:solidFill>
              <a:srgbClr val="E877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sp>
          <p:nvSpPr>
            <p:cNvPr id="41" name="Freeform 6"/>
            <p:cNvSpPr>
              <a:spLocks noEditPoints="1"/>
            </p:cNvSpPr>
            <p:nvPr/>
          </p:nvSpPr>
          <p:spPr bwMode="auto">
            <a:xfrm>
              <a:off x="4808538" y="3937000"/>
              <a:ext cx="447674" cy="387350"/>
            </a:xfrm>
            <a:custGeom>
              <a:avLst/>
              <a:gdLst>
                <a:gd name="T0" fmla="*/ 212 w 229"/>
                <a:gd name="T1" fmla="*/ 199 h 199"/>
                <a:gd name="T2" fmla="*/ 16 w 229"/>
                <a:gd name="T3" fmla="*/ 199 h 199"/>
                <a:gd name="T4" fmla="*/ 0 w 229"/>
                <a:gd name="T5" fmla="*/ 184 h 199"/>
                <a:gd name="T6" fmla="*/ 16 w 229"/>
                <a:gd name="T7" fmla="*/ 169 h 199"/>
                <a:gd name="T8" fmla="*/ 212 w 229"/>
                <a:gd name="T9" fmla="*/ 169 h 199"/>
                <a:gd name="T10" fmla="*/ 229 w 229"/>
                <a:gd name="T11" fmla="*/ 184 h 199"/>
                <a:gd name="T12" fmla="*/ 212 w 229"/>
                <a:gd name="T13" fmla="*/ 199 h 199"/>
                <a:gd name="T14" fmla="*/ 16 w 229"/>
                <a:gd name="T15" fmla="*/ 178 h 199"/>
                <a:gd name="T16" fmla="*/ 8 w 229"/>
                <a:gd name="T17" fmla="*/ 184 h 199"/>
                <a:gd name="T18" fmla="*/ 16 w 229"/>
                <a:gd name="T19" fmla="*/ 190 h 199"/>
                <a:gd name="T20" fmla="*/ 212 w 229"/>
                <a:gd name="T21" fmla="*/ 190 h 199"/>
                <a:gd name="T22" fmla="*/ 220 w 229"/>
                <a:gd name="T23" fmla="*/ 184 h 199"/>
                <a:gd name="T24" fmla="*/ 212 w 229"/>
                <a:gd name="T25" fmla="*/ 178 h 199"/>
                <a:gd name="T26" fmla="*/ 16 w 229"/>
                <a:gd name="T27" fmla="*/ 178 h 199"/>
                <a:gd name="T28" fmla="*/ 212 w 229"/>
                <a:gd name="T29" fmla="*/ 51 h 199"/>
                <a:gd name="T30" fmla="*/ 205 w 229"/>
                <a:gd name="T31" fmla="*/ 51 h 199"/>
                <a:gd name="T32" fmla="*/ 116 w 229"/>
                <a:gd name="T33" fmla="*/ 0 h 199"/>
                <a:gd name="T34" fmla="*/ 27 w 229"/>
                <a:gd name="T35" fmla="*/ 51 h 199"/>
                <a:gd name="T36" fmla="*/ 16 w 229"/>
                <a:gd name="T37" fmla="*/ 51 h 199"/>
                <a:gd name="T38" fmla="*/ 0 w 229"/>
                <a:gd name="T39" fmla="*/ 65 h 199"/>
                <a:gd name="T40" fmla="*/ 16 w 229"/>
                <a:gd name="T41" fmla="*/ 79 h 199"/>
                <a:gd name="T42" fmla="*/ 212 w 229"/>
                <a:gd name="T43" fmla="*/ 79 h 199"/>
                <a:gd name="T44" fmla="*/ 229 w 229"/>
                <a:gd name="T45" fmla="*/ 65 h 199"/>
                <a:gd name="T46" fmla="*/ 212 w 229"/>
                <a:gd name="T47" fmla="*/ 51 h 199"/>
                <a:gd name="T48" fmla="*/ 116 w 229"/>
                <a:gd name="T49" fmla="*/ 8 h 199"/>
                <a:gd name="T50" fmla="*/ 196 w 229"/>
                <a:gd name="T51" fmla="*/ 51 h 199"/>
                <a:gd name="T52" fmla="*/ 36 w 229"/>
                <a:gd name="T53" fmla="*/ 51 h 199"/>
                <a:gd name="T54" fmla="*/ 116 w 229"/>
                <a:gd name="T55" fmla="*/ 8 h 199"/>
                <a:gd name="T56" fmla="*/ 212 w 229"/>
                <a:gd name="T57" fmla="*/ 71 h 199"/>
                <a:gd name="T58" fmla="*/ 16 w 229"/>
                <a:gd name="T59" fmla="*/ 71 h 199"/>
                <a:gd name="T60" fmla="*/ 8 w 229"/>
                <a:gd name="T61" fmla="*/ 65 h 199"/>
                <a:gd name="T62" fmla="*/ 16 w 229"/>
                <a:gd name="T63" fmla="*/ 59 h 199"/>
                <a:gd name="T64" fmla="*/ 212 w 229"/>
                <a:gd name="T65" fmla="*/ 59 h 199"/>
                <a:gd name="T66" fmla="*/ 220 w 229"/>
                <a:gd name="T67" fmla="*/ 65 h 199"/>
                <a:gd name="T68" fmla="*/ 212 w 229"/>
                <a:gd name="T69"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9" h="199">
                  <a:moveTo>
                    <a:pt x="212" y="199"/>
                  </a:moveTo>
                  <a:cubicBezTo>
                    <a:pt x="16" y="199"/>
                    <a:pt x="16" y="199"/>
                    <a:pt x="16" y="199"/>
                  </a:cubicBezTo>
                  <a:cubicBezTo>
                    <a:pt x="7" y="199"/>
                    <a:pt x="0" y="192"/>
                    <a:pt x="0" y="184"/>
                  </a:cubicBezTo>
                  <a:cubicBezTo>
                    <a:pt x="0" y="176"/>
                    <a:pt x="7" y="169"/>
                    <a:pt x="16" y="169"/>
                  </a:cubicBezTo>
                  <a:cubicBezTo>
                    <a:pt x="212" y="169"/>
                    <a:pt x="212" y="169"/>
                    <a:pt x="212" y="169"/>
                  </a:cubicBezTo>
                  <a:cubicBezTo>
                    <a:pt x="221" y="169"/>
                    <a:pt x="229" y="176"/>
                    <a:pt x="229" y="184"/>
                  </a:cubicBezTo>
                  <a:cubicBezTo>
                    <a:pt x="229" y="192"/>
                    <a:pt x="221" y="199"/>
                    <a:pt x="212" y="199"/>
                  </a:cubicBezTo>
                  <a:close/>
                  <a:moveTo>
                    <a:pt x="16" y="178"/>
                  </a:moveTo>
                  <a:cubicBezTo>
                    <a:pt x="12" y="178"/>
                    <a:pt x="8" y="181"/>
                    <a:pt x="8" y="184"/>
                  </a:cubicBezTo>
                  <a:cubicBezTo>
                    <a:pt x="8" y="188"/>
                    <a:pt x="12" y="190"/>
                    <a:pt x="16" y="190"/>
                  </a:cubicBezTo>
                  <a:cubicBezTo>
                    <a:pt x="212" y="190"/>
                    <a:pt x="212" y="190"/>
                    <a:pt x="212" y="190"/>
                  </a:cubicBezTo>
                  <a:cubicBezTo>
                    <a:pt x="217" y="190"/>
                    <a:pt x="220" y="188"/>
                    <a:pt x="220" y="184"/>
                  </a:cubicBezTo>
                  <a:cubicBezTo>
                    <a:pt x="220" y="181"/>
                    <a:pt x="217" y="178"/>
                    <a:pt x="212" y="178"/>
                  </a:cubicBezTo>
                  <a:lnTo>
                    <a:pt x="16" y="178"/>
                  </a:lnTo>
                  <a:close/>
                  <a:moveTo>
                    <a:pt x="212" y="51"/>
                  </a:moveTo>
                  <a:cubicBezTo>
                    <a:pt x="205" y="51"/>
                    <a:pt x="205" y="51"/>
                    <a:pt x="205" y="51"/>
                  </a:cubicBezTo>
                  <a:cubicBezTo>
                    <a:pt x="190" y="19"/>
                    <a:pt x="155" y="0"/>
                    <a:pt x="116" y="0"/>
                  </a:cubicBezTo>
                  <a:cubicBezTo>
                    <a:pt x="78" y="0"/>
                    <a:pt x="42" y="19"/>
                    <a:pt x="27" y="51"/>
                  </a:cubicBezTo>
                  <a:cubicBezTo>
                    <a:pt x="16" y="51"/>
                    <a:pt x="16" y="51"/>
                    <a:pt x="16" y="51"/>
                  </a:cubicBezTo>
                  <a:cubicBezTo>
                    <a:pt x="7" y="51"/>
                    <a:pt x="0" y="57"/>
                    <a:pt x="0" y="65"/>
                  </a:cubicBezTo>
                  <a:cubicBezTo>
                    <a:pt x="0" y="73"/>
                    <a:pt x="7" y="79"/>
                    <a:pt x="16" y="79"/>
                  </a:cubicBezTo>
                  <a:cubicBezTo>
                    <a:pt x="212" y="79"/>
                    <a:pt x="212" y="79"/>
                    <a:pt x="212" y="79"/>
                  </a:cubicBezTo>
                  <a:cubicBezTo>
                    <a:pt x="221" y="79"/>
                    <a:pt x="229" y="73"/>
                    <a:pt x="229" y="65"/>
                  </a:cubicBezTo>
                  <a:cubicBezTo>
                    <a:pt x="229" y="57"/>
                    <a:pt x="221" y="51"/>
                    <a:pt x="212" y="51"/>
                  </a:cubicBezTo>
                  <a:close/>
                  <a:moveTo>
                    <a:pt x="116" y="8"/>
                  </a:moveTo>
                  <a:cubicBezTo>
                    <a:pt x="150" y="8"/>
                    <a:pt x="181" y="23"/>
                    <a:pt x="196" y="51"/>
                  </a:cubicBezTo>
                  <a:cubicBezTo>
                    <a:pt x="36" y="51"/>
                    <a:pt x="36" y="51"/>
                    <a:pt x="36" y="51"/>
                  </a:cubicBezTo>
                  <a:cubicBezTo>
                    <a:pt x="51" y="23"/>
                    <a:pt x="82" y="8"/>
                    <a:pt x="116" y="8"/>
                  </a:cubicBezTo>
                  <a:close/>
                  <a:moveTo>
                    <a:pt x="212" y="71"/>
                  </a:moveTo>
                  <a:cubicBezTo>
                    <a:pt x="16" y="71"/>
                    <a:pt x="16" y="71"/>
                    <a:pt x="16" y="71"/>
                  </a:cubicBezTo>
                  <a:cubicBezTo>
                    <a:pt x="12" y="71"/>
                    <a:pt x="8" y="68"/>
                    <a:pt x="8" y="65"/>
                  </a:cubicBezTo>
                  <a:cubicBezTo>
                    <a:pt x="8" y="62"/>
                    <a:pt x="12" y="59"/>
                    <a:pt x="16" y="59"/>
                  </a:cubicBezTo>
                  <a:cubicBezTo>
                    <a:pt x="212" y="59"/>
                    <a:pt x="212" y="59"/>
                    <a:pt x="212" y="59"/>
                  </a:cubicBezTo>
                  <a:cubicBezTo>
                    <a:pt x="217" y="59"/>
                    <a:pt x="220" y="62"/>
                    <a:pt x="220" y="65"/>
                  </a:cubicBezTo>
                  <a:cubicBezTo>
                    <a:pt x="220" y="68"/>
                    <a:pt x="217" y="71"/>
                    <a:pt x="212" y="71"/>
                  </a:cubicBezTo>
                  <a:close/>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grpSp>
      <p:grpSp>
        <p:nvGrpSpPr>
          <p:cNvPr id="42" name="Group 41"/>
          <p:cNvGrpSpPr/>
          <p:nvPr/>
        </p:nvGrpSpPr>
        <p:grpSpPr>
          <a:xfrm>
            <a:off x="3276601" y="3891897"/>
            <a:ext cx="584043" cy="404235"/>
            <a:chOff x="3725863" y="2724151"/>
            <a:chExt cx="561974" cy="388938"/>
          </a:xfrm>
        </p:grpSpPr>
        <p:sp>
          <p:nvSpPr>
            <p:cNvPr id="43" name="Freeform 48"/>
            <p:cNvSpPr>
              <a:spLocks noEditPoints="1"/>
            </p:cNvSpPr>
            <p:nvPr/>
          </p:nvSpPr>
          <p:spPr bwMode="auto">
            <a:xfrm>
              <a:off x="3725863" y="2724151"/>
              <a:ext cx="561974" cy="388938"/>
            </a:xfrm>
            <a:custGeom>
              <a:avLst/>
              <a:gdLst>
                <a:gd name="T0" fmla="*/ 248 w 256"/>
                <a:gd name="T1" fmla="*/ 24 h 176"/>
                <a:gd name="T2" fmla="*/ 232 w 256"/>
                <a:gd name="T3" fmla="*/ 24 h 176"/>
                <a:gd name="T4" fmla="*/ 232 w 256"/>
                <a:gd name="T5" fmla="*/ 9 h 176"/>
                <a:gd name="T6" fmla="*/ 224 w 256"/>
                <a:gd name="T7" fmla="*/ 0 h 176"/>
                <a:gd name="T8" fmla="*/ 8 w 256"/>
                <a:gd name="T9" fmla="*/ 0 h 176"/>
                <a:gd name="T10" fmla="*/ 0 w 256"/>
                <a:gd name="T11" fmla="*/ 9 h 176"/>
                <a:gd name="T12" fmla="*/ 0 w 256"/>
                <a:gd name="T13" fmla="*/ 145 h 176"/>
                <a:gd name="T14" fmla="*/ 8 w 256"/>
                <a:gd name="T15" fmla="*/ 152 h 176"/>
                <a:gd name="T16" fmla="*/ 24 w 256"/>
                <a:gd name="T17" fmla="*/ 152 h 176"/>
                <a:gd name="T18" fmla="*/ 24 w 256"/>
                <a:gd name="T19" fmla="*/ 169 h 176"/>
                <a:gd name="T20" fmla="*/ 32 w 256"/>
                <a:gd name="T21" fmla="*/ 176 h 176"/>
                <a:gd name="T22" fmla="*/ 248 w 256"/>
                <a:gd name="T23" fmla="*/ 176 h 176"/>
                <a:gd name="T24" fmla="*/ 256 w 256"/>
                <a:gd name="T25" fmla="*/ 169 h 176"/>
                <a:gd name="T26" fmla="*/ 256 w 256"/>
                <a:gd name="T27" fmla="*/ 33 h 176"/>
                <a:gd name="T28" fmla="*/ 248 w 256"/>
                <a:gd name="T29" fmla="*/ 24 h 176"/>
                <a:gd name="T30" fmla="*/ 24 w 256"/>
                <a:gd name="T31" fmla="*/ 33 h 176"/>
                <a:gd name="T32" fmla="*/ 24 w 256"/>
                <a:gd name="T33" fmla="*/ 144 h 176"/>
                <a:gd name="T34" fmla="*/ 8 w 256"/>
                <a:gd name="T35" fmla="*/ 144 h 176"/>
                <a:gd name="T36" fmla="*/ 8 w 256"/>
                <a:gd name="T37" fmla="*/ 8 h 176"/>
                <a:gd name="T38" fmla="*/ 224 w 256"/>
                <a:gd name="T39" fmla="*/ 8 h 176"/>
                <a:gd name="T40" fmla="*/ 224 w 256"/>
                <a:gd name="T41" fmla="*/ 24 h 176"/>
                <a:gd name="T42" fmla="*/ 32 w 256"/>
                <a:gd name="T43" fmla="*/ 24 h 176"/>
                <a:gd name="T44" fmla="*/ 24 w 256"/>
                <a:gd name="T45" fmla="*/ 33 h 176"/>
                <a:gd name="T46" fmla="*/ 248 w 256"/>
                <a:gd name="T47" fmla="*/ 168 h 176"/>
                <a:gd name="T48" fmla="*/ 32 w 256"/>
                <a:gd name="T49" fmla="*/ 168 h 176"/>
                <a:gd name="T50" fmla="*/ 32 w 256"/>
                <a:gd name="T51" fmla="*/ 32 h 176"/>
                <a:gd name="T52" fmla="*/ 248 w 256"/>
                <a:gd name="T53" fmla="*/ 32 h 176"/>
                <a:gd name="T54" fmla="*/ 248 w 256"/>
                <a:gd name="T5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6" h="176">
                  <a:moveTo>
                    <a:pt x="248" y="24"/>
                  </a:moveTo>
                  <a:cubicBezTo>
                    <a:pt x="232" y="24"/>
                    <a:pt x="232" y="24"/>
                    <a:pt x="232" y="24"/>
                  </a:cubicBezTo>
                  <a:cubicBezTo>
                    <a:pt x="232" y="9"/>
                    <a:pt x="232" y="9"/>
                    <a:pt x="232" y="9"/>
                  </a:cubicBezTo>
                  <a:cubicBezTo>
                    <a:pt x="232" y="5"/>
                    <a:pt x="228" y="0"/>
                    <a:pt x="224" y="0"/>
                  </a:cubicBezTo>
                  <a:cubicBezTo>
                    <a:pt x="8" y="0"/>
                    <a:pt x="8" y="0"/>
                    <a:pt x="8" y="0"/>
                  </a:cubicBezTo>
                  <a:cubicBezTo>
                    <a:pt x="4" y="0"/>
                    <a:pt x="0" y="5"/>
                    <a:pt x="0" y="9"/>
                  </a:cubicBezTo>
                  <a:cubicBezTo>
                    <a:pt x="0" y="145"/>
                    <a:pt x="0" y="145"/>
                    <a:pt x="0" y="145"/>
                  </a:cubicBezTo>
                  <a:cubicBezTo>
                    <a:pt x="0" y="149"/>
                    <a:pt x="4" y="152"/>
                    <a:pt x="8" y="152"/>
                  </a:cubicBezTo>
                  <a:cubicBezTo>
                    <a:pt x="24" y="152"/>
                    <a:pt x="24" y="152"/>
                    <a:pt x="24" y="152"/>
                  </a:cubicBezTo>
                  <a:cubicBezTo>
                    <a:pt x="24" y="169"/>
                    <a:pt x="24" y="169"/>
                    <a:pt x="24" y="169"/>
                  </a:cubicBezTo>
                  <a:cubicBezTo>
                    <a:pt x="24" y="173"/>
                    <a:pt x="28" y="176"/>
                    <a:pt x="32" y="176"/>
                  </a:cubicBezTo>
                  <a:cubicBezTo>
                    <a:pt x="248" y="176"/>
                    <a:pt x="248" y="176"/>
                    <a:pt x="248" y="176"/>
                  </a:cubicBezTo>
                  <a:cubicBezTo>
                    <a:pt x="252" y="176"/>
                    <a:pt x="256" y="173"/>
                    <a:pt x="256" y="169"/>
                  </a:cubicBezTo>
                  <a:cubicBezTo>
                    <a:pt x="256" y="33"/>
                    <a:pt x="256" y="33"/>
                    <a:pt x="256" y="33"/>
                  </a:cubicBezTo>
                  <a:cubicBezTo>
                    <a:pt x="256" y="29"/>
                    <a:pt x="252" y="24"/>
                    <a:pt x="248" y="24"/>
                  </a:cubicBezTo>
                  <a:close/>
                  <a:moveTo>
                    <a:pt x="24" y="33"/>
                  </a:moveTo>
                  <a:cubicBezTo>
                    <a:pt x="24" y="144"/>
                    <a:pt x="24" y="144"/>
                    <a:pt x="24" y="144"/>
                  </a:cubicBezTo>
                  <a:cubicBezTo>
                    <a:pt x="8" y="144"/>
                    <a:pt x="8" y="144"/>
                    <a:pt x="8" y="144"/>
                  </a:cubicBezTo>
                  <a:cubicBezTo>
                    <a:pt x="8" y="8"/>
                    <a:pt x="8" y="8"/>
                    <a:pt x="8" y="8"/>
                  </a:cubicBezTo>
                  <a:cubicBezTo>
                    <a:pt x="224" y="8"/>
                    <a:pt x="224" y="8"/>
                    <a:pt x="224" y="8"/>
                  </a:cubicBezTo>
                  <a:cubicBezTo>
                    <a:pt x="224" y="24"/>
                    <a:pt x="224" y="24"/>
                    <a:pt x="224" y="24"/>
                  </a:cubicBezTo>
                  <a:cubicBezTo>
                    <a:pt x="32" y="24"/>
                    <a:pt x="32" y="24"/>
                    <a:pt x="32" y="24"/>
                  </a:cubicBezTo>
                  <a:cubicBezTo>
                    <a:pt x="28" y="24"/>
                    <a:pt x="24" y="29"/>
                    <a:pt x="24" y="33"/>
                  </a:cubicBezTo>
                  <a:close/>
                  <a:moveTo>
                    <a:pt x="248" y="168"/>
                  </a:moveTo>
                  <a:cubicBezTo>
                    <a:pt x="32" y="168"/>
                    <a:pt x="32" y="168"/>
                    <a:pt x="32" y="168"/>
                  </a:cubicBezTo>
                  <a:cubicBezTo>
                    <a:pt x="32" y="32"/>
                    <a:pt x="32" y="32"/>
                    <a:pt x="32" y="32"/>
                  </a:cubicBezTo>
                  <a:cubicBezTo>
                    <a:pt x="248" y="32"/>
                    <a:pt x="248" y="32"/>
                    <a:pt x="248" y="32"/>
                  </a:cubicBezTo>
                  <a:lnTo>
                    <a:pt x="248" y="168"/>
                  </a:lnTo>
                  <a:close/>
                </a:path>
              </a:pathLst>
            </a:custGeom>
            <a:solidFill>
              <a:srgbClr val="E877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sp>
          <p:nvSpPr>
            <p:cNvPr id="44" name="Freeform 49"/>
            <p:cNvSpPr>
              <a:spLocks noEditPoints="1"/>
            </p:cNvSpPr>
            <p:nvPr/>
          </p:nvSpPr>
          <p:spPr bwMode="auto">
            <a:xfrm>
              <a:off x="3840163" y="2886076"/>
              <a:ext cx="387350" cy="168275"/>
            </a:xfrm>
            <a:custGeom>
              <a:avLst/>
              <a:gdLst>
                <a:gd name="T0" fmla="*/ 80 w 176"/>
                <a:gd name="T1" fmla="*/ 56 h 76"/>
                <a:gd name="T2" fmla="*/ 0 w 176"/>
                <a:gd name="T3" fmla="*/ 56 h 76"/>
                <a:gd name="T4" fmla="*/ 0 w 176"/>
                <a:gd name="T5" fmla="*/ 48 h 76"/>
                <a:gd name="T6" fmla="*/ 80 w 176"/>
                <a:gd name="T7" fmla="*/ 48 h 76"/>
                <a:gd name="T8" fmla="*/ 80 w 176"/>
                <a:gd name="T9" fmla="*/ 56 h 76"/>
                <a:gd name="T10" fmla="*/ 176 w 176"/>
                <a:gd name="T11" fmla="*/ 0 h 76"/>
                <a:gd name="T12" fmla="*/ 0 w 176"/>
                <a:gd name="T13" fmla="*/ 0 h 76"/>
                <a:gd name="T14" fmla="*/ 0 w 176"/>
                <a:gd name="T15" fmla="*/ 8 h 76"/>
                <a:gd name="T16" fmla="*/ 176 w 176"/>
                <a:gd name="T17" fmla="*/ 8 h 76"/>
                <a:gd name="T18" fmla="*/ 176 w 176"/>
                <a:gd name="T19" fmla="*/ 0 h 76"/>
                <a:gd name="T20" fmla="*/ 176 w 176"/>
                <a:gd name="T21" fmla="*/ 72 h 76"/>
                <a:gd name="T22" fmla="*/ 176 w 176"/>
                <a:gd name="T23" fmla="*/ 36 h 76"/>
                <a:gd name="T24" fmla="*/ 172 w 176"/>
                <a:gd name="T25" fmla="*/ 32 h 76"/>
                <a:gd name="T26" fmla="*/ 136 w 176"/>
                <a:gd name="T27" fmla="*/ 32 h 76"/>
                <a:gd name="T28" fmla="*/ 132 w 176"/>
                <a:gd name="T29" fmla="*/ 36 h 76"/>
                <a:gd name="T30" fmla="*/ 132 w 176"/>
                <a:gd name="T31" fmla="*/ 72 h 76"/>
                <a:gd name="T32" fmla="*/ 136 w 176"/>
                <a:gd name="T33" fmla="*/ 76 h 76"/>
                <a:gd name="T34" fmla="*/ 172 w 176"/>
                <a:gd name="T35" fmla="*/ 76 h 76"/>
                <a:gd name="T36" fmla="*/ 176 w 176"/>
                <a:gd name="T37" fmla="*/ 72 h 76"/>
                <a:gd name="T38" fmla="*/ 140 w 176"/>
                <a:gd name="T39" fmla="*/ 40 h 76"/>
                <a:gd name="T40" fmla="*/ 168 w 176"/>
                <a:gd name="T41" fmla="*/ 40 h 76"/>
                <a:gd name="T42" fmla="*/ 168 w 176"/>
                <a:gd name="T43" fmla="*/ 68 h 76"/>
                <a:gd name="T44" fmla="*/ 140 w 176"/>
                <a:gd name="T45" fmla="*/ 68 h 76"/>
                <a:gd name="T46" fmla="*/ 140 w 176"/>
                <a:gd name="T47" fmla="*/ 4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6" h="76">
                  <a:moveTo>
                    <a:pt x="80" y="56"/>
                  </a:moveTo>
                  <a:cubicBezTo>
                    <a:pt x="0" y="56"/>
                    <a:pt x="0" y="56"/>
                    <a:pt x="0" y="56"/>
                  </a:cubicBezTo>
                  <a:cubicBezTo>
                    <a:pt x="0" y="48"/>
                    <a:pt x="0" y="48"/>
                    <a:pt x="0" y="48"/>
                  </a:cubicBezTo>
                  <a:cubicBezTo>
                    <a:pt x="80" y="48"/>
                    <a:pt x="80" y="48"/>
                    <a:pt x="80" y="48"/>
                  </a:cubicBezTo>
                  <a:lnTo>
                    <a:pt x="80" y="56"/>
                  </a:lnTo>
                  <a:close/>
                  <a:moveTo>
                    <a:pt x="176" y="0"/>
                  </a:moveTo>
                  <a:cubicBezTo>
                    <a:pt x="0" y="0"/>
                    <a:pt x="0" y="0"/>
                    <a:pt x="0" y="0"/>
                  </a:cubicBezTo>
                  <a:cubicBezTo>
                    <a:pt x="0" y="8"/>
                    <a:pt x="0" y="8"/>
                    <a:pt x="0" y="8"/>
                  </a:cubicBezTo>
                  <a:cubicBezTo>
                    <a:pt x="176" y="8"/>
                    <a:pt x="176" y="8"/>
                    <a:pt x="176" y="8"/>
                  </a:cubicBezTo>
                  <a:lnTo>
                    <a:pt x="176" y="0"/>
                  </a:lnTo>
                  <a:close/>
                  <a:moveTo>
                    <a:pt x="176" y="72"/>
                  </a:moveTo>
                  <a:cubicBezTo>
                    <a:pt x="176" y="36"/>
                    <a:pt x="176" y="36"/>
                    <a:pt x="176" y="36"/>
                  </a:cubicBezTo>
                  <a:cubicBezTo>
                    <a:pt x="176" y="34"/>
                    <a:pt x="175" y="32"/>
                    <a:pt x="172" y="32"/>
                  </a:cubicBezTo>
                  <a:cubicBezTo>
                    <a:pt x="136" y="32"/>
                    <a:pt x="136" y="32"/>
                    <a:pt x="136" y="32"/>
                  </a:cubicBezTo>
                  <a:cubicBezTo>
                    <a:pt x="134" y="32"/>
                    <a:pt x="132" y="34"/>
                    <a:pt x="132" y="36"/>
                  </a:cubicBezTo>
                  <a:cubicBezTo>
                    <a:pt x="132" y="72"/>
                    <a:pt x="132" y="72"/>
                    <a:pt x="132" y="72"/>
                  </a:cubicBezTo>
                  <a:cubicBezTo>
                    <a:pt x="132" y="74"/>
                    <a:pt x="134" y="76"/>
                    <a:pt x="136" y="76"/>
                  </a:cubicBezTo>
                  <a:cubicBezTo>
                    <a:pt x="172" y="76"/>
                    <a:pt x="172" y="76"/>
                    <a:pt x="172" y="76"/>
                  </a:cubicBezTo>
                  <a:cubicBezTo>
                    <a:pt x="175" y="76"/>
                    <a:pt x="176" y="74"/>
                    <a:pt x="176" y="72"/>
                  </a:cubicBezTo>
                  <a:close/>
                  <a:moveTo>
                    <a:pt x="140" y="40"/>
                  </a:moveTo>
                  <a:cubicBezTo>
                    <a:pt x="168" y="40"/>
                    <a:pt x="168" y="40"/>
                    <a:pt x="168" y="40"/>
                  </a:cubicBezTo>
                  <a:cubicBezTo>
                    <a:pt x="168" y="68"/>
                    <a:pt x="168" y="68"/>
                    <a:pt x="168" y="68"/>
                  </a:cubicBezTo>
                  <a:cubicBezTo>
                    <a:pt x="140" y="68"/>
                    <a:pt x="140" y="68"/>
                    <a:pt x="140" y="68"/>
                  </a:cubicBezTo>
                  <a:lnTo>
                    <a:pt x="140" y="40"/>
                  </a:lnTo>
                  <a:close/>
                </a:path>
              </a:pathLst>
            </a:custGeom>
            <a:solidFill>
              <a:srgbClr val="888B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grpSp>
      <p:grpSp>
        <p:nvGrpSpPr>
          <p:cNvPr id="45" name="Group 44"/>
          <p:cNvGrpSpPr/>
          <p:nvPr/>
        </p:nvGrpSpPr>
        <p:grpSpPr>
          <a:xfrm>
            <a:off x="6173486" y="3815274"/>
            <a:ext cx="516018" cy="557480"/>
            <a:chOff x="5802313" y="3840163"/>
            <a:chExt cx="434975" cy="469899"/>
          </a:xfrm>
        </p:grpSpPr>
        <p:sp>
          <p:nvSpPr>
            <p:cNvPr id="46" name="Freeform 100"/>
            <p:cNvSpPr>
              <a:spLocks noEditPoints="1"/>
            </p:cNvSpPr>
            <p:nvPr/>
          </p:nvSpPr>
          <p:spPr bwMode="auto">
            <a:xfrm>
              <a:off x="5802313" y="3840163"/>
              <a:ext cx="434975" cy="469899"/>
            </a:xfrm>
            <a:custGeom>
              <a:avLst/>
              <a:gdLst>
                <a:gd name="T0" fmla="*/ 102 w 274"/>
                <a:gd name="T1" fmla="*/ 0 h 296"/>
                <a:gd name="T2" fmla="*/ 102 w 274"/>
                <a:gd name="T3" fmla="*/ 106 h 296"/>
                <a:gd name="T4" fmla="*/ 0 w 274"/>
                <a:gd name="T5" fmla="*/ 106 h 296"/>
                <a:gd name="T6" fmla="*/ 0 w 274"/>
                <a:gd name="T7" fmla="*/ 296 h 296"/>
                <a:gd name="T8" fmla="*/ 101 w 274"/>
                <a:gd name="T9" fmla="*/ 296 h 296"/>
                <a:gd name="T10" fmla="*/ 110 w 274"/>
                <a:gd name="T11" fmla="*/ 296 h 296"/>
                <a:gd name="T12" fmla="*/ 274 w 274"/>
                <a:gd name="T13" fmla="*/ 296 h 296"/>
                <a:gd name="T14" fmla="*/ 274 w 274"/>
                <a:gd name="T15" fmla="*/ 0 h 296"/>
                <a:gd name="T16" fmla="*/ 102 w 274"/>
                <a:gd name="T17" fmla="*/ 0 h 296"/>
                <a:gd name="T18" fmla="*/ 102 w 274"/>
                <a:gd name="T19" fmla="*/ 287 h 296"/>
                <a:gd name="T20" fmla="*/ 9 w 274"/>
                <a:gd name="T21" fmla="*/ 287 h 296"/>
                <a:gd name="T22" fmla="*/ 9 w 274"/>
                <a:gd name="T23" fmla="*/ 116 h 296"/>
                <a:gd name="T24" fmla="*/ 102 w 274"/>
                <a:gd name="T25" fmla="*/ 116 h 296"/>
                <a:gd name="T26" fmla="*/ 102 w 274"/>
                <a:gd name="T27" fmla="*/ 287 h 296"/>
                <a:gd name="T28" fmla="*/ 265 w 274"/>
                <a:gd name="T29" fmla="*/ 287 h 296"/>
                <a:gd name="T30" fmla="*/ 111 w 274"/>
                <a:gd name="T31" fmla="*/ 287 h 296"/>
                <a:gd name="T32" fmla="*/ 111 w 274"/>
                <a:gd name="T33" fmla="*/ 9 h 296"/>
                <a:gd name="T34" fmla="*/ 265 w 274"/>
                <a:gd name="T35" fmla="*/ 9 h 296"/>
                <a:gd name="T36" fmla="*/ 265 w 274"/>
                <a:gd name="T37" fmla="*/ 287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296">
                  <a:moveTo>
                    <a:pt x="102" y="0"/>
                  </a:moveTo>
                  <a:lnTo>
                    <a:pt x="102" y="106"/>
                  </a:lnTo>
                  <a:lnTo>
                    <a:pt x="0" y="106"/>
                  </a:lnTo>
                  <a:lnTo>
                    <a:pt x="0" y="296"/>
                  </a:lnTo>
                  <a:lnTo>
                    <a:pt x="101" y="296"/>
                  </a:lnTo>
                  <a:lnTo>
                    <a:pt x="110" y="296"/>
                  </a:lnTo>
                  <a:lnTo>
                    <a:pt x="274" y="296"/>
                  </a:lnTo>
                  <a:lnTo>
                    <a:pt x="274" y="0"/>
                  </a:lnTo>
                  <a:lnTo>
                    <a:pt x="102" y="0"/>
                  </a:lnTo>
                  <a:close/>
                  <a:moveTo>
                    <a:pt x="102" y="287"/>
                  </a:moveTo>
                  <a:lnTo>
                    <a:pt x="9" y="287"/>
                  </a:lnTo>
                  <a:lnTo>
                    <a:pt x="9" y="116"/>
                  </a:lnTo>
                  <a:lnTo>
                    <a:pt x="102" y="116"/>
                  </a:lnTo>
                  <a:lnTo>
                    <a:pt x="102" y="287"/>
                  </a:lnTo>
                  <a:close/>
                  <a:moveTo>
                    <a:pt x="265" y="287"/>
                  </a:moveTo>
                  <a:lnTo>
                    <a:pt x="111" y="287"/>
                  </a:lnTo>
                  <a:lnTo>
                    <a:pt x="111" y="9"/>
                  </a:lnTo>
                  <a:lnTo>
                    <a:pt x="265" y="9"/>
                  </a:lnTo>
                  <a:lnTo>
                    <a:pt x="265" y="287"/>
                  </a:lnTo>
                  <a:close/>
                </a:path>
              </a:pathLst>
            </a:custGeom>
            <a:solidFill>
              <a:srgbClr val="E87722"/>
            </a:solidFill>
            <a:ln>
              <a:noFill/>
            </a:ln>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sp>
          <p:nvSpPr>
            <p:cNvPr id="47" name="Freeform 101"/>
            <p:cNvSpPr>
              <a:spLocks noEditPoints="1"/>
            </p:cNvSpPr>
            <p:nvPr/>
          </p:nvSpPr>
          <p:spPr bwMode="auto">
            <a:xfrm>
              <a:off x="5856288" y="3903663"/>
              <a:ext cx="315913" cy="312737"/>
            </a:xfrm>
            <a:custGeom>
              <a:avLst/>
              <a:gdLst>
                <a:gd name="T0" fmla="*/ 110 w 199"/>
                <a:gd name="T1" fmla="*/ 48 h 197"/>
                <a:gd name="T2" fmla="*/ 119 w 199"/>
                <a:gd name="T3" fmla="*/ 0 h 197"/>
                <a:gd name="T4" fmla="*/ 160 w 199"/>
                <a:gd name="T5" fmla="*/ 0 h 197"/>
                <a:gd name="T6" fmla="*/ 151 w 199"/>
                <a:gd name="T7" fmla="*/ 48 h 197"/>
                <a:gd name="T8" fmla="*/ 160 w 199"/>
                <a:gd name="T9" fmla="*/ 0 h 197"/>
                <a:gd name="T10" fmla="*/ 190 w 199"/>
                <a:gd name="T11" fmla="*/ 0 h 197"/>
                <a:gd name="T12" fmla="*/ 199 w 199"/>
                <a:gd name="T13" fmla="*/ 48 h 197"/>
                <a:gd name="T14" fmla="*/ 119 w 199"/>
                <a:gd name="T15" fmla="*/ 77 h 197"/>
                <a:gd name="T16" fmla="*/ 110 w 199"/>
                <a:gd name="T17" fmla="*/ 124 h 197"/>
                <a:gd name="T18" fmla="*/ 119 w 199"/>
                <a:gd name="T19" fmla="*/ 77 h 197"/>
                <a:gd name="T20" fmla="*/ 151 w 199"/>
                <a:gd name="T21" fmla="*/ 77 h 197"/>
                <a:gd name="T22" fmla="*/ 160 w 199"/>
                <a:gd name="T23" fmla="*/ 124 h 197"/>
                <a:gd name="T24" fmla="*/ 199 w 199"/>
                <a:gd name="T25" fmla="*/ 77 h 197"/>
                <a:gd name="T26" fmla="*/ 190 w 199"/>
                <a:gd name="T27" fmla="*/ 124 h 197"/>
                <a:gd name="T28" fmla="*/ 199 w 199"/>
                <a:gd name="T29" fmla="*/ 77 h 197"/>
                <a:gd name="T30" fmla="*/ 110 w 199"/>
                <a:gd name="T31" fmla="*/ 150 h 197"/>
                <a:gd name="T32" fmla="*/ 119 w 199"/>
                <a:gd name="T33" fmla="*/ 197 h 197"/>
                <a:gd name="T34" fmla="*/ 160 w 199"/>
                <a:gd name="T35" fmla="*/ 150 h 197"/>
                <a:gd name="T36" fmla="*/ 151 w 199"/>
                <a:gd name="T37" fmla="*/ 197 h 197"/>
                <a:gd name="T38" fmla="*/ 160 w 199"/>
                <a:gd name="T39" fmla="*/ 150 h 197"/>
                <a:gd name="T40" fmla="*/ 0 w 199"/>
                <a:gd name="T41" fmla="*/ 158 h 197"/>
                <a:gd name="T42" fmla="*/ 9 w 199"/>
                <a:gd name="T43" fmla="*/ 193 h 197"/>
                <a:gd name="T44" fmla="*/ 43 w 199"/>
                <a:gd name="T45" fmla="*/ 158 h 197"/>
                <a:gd name="T46" fmla="*/ 33 w 199"/>
                <a:gd name="T47" fmla="*/ 193 h 197"/>
                <a:gd name="T48" fmla="*/ 43 w 199"/>
                <a:gd name="T49" fmla="*/ 158 h 197"/>
                <a:gd name="T50" fmla="*/ 0 w 199"/>
                <a:gd name="T51" fmla="*/ 105 h 197"/>
                <a:gd name="T52" fmla="*/ 9 w 199"/>
                <a:gd name="T53" fmla="*/ 140 h 197"/>
                <a:gd name="T54" fmla="*/ 43 w 199"/>
                <a:gd name="T55" fmla="*/ 105 h 197"/>
                <a:gd name="T56" fmla="*/ 33 w 199"/>
                <a:gd name="T57" fmla="*/ 140 h 197"/>
                <a:gd name="T58" fmla="*/ 43 w 199"/>
                <a:gd name="T59" fmla="*/ 105 h 197"/>
                <a:gd name="T60" fmla="*/ 190 w 199"/>
                <a:gd name="T61" fmla="*/ 150 h 197"/>
                <a:gd name="T62" fmla="*/ 199 w 199"/>
                <a:gd name="T6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197">
                  <a:moveTo>
                    <a:pt x="119" y="48"/>
                  </a:moveTo>
                  <a:lnTo>
                    <a:pt x="110" y="48"/>
                  </a:lnTo>
                  <a:lnTo>
                    <a:pt x="110" y="0"/>
                  </a:lnTo>
                  <a:lnTo>
                    <a:pt x="119" y="0"/>
                  </a:lnTo>
                  <a:lnTo>
                    <a:pt x="119" y="48"/>
                  </a:lnTo>
                  <a:close/>
                  <a:moveTo>
                    <a:pt x="160" y="0"/>
                  </a:moveTo>
                  <a:lnTo>
                    <a:pt x="151" y="0"/>
                  </a:lnTo>
                  <a:lnTo>
                    <a:pt x="151" y="48"/>
                  </a:lnTo>
                  <a:lnTo>
                    <a:pt x="160" y="48"/>
                  </a:lnTo>
                  <a:lnTo>
                    <a:pt x="160" y="0"/>
                  </a:lnTo>
                  <a:close/>
                  <a:moveTo>
                    <a:pt x="199" y="0"/>
                  </a:moveTo>
                  <a:lnTo>
                    <a:pt x="190" y="0"/>
                  </a:lnTo>
                  <a:lnTo>
                    <a:pt x="190" y="48"/>
                  </a:lnTo>
                  <a:lnTo>
                    <a:pt x="199" y="48"/>
                  </a:lnTo>
                  <a:lnTo>
                    <a:pt x="199" y="0"/>
                  </a:lnTo>
                  <a:close/>
                  <a:moveTo>
                    <a:pt x="119" y="77"/>
                  </a:moveTo>
                  <a:lnTo>
                    <a:pt x="110" y="77"/>
                  </a:lnTo>
                  <a:lnTo>
                    <a:pt x="110" y="124"/>
                  </a:lnTo>
                  <a:lnTo>
                    <a:pt x="119" y="124"/>
                  </a:lnTo>
                  <a:lnTo>
                    <a:pt x="119" y="77"/>
                  </a:lnTo>
                  <a:close/>
                  <a:moveTo>
                    <a:pt x="160" y="77"/>
                  </a:moveTo>
                  <a:lnTo>
                    <a:pt x="151" y="77"/>
                  </a:lnTo>
                  <a:lnTo>
                    <a:pt x="151" y="124"/>
                  </a:lnTo>
                  <a:lnTo>
                    <a:pt x="160" y="124"/>
                  </a:lnTo>
                  <a:lnTo>
                    <a:pt x="160" y="77"/>
                  </a:lnTo>
                  <a:close/>
                  <a:moveTo>
                    <a:pt x="199" y="77"/>
                  </a:moveTo>
                  <a:lnTo>
                    <a:pt x="190" y="77"/>
                  </a:lnTo>
                  <a:lnTo>
                    <a:pt x="190" y="124"/>
                  </a:lnTo>
                  <a:lnTo>
                    <a:pt x="199" y="124"/>
                  </a:lnTo>
                  <a:lnTo>
                    <a:pt x="199" y="77"/>
                  </a:lnTo>
                  <a:close/>
                  <a:moveTo>
                    <a:pt x="119" y="150"/>
                  </a:moveTo>
                  <a:lnTo>
                    <a:pt x="110" y="150"/>
                  </a:lnTo>
                  <a:lnTo>
                    <a:pt x="110" y="197"/>
                  </a:lnTo>
                  <a:lnTo>
                    <a:pt x="119" y="197"/>
                  </a:lnTo>
                  <a:lnTo>
                    <a:pt x="119" y="150"/>
                  </a:lnTo>
                  <a:close/>
                  <a:moveTo>
                    <a:pt x="160" y="150"/>
                  </a:moveTo>
                  <a:lnTo>
                    <a:pt x="151" y="150"/>
                  </a:lnTo>
                  <a:lnTo>
                    <a:pt x="151" y="197"/>
                  </a:lnTo>
                  <a:lnTo>
                    <a:pt x="160" y="197"/>
                  </a:lnTo>
                  <a:lnTo>
                    <a:pt x="160" y="150"/>
                  </a:lnTo>
                  <a:close/>
                  <a:moveTo>
                    <a:pt x="9" y="158"/>
                  </a:moveTo>
                  <a:lnTo>
                    <a:pt x="0" y="158"/>
                  </a:lnTo>
                  <a:lnTo>
                    <a:pt x="0" y="193"/>
                  </a:lnTo>
                  <a:lnTo>
                    <a:pt x="9" y="193"/>
                  </a:lnTo>
                  <a:lnTo>
                    <a:pt x="9" y="158"/>
                  </a:lnTo>
                  <a:close/>
                  <a:moveTo>
                    <a:pt x="43" y="158"/>
                  </a:moveTo>
                  <a:lnTo>
                    <a:pt x="33" y="158"/>
                  </a:lnTo>
                  <a:lnTo>
                    <a:pt x="33" y="193"/>
                  </a:lnTo>
                  <a:lnTo>
                    <a:pt x="43" y="193"/>
                  </a:lnTo>
                  <a:lnTo>
                    <a:pt x="43" y="158"/>
                  </a:lnTo>
                  <a:close/>
                  <a:moveTo>
                    <a:pt x="9" y="105"/>
                  </a:moveTo>
                  <a:lnTo>
                    <a:pt x="0" y="105"/>
                  </a:lnTo>
                  <a:lnTo>
                    <a:pt x="0" y="140"/>
                  </a:lnTo>
                  <a:lnTo>
                    <a:pt x="9" y="140"/>
                  </a:lnTo>
                  <a:lnTo>
                    <a:pt x="9" y="105"/>
                  </a:lnTo>
                  <a:close/>
                  <a:moveTo>
                    <a:pt x="43" y="105"/>
                  </a:moveTo>
                  <a:lnTo>
                    <a:pt x="33" y="105"/>
                  </a:lnTo>
                  <a:lnTo>
                    <a:pt x="33" y="140"/>
                  </a:lnTo>
                  <a:lnTo>
                    <a:pt x="43" y="140"/>
                  </a:lnTo>
                  <a:lnTo>
                    <a:pt x="43" y="105"/>
                  </a:lnTo>
                  <a:close/>
                  <a:moveTo>
                    <a:pt x="199" y="150"/>
                  </a:moveTo>
                  <a:lnTo>
                    <a:pt x="190" y="150"/>
                  </a:lnTo>
                  <a:lnTo>
                    <a:pt x="190" y="197"/>
                  </a:lnTo>
                  <a:lnTo>
                    <a:pt x="199" y="197"/>
                  </a:lnTo>
                  <a:lnTo>
                    <a:pt x="199" y="150"/>
                  </a:lnTo>
                  <a:close/>
                </a:path>
              </a:pathLst>
            </a:custGeom>
            <a:solidFill>
              <a:srgbClr val="8A8A8D"/>
            </a:solidFill>
            <a:ln>
              <a:noFill/>
            </a:ln>
          </p:spPr>
          <p:txBody>
            <a:bodyPr vert="horz" wrap="square" lIns="91440" tIns="45720" rIns="91440" bIns="45720" numCol="1" anchor="t" anchorCtr="0" compatLnSpc="1">
              <a:prstTxWarp prst="textNoShape">
                <a:avLst/>
              </a:prstTxWarp>
            </a:bodyPr>
            <a:lstStyle/>
            <a:p>
              <a:endParaRPr lang="en-US">
                <a:solidFill>
                  <a:srgbClr val="55565A"/>
                </a:solidFill>
              </a:endParaRPr>
            </a:p>
          </p:txBody>
        </p:sp>
      </p:grpSp>
      <p:sp>
        <p:nvSpPr>
          <p:cNvPr id="30" name="Title 2"/>
          <p:cNvSpPr>
            <a:spLocks noGrp="1"/>
          </p:cNvSpPr>
          <p:nvPr>
            <p:ph type="title"/>
          </p:nvPr>
        </p:nvSpPr>
        <p:spPr>
          <a:xfrm>
            <a:off x="461387" y="304801"/>
            <a:ext cx="8396863" cy="620358"/>
          </a:xfrm>
        </p:spPr>
        <p:txBody>
          <a:bodyPr/>
          <a:lstStyle/>
          <a:p>
            <a:pPr eaLnBrk="1" hangingPunct="1"/>
            <a:r>
              <a:rPr lang="en-US" altLang="en-US" sz="3000" dirty="0" smtClean="0"/>
              <a:t>Copay Cards Industry</a:t>
            </a:r>
          </a:p>
        </p:txBody>
      </p:sp>
    </p:spTree>
    <p:extLst>
      <p:ext uri="{BB962C8B-B14F-4D97-AF65-F5344CB8AC3E}">
        <p14:creationId xmlns:p14="http://schemas.microsoft.com/office/powerpoint/2010/main" val="3485232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1387" y="304801"/>
            <a:ext cx="8396863" cy="620358"/>
          </a:xfrm>
        </p:spPr>
        <p:txBody>
          <a:bodyPr/>
          <a:lstStyle/>
          <a:p>
            <a:r>
              <a:rPr lang="en-US" sz="3200" dirty="0" smtClean="0"/>
              <a:t>Accumulator</a:t>
            </a:r>
            <a:endParaRPr lang="en-US" dirty="0"/>
          </a:p>
        </p:txBody>
      </p:sp>
      <p:sp>
        <p:nvSpPr>
          <p:cNvPr id="3" name="Slide Number Placeholder 2"/>
          <p:cNvSpPr>
            <a:spLocks noGrp="1"/>
          </p:cNvSpPr>
          <p:nvPr>
            <p:ph type="sldNum" sz="quarter" idx="12"/>
          </p:nvPr>
        </p:nvSpPr>
        <p:spPr/>
        <p:txBody>
          <a:bodyPr/>
          <a:lstStyle/>
          <a:p>
            <a:fld id="{F18F5FCC-583C-47C6-9953-2F6AD74D46AE}" type="slidenum">
              <a:rPr smtClean="0">
                <a:solidFill>
                  <a:srgbClr val="55565A"/>
                </a:solidFill>
              </a:rPr>
              <a:pPr/>
              <a:t>22</a:t>
            </a:fld>
            <a:endParaRPr>
              <a:solidFill>
                <a:srgbClr val="55565A"/>
              </a:solidFill>
            </a:endParaRPr>
          </a:p>
        </p:txBody>
      </p:sp>
      <p:sp>
        <p:nvSpPr>
          <p:cNvPr id="4" name="Pentagon 3"/>
          <p:cNvSpPr/>
          <p:nvPr/>
        </p:nvSpPr>
        <p:spPr>
          <a:xfrm>
            <a:off x="515126" y="1302870"/>
            <a:ext cx="1862832" cy="1364130"/>
          </a:xfrm>
          <a:prstGeom prst="homePlate">
            <a:avLst/>
          </a:prstGeom>
          <a:solidFill>
            <a:srgbClr val="0070C0"/>
          </a:solidFill>
          <a:ln w="9525" cap="flat" cmpd="sng" algn="ctr">
            <a:noFill/>
            <a:prstDash val="solid"/>
          </a:ln>
          <a:effectLst>
            <a:outerShdw blurRad="40000" dist="23000" dir="5400000" rotWithShape="0">
              <a:srgbClr val="000000">
                <a:alpha val="35000"/>
              </a:srgbClr>
            </a:outerShdw>
          </a:effectLst>
        </p:spPr>
        <p:txBody>
          <a:bodyPr rtlCol="0" anchor="ctr"/>
          <a:lstStyle/>
          <a:p>
            <a:pPr>
              <a:defRPr/>
            </a:pPr>
            <a:r>
              <a:rPr lang="en-US" sz="1400" kern="0" dirty="0">
                <a:solidFill>
                  <a:sysClr val="window" lastClr="FFFFFF"/>
                </a:solidFill>
                <a:latin typeface="Franklin Gothic Book"/>
              </a:rPr>
              <a:t>Real-Time </a:t>
            </a:r>
            <a:r>
              <a:rPr lang="en-US" sz="1400" kern="0" dirty="0" smtClean="0">
                <a:solidFill>
                  <a:sysClr val="window" lastClr="FFFFFF"/>
                </a:solidFill>
                <a:latin typeface="Franklin Gothic Book"/>
              </a:rPr>
              <a:t>Accumulator </a:t>
            </a:r>
            <a:endParaRPr lang="en-US" sz="1400" kern="0" dirty="0">
              <a:solidFill>
                <a:sysClr val="window" lastClr="FFFFFF"/>
              </a:solidFill>
              <a:latin typeface="Franklin Gothic Book"/>
            </a:endParaRPr>
          </a:p>
        </p:txBody>
      </p:sp>
      <p:sp>
        <p:nvSpPr>
          <p:cNvPr id="5" name="Rectangle 4"/>
          <p:cNvSpPr/>
          <p:nvPr/>
        </p:nvSpPr>
        <p:spPr>
          <a:xfrm>
            <a:off x="2558955" y="1507615"/>
            <a:ext cx="5848066" cy="923330"/>
          </a:xfrm>
          <a:prstGeom prst="rect">
            <a:avLst/>
          </a:prstGeom>
        </p:spPr>
        <p:txBody>
          <a:bodyPr wrap="square">
            <a:spAutoFit/>
          </a:bodyPr>
          <a:lstStyle/>
          <a:p>
            <a:pPr fontAlgn="base">
              <a:spcBef>
                <a:spcPct val="0"/>
              </a:spcBef>
              <a:spcAft>
                <a:spcPct val="0"/>
              </a:spcAft>
            </a:pPr>
            <a:r>
              <a:rPr lang="en-US" altLang="en-US" dirty="0">
                <a:solidFill>
                  <a:srgbClr val="161208"/>
                </a:solidFill>
              </a:rPr>
              <a:t>Eligible coupons will be accepted, however, the coupon amount will not be applied toward a members’ </a:t>
            </a:r>
            <a:r>
              <a:rPr lang="en-US" altLang="en-US" dirty="0" smtClean="0">
                <a:solidFill>
                  <a:srgbClr val="161208"/>
                </a:solidFill>
              </a:rPr>
              <a:t>deductible </a:t>
            </a:r>
            <a:r>
              <a:rPr lang="en-US" altLang="en-US" dirty="0">
                <a:solidFill>
                  <a:srgbClr val="161208"/>
                </a:solidFill>
              </a:rPr>
              <a:t>and out-of-pocket maximum. </a:t>
            </a:r>
          </a:p>
        </p:txBody>
      </p:sp>
      <p:grpSp>
        <p:nvGrpSpPr>
          <p:cNvPr id="7" name="Group 6"/>
          <p:cNvGrpSpPr/>
          <p:nvPr/>
        </p:nvGrpSpPr>
        <p:grpSpPr>
          <a:xfrm>
            <a:off x="586130" y="3230635"/>
            <a:ext cx="4183867" cy="2408165"/>
            <a:chOff x="586130" y="3049804"/>
            <a:chExt cx="4183867" cy="2408165"/>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14" y="3052800"/>
              <a:ext cx="3444586" cy="1514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bwMode="auto">
            <a:xfrm>
              <a:off x="586130" y="3148771"/>
              <a:ext cx="3444586" cy="151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0" name="Rectangle 9"/>
            <p:cNvSpPr/>
            <p:nvPr/>
          </p:nvSpPr>
          <p:spPr bwMode="auto">
            <a:xfrm>
              <a:off x="586130" y="3148771"/>
              <a:ext cx="3444586" cy="151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1" name="Rectangle 10"/>
            <p:cNvSpPr/>
            <p:nvPr/>
          </p:nvSpPr>
          <p:spPr bwMode="auto">
            <a:xfrm>
              <a:off x="711014" y="3052800"/>
              <a:ext cx="3444586" cy="151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2" name="Rectangle 11"/>
            <p:cNvSpPr/>
            <p:nvPr/>
          </p:nvSpPr>
          <p:spPr bwMode="auto">
            <a:xfrm>
              <a:off x="3888764" y="3064675"/>
              <a:ext cx="266835" cy="1502411"/>
            </a:xfrm>
            <a:prstGeom prst="rect">
              <a:avLst/>
            </a:prstGeom>
            <a:solidFill>
              <a:schemeClr val="accent1">
                <a:lumMod val="20000"/>
                <a:lumOff val="80000"/>
                <a:alpha val="68000"/>
              </a:schemeClr>
            </a:solidFill>
            <a:ln>
              <a:noFill/>
            </a:ln>
            <a:effectLs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3" name="Rectangle 12"/>
            <p:cNvSpPr/>
            <p:nvPr/>
          </p:nvSpPr>
          <p:spPr bwMode="auto">
            <a:xfrm>
              <a:off x="707784" y="3049804"/>
              <a:ext cx="3180980" cy="1502411"/>
            </a:xfrm>
            <a:prstGeom prst="rect">
              <a:avLst/>
            </a:prstGeom>
            <a:solidFill>
              <a:schemeClr val="bg2">
                <a:lumMod val="20000"/>
                <a:lumOff val="80000"/>
                <a:alpha val="44000"/>
              </a:schemeClr>
            </a:solidFill>
            <a:ln>
              <a:noFill/>
            </a:ln>
            <a:effectLs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4" name="Isosceles Triangle 13"/>
            <p:cNvSpPr/>
            <p:nvPr/>
          </p:nvSpPr>
          <p:spPr bwMode="auto">
            <a:xfrm rot="10800000">
              <a:off x="799094" y="4587620"/>
              <a:ext cx="3089669" cy="284600"/>
            </a:xfrm>
            <a:prstGeom prst="triangle">
              <a:avLst/>
            </a:prstGeom>
            <a:solidFill>
              <a:srgbClr val="0070C0"/>
            </a:solidFill>
            <a:ln>
              <a:noFill/>
            </a:ln>
            <a:effectLs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5" name="TextBox 14"/>
            <p:cNvSpPr txBox="1"/>
            <p:nvPr/>
          </p:nvSpPr>
          <p:spPr bwMode="auto">
            <a:xfrm>
              <a:off x="1665686" y="5180970"/>
              <a:ext cx="1345240" cy="276999"/>
            </a:xfrm>
            <a:prstGeom prst="rect">
              <a:avLst/>
            </a:prstGeom>
            <a:noFill/>
            <a:ln w="12700">
              <a:noFill/>
              <a:miter lim="800000"/>
              <a:headEnd/>
              <a:tailEnd/>
            </a:ln>
          </p:spPr>
          <p:txBody>
            <a:bodyPr wrap="none" rtlCol="0" anchor="ctr">
              <a:spAutoFit/>
            </a:bodyPr>
            <a:lstStyle/>
            <a:p>
              <a:pPr algn="ctr"/>
              <a:r>
                <a:rPr lang="en-US" sz="1200" b="1" kern="0" dirty="0">
                  <a:solidFill>
                    <a:srgbClr val="0070C0"/>
                  </a:solidFill>
                </a:rPr>
                <a:t>$90 Copay Card</a:t>
              </a:r>
            </a:p>
          </p:txBody>
        </p:sp>
        <p:sp>
          <p:nvSpPr>
            <p:cNvPr id="16" name="Isosceles Triangle 15"/>
            <p:cNvSpPr/>
            <p:nvPr/>
          </p:nvSpPr>
          <p:spPr bwMode="auto">
            <a:xfrm rot="10800000">
              <a:off x="3909722" y="4588591"/>
              <a:ext cx="245878" cy="110095"/>
            </a:xfrm>
            <a:prstGeom prst="triangle">
              <a:avLst/>
            </a:prstGeom>
            <a:solidFill>
              <a:schemeClr val="tx2"/>
            </a:solidFill>
            <a:ln>
              <a:noFill/>
            </a:ln>
            <a:effectLst/>
            <a:extLst/>
          </p:spPr>
          <p:txBody>
            <a:bodyPr vert="horz" wrap="square" lIns="0" tIns="0" rIns="0" bIns="0" numCol="1" rtlCol="0" anchor="t" anchorCtr="0" compatLnSpc="1">
              <a:prstTxWarp prst="textNoShape">
                <a:avLst/>
              </a:prstTxWarp>
            </a:bodyPr>
            <a:lstStyle/>
            <a:p>
              <a:pPr marL="168275" indent="-168275" fontAlgn="base">
                <a:lnSpc>
                  <a:spcPct val="95000"/>
                </a:lnSpc>
                <a:spcBef>
                  <a:spcPct val="0"/>
                </a:spcBef>
                <a:spcAft>
                  <a:spcPct val="35000"/>
                </a:spcAft>
                <a:buClr>
                  <a:srgbClr val="D45D00"/>
                </a:buClr>
                <a:buFontTx/>
                <a:buChar char="•"/>
              </a:pPr>
              <a:endParaRPr lang="en-US" sz="2000" dirty="0">
                <a:solidFill>
                  <a:srgbClr val="63666A"/>
                </a:solidFill>
              </a:endParaRPr>
            </a:p>
          </p:txBody>
        </p:sp>
        <p:sp>
          <p:nvSpPr>
            <p:cNvPr id="17" name="TextBox 16"/>
            <p:cNvSpPr txBox="1"/>
            <p:nvPr/>
          </p:nvSpPr>
          <p:spPr bwMode="auto">
            <a:xfrm>
              <a:off x="3298119" y="4753470"/>
              <a:ext cx="1471878" cy="276999"/>
            </a:xfrm>
            <a:prstGeom prst="rect">
              <a:avLst/>
            </a:prstGeom>
            <a:noFill/>
            <a:ln w="12700">
              <a:noFill/>
              <a:miter lim="800000"/>
              <a:headEnd/>
              <a:tailEnd/>
            </a:ln>
          </p:spPr>
          <p:txBody>
            <a:bodyPr wrap="none" rtlCol="0" anchor="ctr">
              <a:spAutoFit/>
            </a:bodyPr>
            <a:lstStyle/>
            <a:p>
              <a:pPr algn="ctr"/>
              <a:r>
                <a:rPr lang="en-US" sz="1200" b="1" kern="0" dirty="0">
                  <a:solidFill>
                    <a:srgbClr val="EAAA00"/>
                  </a:solidFill>
                </a:rPr>
                <a:t>$10 Member Pays</a:t>
              </a:r>
            </a:p>
          </p:txBody>
        </p:sp>
        <p:pic>
          <p:nvPicPr>
            <p:cNvPr id="18"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21711" y="4745382"/>
              <a:ext cx="627453" cy="406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 name="TextBox 18"/>
          <p:cNvSpPr txBox="1"/>
          <p:nvPr/>
        </p:nvSpPr>
        <p:spPr bwMode="auto">
          <a:xfrm>
            <a:off x="5152312" y="2972381"/>
            <a:ext cx="3038012" cy="276999"/>
          </a:xfrm>
          <a:prstGeom prst="rect">
            <a:avLst/>
          </a:prstGeom>
          <a:noFill/>
          <a:ln w="12700">
            <a:noFill/>
            <a:miter lim="800000"/>
            <a:headEnd/>
            <a:tailEnd/>
          </a:ln>
        </p:spPr>
        <p:txBody>
          <a:bodyPr wrap="none" rtlCol="0" anchor="ctr">
            <a:spAutoFit/>
          </a:bodyPr>
          <a:lstStyle/>
          <a:p>
            <a:pPr algn="ctr"/>
            <a:r>
              <a:rPr lang="en-US" sz="1200" b="1" kern="0" dirty="0">
                <a:solidFill>
                  <a:srgbClr val="000000"/>
                </a:solidFill>
              </a:rPr>
              <a:t>Amount Applied to Deductible &amp; OOP</a:t>
            </a:r>
          </a:p>
        </p:txBody>
      </p:sp>
      <p:graphicFrame>
        <p:nvGraphicFramePr>
          <p:cNvPr id="20" name="Table 19"/>
          <p:cNvGraphicFramePr>
            <a:graphicFrameLocks noGrp="1"/>
          </p:cNvGraphicFramePr>
          <p:nvPr>
            <p:extLst>
              <p:ext uri="{D42A27DB-BD31-4B8C-83A1-F6EECF244321}">
                <p14:modId xmlns:p14="http://schemas.microsoft.com/office/powerpoint/2010/main" val="3750067588"/>
              </p:ext>
            </p:extLst>
          </p:nvPr>
        </p:nvGraphicFramePr>
        <p:xfrm>
          <a:off x="4670970" y="3263540"/>
          <a:ext cx="3903024" cy="1520974"/>
        </p:xfrm>
        <a:graphic>
          <a:graphicData uri="http://schemas.openxmlformats.org/drawingml/2006/table">
            <a:tbl>
              <a:tblPr firstRow="1" bandRow="1">
                <a:tableStyleId>{5C22544A-7EE6-4342-B048-85BDC9FD1C3A}</a:tableStyleId>
              </a:tblPr>
              <a:tblGrid>
                <a:gridCol w="1951512"/>
                <a:gridCol w="1951512"/>
              </a:tblGrid>
              <a:tr h="447706">
                <a:tc>
                  <a:txBody>
                    <a:bodyPr/>
                    <a:lstStyle/>
                    <a:p>
                      <a:pPr algn="ctr"/>
                      <a:r>
                        <a:rPr lang="en-US" sz="1600" dirty="0" smtClean="0"/>
                        <a:t>Today</a:t>
                      </a:r>
                      <a:endParaRPr lang="en-US" sz="1600" dirty="0"/>
                    </a:p>
                  </a:txBody>
                  <a:tcPr anchor="ctr"/>
                </a:tc>
                <a:tc>
                  <a:txBody>
                    <a:bodyPr/>
                    <a:lstStyle/>
                    <a:p>
                      <a:pPr algn="ctr"/>
                      <a:r>
                        <a:rPr lang="en-US" sz="1600" dirty="0" smtClean="0"/>
                        <a:t>Jan.</a:t>
                      </a:r>
                      <a:r>
                        <a:rPr lang="en-US" sz="1600" baseline="0" dirty="0" smtClean="0"/>
                        <a:t> 1, 2017</a:t>
                      </a:r>
                      <a:endParaRPr lang="en-US" sz="1600" dirty="0"/>
                    </a:p>
                  </a:txBody>
                  <a:tcPr anchor="ctr">
                    <a:solidFill>
                      <a:schemeClr val="accent3"/>
                    </a:solidFill>
                  </a:tcPr>
                </a:tc>
              </a:tr>
              <a:tr h="447706">
                <a:tc>
                  <a:txBody>
                    <a:bodyPr/>
                    <a:lstStyle/>
                    <a:p>
                      <a:pPr algn="ctr"/>
                      <a:r>
                        <a:rPr lang="en-US" sz="1600" b="1" dirty="0" smtClean="0"/>
                        <a:t>$100</a:t>
                      </a:r>
                      <a:endParaRPr lang="en-US" sz="1600" b="1" dirty="0"/>
                    </a:p>
                  </a:txBody>
                  <a:tcPr anchor="ctr"/>
                </a:tc>
                <a:tc>
                  <a:txBody>
                    <a:bodyPr/>
                    <a:lstStyle/>
                    <a:p>
                      <a:pPr algn="ctr"/>
                      <a:r>
                        <a:rPr lang="en-US" sz="1600" b="1" dirty="0" smtClean="0">
                          <a:solidFill>
                            <a:schemeClr val="bg1"/>
                          </a:solidFill>
                        </a:rPr>
                        <a:t>$10</a:t>
                      </a:r>
                      <a:endParaRPr lang="en-US" sz="1600" b="1" dirty="0">
                        <a:solidFill>
                          <a:schemeClr val="bg1"/>
                        </a:solidFill>
                      </a:endParaRPr>
                    </a:p>
                  </a:txBody>
                  <a:tcPr anchor="ctr">
                    <a:solidFill>
                      <a:schemeClr val="tx1">
                        <a:lumMod val="60000"/>
                        <a:lumOff val="40000"/>
                      </a:schemeClr>
                    </a:solidFill>
                  </a:tcPr>
                </a:tc>
              </a:tr>
              <a:tr h="625562">
                <a:tc>
                  <a:txBody>
                    <a:bodyPr/>
                    <a:lstStyle/>
                    <a:p>
                      <a:pPr algn="ctr"/>
                      <a:r>
                        <a:rPr lang="en-US" sz="1400" dirty="0" smtClean="0"/>
                        <a:t>Cost share + </a:t>
                      </a:r>
                      <a:br>
                        <a:rPr lang="en-US" sz="1400" dirty="0" smtClean="0"/>
                      </a:br>
                      <a:r>
                        <a:rPr lang="en-US" sz="1400" dirty="0" smtClean="0"/>
                        <a:t>copay card</a:t>
                      </a:r>
                      <a:endParaRPr lang="en-US" sz="1400" dirty="0"/>
                    </a:p>
                  </a:txBody>
                  <a:tcPr anchor="ctr"/>
                </a:tc>
                <a:tc>
                  <a:txBody>
                    <a:bodyPr/>
                    <a:lstStyle/>
                    <a:p>
                      <a:pPr algn="ctr"/>
                      <a:r>
                        <a:rPr lang="en-US" sz="1400" dirty="0" smtClean="0">
                          <a:solidFill>
                            <a:schemeClr val="tx1"/>
                          </a:solidFill>
                        </a:rPr>
                        <a:t>Cost share only</a:t>
                      </a:r>
                      <a:endParaRPr lang="en-US" sz="1400" dirty="0">
                        <a:solidFill>
                          <a:schemeClr val="tx1"/>
                        </a:solidFill>
                      </a:endParaRPr>
                    </a:p>
                  </a:txBody>
                  <a:tcPr anchor="ctr">
                    <a:solidFill>
                      <a:schemeClr val="bg1">
                        <a:lumMod val="85000"/>
                      </a:schemeClr>
                    </a:solidFill>
                  </a:tcPr>
                </a:tc>
              </a:tr>
            </a:tbl>
          </a:graphicData>
        </a:graphic>
      </p:graphicFrame>
      <p:sp>
        <p:nvSpPr>
          <p:cNvPr id="21" name="TextBox 20"/>
          <p:cNvSpPr txBox="1"/>
          <p:nvPr/>
        </p:nvSpPr>
        <p:spPr bwMode="auto">
          <a:xfrm>
            <a:off x="1914576" y="2895282"/>
            <a:ext cx="1037463" cy="276999"/>
          </a:xfrm>
          <a:prstGeom prst="rect">
            <a:avLst/>
          </a:prstGeom>
          <a:noFill/>
          <a:ln w="12700">
            <a:noFill/>
            <a:miter lim="800000"/>
            <a:headEnd/>
            <a:tailEnd/>
          </a:ln>
        </p:spPr>
        <p:txBody>
          <a:bodyPr wrap="none" rtlCol="0" anchor="ctr">
            <a:spAutoFit/>
          </a:bodyPr>
          <a:lstStyle/>
          <a:p>
            <a:pPr algn="ctr"/>
            <a:r>
              <a:rPr lang="en-US" sz="1200" b="1" kern="0" dirty="0">
                <a:solidFill>
                  <a:srgbClr val="000000"/>
                </a:solidFill>
              </a:rPr>
              <a:t>$100 Copay</a:t>
            </a:r>
          </a:p>
        </p:txBody>
      </p:sp>
    </p:spTree>
    <p:extLst>
      <p:ext uri="{BB962C8B-B14F-4D97-AF65-F5344CB8AC3E}">
        <p14:creationId xmlns:p14="http://schemas.microsoft.com/office/powerpoint/2010/main" val="1176050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 y="0"/>
            <a:ext cx="9143998" cy="6858000"/>
            <a:chOff x="2" y="0"/>
            <a:chExt cx="9143998" cy="6858000"/>
          </a:xfrm>
        </p:grpSpPr>
        <p:pic>
          <p:nvPicPr>
            <p:cNvPr id="13" name="Picture 12" descr="title_1_trees.jp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 y="0"/>
              <a:ext cx="9143998" cy="6858000"/>
            </a:xfrm>
            <a:prstGeom prst="rect">
              <a:avLst/>
            </a:prstGeom>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29090" y="0"/>
              <a:ext cx="861491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6" name="Picture 4" descr="N:\Graphics\Brands and Logos\OPTUMRx_RG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090" y="573502"/>
            <a:ext cx="2384231" cy="6152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26677" y="5092216"/>
            <a:ext cx="6334587" cy="1323439"/>
          </a:xfrm>
          <a:prstGeom prst="rect">
            <a:avLst/>
          </a:prstGeom>
          <a:noFill/>
        </p:spPr>
        <p:txBody>
          <a:bodyPr wrap="square" rtlCol="0" anchor="b">
            <a:spAutoFit/>
          </a:bodyPr>
          <a:lstStyle/>
          <a:p>
            <a:pPr algn="r"/>
            <a:r>
              <a:rPr lang="en-US" sz="4000" dirty="0" smtClean="0">
                <a:solidFill>
                  <a:srgbClr val="FFFFFF"/>
                </a:solidFill>
              </a:rPr>
              <a:t>Preferred Copay Card Acceptance Program</a:t>
            </a:r>
            <a:endParaRPr lang="en-US" sz="4000" dirty="0">
              <a:solidFill>
                <a:srgbClr val="FFFFFF"/>
              </a:solidFill>
            </a:endParaRPr>
          </a:p>
        </p:txBody>
      </p:sp>
    </p:spTree>
    <p:extLst>
      <p:ext uri="{BB962C8B-B14F-4D97-AF65-F5344CB8AC3E}">
        <p14:creationId xmlns:p14="http://schemas.microsoft.com/office/powerpoint/2010/main" val="28637221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1387" y="304801"/>
            <a:ext cx="8396863" cy="620358"/>
          </a:xfrm>
        </p:spPr>
        <p:txBody>
          <a:bodyPr/>
          <a:lstStyle/>
          <a:p>
            <a:r>
              <a:rPr lang="en-US" sz="3200" dirty="0"/>
              <a:t>Preferred Copay Card Acceptance Program</a:t>
            </a:r>
            <a:endParaRPr lang="en-US" dirty="0"/>
          </a:p>
        </p:txBody>
      </p:sp>
      <p:sp>
        <p:nvSpPr>
          <p:cNvPr id="3" name="Slide Number Placeholder 2"/>
          <p:cNvSpPr>
            <a:spLocks noGrp="1"/>
          </p:cNvSpPr>
          <p:nvPr>
            <p:ph type="sldNum" sz="quarter" idx="12"/>
          </p:nvPr>
        </p:nvSpPr>
        <p:spPr/>
        <p:txBody>
          <a:bodyPr/>
          <a:lstStyle/>
          <a:p>
            <a:fld id="{F18F5FCC-583C-47C6-9953-2F6AD74D46AE}" type="slidenum">
              <a:rPr>
                <a:solidFill>
                  <a:srgbClr val="55565A"/>
                </a:solidFill>
              </a:rPr>
              <a:pPr/>
              <a:t>24</a:t>
            </a:fld>
            <a:endParaRPr>
              <a:solidFill>
                <a:srgbClr val="55565A"/>
              </a:solidFill>
            </a:endParaRPr>
          </a:p>
        </p:txBody>
      </p:sp>
      <p:grpSp>
        <p:nvGrpSpPr>
          <p:cNvPr id="5" name="Group 4"/>
          <p:cNvGrpSpPr/>
          <p:nvPr/>
        </p:nvGrpSpPr>
        <p:grpSpPr>
          <a:xfrm>
            <a:off x="4851680" y="2667000"/>
            <a:ext cx="2692120" cy="2098423"/>
            <a:chOff x="4572000" y="2971800"/>
            <a:chExt cx="2692120" cy="2098423"/>
          </a:xfrm>
        </p:grpSpPr>
        <p:sp>
          <p:nvSpPr>
            <p:cNvPr id="7" name="Rectangle 6"/>
            <p:cNvSpPr/>
            <p:nvPr/>
          </p:nvSpPr>
          <p:spPr>
            <a:xfrm>
              <a:off x="4572000" y="2971801"/>
              <a:ext cx="2692120" cy="2098422"/>
            </a:xfrm>
            <a:prstGeom prst="rect">
              <a:avLst/>
            </a:prstGeom>
            <a:solidFill>
              <a:srgbClr val="F2F2F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grpSp>
          <p:nvGrpSpPr>
            <p:cNvPr id="8" name="Group 7"/>
            <p:cNvGrpSpPr/>
            <p:nvPr/>
          </p:nvGrpSpPr>
          <p:grpSpPr>
            <a:xfrm>
              <a:off x="6600942" y="2971800"/>
              <a:ext cx="663178" cy="603493"/>
              <a:chOff x="3587262" y="1698170"/>
              <a:chExt cx="502417" cy="502418"/>
            </a:xfrm>
          </p:grpSpPr>
          <p:sp>
            <p:nvSpPr>
              <p:cNvPr id="11" name="Right Triangle 10"/>
              <p:cNvSpPr/>
              <p:nvPr/>
            </p:nvSpPr>
            <p:spPr>
              <a:xfrm flipH="1" flipV="1">
                <a:off x="3587262" y="1698170"/>
                <a:ext cx="502417" cy="502417"/>
              </a:xfrm>
              <a:prstGeom prst="rtTriangl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sp>
            <p:nvSpPr>
              <p:cNvPr id="12" name="Right Triangle 11"/>
              <p:cNvSpPr/>
              <p:nvPr/>
            </p:nvSpPr>
            <p:spPr>
              <a:xfrm>
                <a:off x="3587262" y="1698171"/>
                <a:ext cx="502417" cy="502417"/>
              </a:xfrm>
              <a:prstGeom prst="rtTriangle">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grpSp>
        <p:sp>
          <p:nvSpPr>
            <p:cNvPr id="9" name="TextBox 8"/>
            <p:cNvSpPr txBox="1"/>
            <p:nvPr/>
          </p:nvSpPr>
          <p:spPr>
            <a:xfrm>
              <a:off x="4572001" y="3056873"/>
              <a:ext cx="2028942" cy="584775"/>
            </a:xfrm>
            <a:prstGeom prst="rect">
              <a:avLst/>
            </a:prstGeom>
            <a:noFill/>
          </p:spPr>
          <p:txBody>
            <a:bodyPr wrap="square" lIns="91440" tIns="45720" rIns="91440" bIns="45720" rtlCol="0">
              <a:spAutoFit/>
            </a:bodyPr>
            <a:lstStyle/>
            <a:p>
              <a:pPr algn="ctr">
                <a:spcBef>
                  <a:spcPts val="300"/>
                </a:spcBef>
              </a:pPr>
              <a:r>
                <a:rPr lang="en-US" sz="1600" b="1" dirty="0">
                  <a:solidFill>
                    <a:srgbClr val="739600"/>
                  </a:solidFill>
                  <a:cs typeface="Arial" pitchFamily="34" charset="0"/>
                </a:rPr>
                <a:t>Non-Accepted </a:t>
              </a:r>
              <a:br>
                <a:rPr lang="en-US" sz="1600" b="1" dirty="0">
                  <a:solidFill>
                    <a:srgbClr val="739600"/>
                  </a:solidFill>
                  <a:cs typeface="Arial" pitchFamily="34" charset="0"/>
                </a:rPr>
              </a:br>
              <a:r>
                <a:rPr lang="en-US" sz="1600" b="1" dirty="0">
                  <a:solidFill>
                    <a:srgbClr val="739600"/>
                  </a:solidFill>
                  <a:cs typeface="Arial" pitchFamily="34" charset="0"/>
                </a:rPr>
                <a:t>Copay Cards</a:t>
              </a:r>
            </a:p>
          </p:txBody>
        </p:sp>
        <p:sp>
          <p:nvSpPr>
            <p:cNvPr id="10" name="TextBox 9"/>
            <p:cNvSpPr txBox="1"/>
            <p:nvPr/>
          </p:nvSpPr>
          <p:spPr>
            <a:xfrm>
              <a:off x="4572001" y="3886200"/>
              <a:ext cx="2692118" cy="646331"/>
            </a:xfrm>
            <a:prstGeom prst="rect">
              <a:avLst/>
            </a:prstGeom>
            <a:noFill/>
          </p:spPr>
          <p:txBody>
            <a:bodyPr wrap="square" lIns="91440" tIns="45720" rIns="91440" bIns="45720" rtlCol="0">
              <a:spAutoFit/>
            </a:bodyPr>
            <a:lstStyle/>
            <a:p>
              <a:pPr algn="ctr">
                <a:spcBef>
                  <a:spcPts val="300"/>
                </a:spcBef>
              </a:pPr>
              <a:r>
                <a:rPr lang="en-US" sz="3600" b="1" smtClean="0">
                  <a:solidFill>
                    <a:prstClr val="white">
                      <a:lumMod val="50000"/>
                    </a:prstClr>
                  </a:solidFill>
                  <a:cs typeface="Arial" pitchFamily="34" charset="0"/>
                </a:rPr>
                <a:t>~40</a:t>
              </a:r>
              <a:endParaRPr lang="en-US" sz="3600" b="1" dirty="0">
                <a:solidFill>
                  <a:prstClr val="white">
                    <a:lumMod val="50000"/>
                  </a:prstClr>
                </a:solidFill>
                <a:cs typeface="Arial" pitchFamily="34" charset="0"/>
              </a:endParaRPr>
            </a:p>
          </p:txBody>
        </p:sp>
      </p:grpSp>
      <p:sp>
        <p:nvSpPr>
          <p:cNvPr id="13" name="Rectangle 12"/>
          <p:cNvSpPr/>
          <p:nvPr/>
        </p:nvSpPr>
        <p:spPr>
          <a:xfrm>
            <a:off x="381000" y="5352258"/>
            <a:ext cx="9255126" cy="523220"/>
          </a:xfrm>
          <a:prstGeom prst="rect">
            <a:avLst/>
          </a:prstGeom>
        </p:spPr>
        <p:txBody>
          <a:bodyPr wrap="square">
            <a:spAutoFit/>
          </a:bodyPr>
          <a:lstStyle/>
          <a:p>
            <a:r>
              <a:rPr lang="en-US" sz="1400" b="1" dirty="0">
                <a:solidFill>
                  <a:srgbClr val="53565A"/>
                </a:solidFill>
              </a:rPr>
              <a:t>Note</a:t>
            </a:r>
            <a:r>
              <a:rPr lang="en-US" sz="1400" dirty="0">
                <a:solidFill>
                  <a:srgbClr val="53565A"/>
                </a:solidFill>
              </a:rPr>
              <a:t>: Manufacturer copay cards are different from non-profit organization/means-based patient assistance programs.  Members can continue to work directly with these organizations to receive assistance.</a:t>
            </a:r>
          </a:p>
        </p:txBody>
      </p:sp>
      <p:sp>
        <p:nvSpPr>
          <p:cNvPr id="14" name="Rectangle 13"/>
          <p:cNvSpPr/>
          <p:nvPr/>
        </p:nvSpPr>
        <p:spPr>
          <a:xfrm>
            <a:off x="1727481" y="2667001"/>
            <a:ext cx="2692120" cy="2098422"/>
          </a:xfrm>
          <a:prstGeom prst="rect">
            <a:avLst/>
          </a:prstGeom>
          <a:solidFill>
            <a:srgbClr val="F2F2F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sp>
        <p:nvSpPr>
          <p:cNvPr id="15" name="Rectangle 14"/>
          <p:cNvSpPr/>
          <p:nvPr/>
        </p:nvSpPr>
        <p:spPr>
          <a:xfrm>
            <a:off x="507860" y="1258669"/>
            <a:ext cx="8178940" cy="923330"/>
          </a:xfrm>
          <a:prstGeom prst="rect">
            <a:avLst/>
          </a:prstGeom>
        </p:spPr>
        <p:txBody>
          <a:bodyPr wrap="square">
            <a:spAutoFit/>
          </a:bodyPr>
          <a:lstStyle/>
          <a:p>
            <a:pPr algn="ctr"/>
            <a:r>
              <a:rPr lang="en-US" dirty="0">
                <a:solidFill>
                  <a:srgbClr val="53565A"/>
                </a:solidFill>
              </a:rPr>
              <a:t>The OptumRx Preferred Copay Card Acceptance (PCCA) Program encourages the </a:t>
            </a:r>
            <a:r>
              <a:rPr lang="en-US" dirty="0" smtClean="0">
                <a:solidFill>
                  <a:srgbClr val="53565A"/>
                </a:solidFill>
              </a:rPr>
              <a:t>use </a:t>
            </a:r>
            <a:r>
              <a:rPr lang="en-US" dirty="0">
                <a:solidFill>
                  <a:srgbClr val="53565A"/>
                </a:solidFill>
              </a:rPr>
              <a:t>of preferred lower cost drug options through</a:t>
            </a:r>
            <a:br>
              <a:rPr lang="en-US" dirty="0">
                <a:solidFill>
                  <a:srgbClr val="53565A"/>
                </a:solidFill>
              </a:rPr>
            </a:br>
            <a:r>
              <a:rPr lang="en-US" dirty="0">
                <a:solidFill>
                  <a:srgbClr val="53565A"/>
                </a:solidFill>
              </a:rPr>
              <a:t> restricting the use of non-accepted copay cards.</a:t>
            </a:r>
          </a:p>
        </p:txBody>
      </p:sp>
      <p:grpSp>
        <p:nvGrpSpPr>
          <p:cNvPr id="16" name="Group 15"/>
          <p:cNvGrpSpPr/>
          <p:nvPr/>
        </p:nvGrpSpPr>
        <p:grpSpPr>
          <a:xfrm>
            <a:off x="3756423" y="2667000"/>
            <a:ext cx="663178" cy="603493"/>
            <a:chOff x="3587262" y="1698170"/>
            <a:chExt cx="502417" cy="502418"/>
          </a:xfrm>
        </p:grpSpPr>
        <p:sp>
          <p:nvSpPr>
            <p:cNvPr id="17" name="Right Triangle 16"/>
            <p:cNvSpPr/>
            <p:nvPr/>
          </p:nvSpPr>
          <p:spPr>
            <a:xfrm flipH="1" flipV="1">
              <a:off x="3587262" y="1698170"/>
              <a:ext cx="502417" cy="502417"/>
            </a:xfrm>
            <a:prstGeom prst="rtTriangl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sp>
          <p:nvSpPr>
            <p:cNvPr id="18" name="Right Triangle 17"/>
            <p:cNvSpPr/>
            <p:nvPr/>
          </p:nvSpPr>
          <p:spPr>
            <a:xfrm>
              <a:off x="3587262" y="1698171"/>
              <a:ext cx="502417" cy="502417"/>
            </a:xfrm>
            <a:prstGeom prst="rtTriangle">
              <a:avLst/>
            </a:prstGeom>
            <a:solidFill>
              <a:srgbClr val="E8772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prstClr val="white"/>
                </a:solidFill>
              </a:endParaRPr>
            </a:p>
          </p:txBody>
        </p:sp>
      </p:grpSp>
      <p:sp>
        <p:nvSpPr>
          <p:cNvPr id="19" name="TextBox 18"/>
          <p:cNvSpPr txBox="1"/>
          <p:nvPr/>
        </p:nvSpPr>
        <p:spPr>
          <a:xfrm>
            <a:off x="1740620" y="2745801"/>
            <a:ext cx="2015804" cy="584775"/>
          </a:xfrm>
          <a:prstGeom prst="rect">
            <a:avLst/>
          </a:prstGeom>
          <a:noFill/>
        </p:spPr>
        <p:txBody>
          <a:bodyPr wrap="square" lIns="91440" tIns="45720" rIns="91440" bIns="45720" rtlCol="0">
            <a:spAutoFit/>
          </a:bodyPr>
          <a:lstStyle/>
          <a:p>
            <a:pPr algn="ctr">
              <a:spcBef>
                <a:spcPts val="300"/>
              </a:spcBef>
            </a:pPr>
            <a:r>
              <a:rPr lang="en-US" sz="1600" b="1" dirty="0">
                <a:solidFill>
                  <a:srgbClr val="E87722"/>
                </a:solidFill>
                <a:cs typeface="Arial" pitchFamily="34" charset="0"/>
              </a:rPr>
              <a:t>Accepted </a:t>
            </a:r>
            <a:br>
              <a:rPr lang="en-US" sz="1600" b="1" dirty="0">
                <a:solidFill>
                  <a:srgbClr val="E87722"/>
                </a:solidFill>
                <a:cs typeface="Arial" pitchFamily="34" charset="0"/>
              </a:rPr>
            </a:br>
            <a:r>
              <a:rPr lang="en-US" sz="1600" b="1" dirty="0">
                <a:solidFill>
                  <a:srgbClr val="E87722"/>
                </a:solidFill>
                <a:cs typeface="Arial" pitchFamily="34" charset="0"/>
              </a:rPr>
              <a:t>Copay Cards</a:t>
            </a:r>
          </a:p>
        </p:txBody>
      </p:sp>
      <p:sp>
        <p:nvSpPr>
          <p:cNvPr id="20" name="TextBox 19"/>
          <p:cNvSpPr txBox="1"/>
          <p:nvPr/>
        </p:nvSpPr>
        <p:spPr>
          <a:xfrm>
            <a:off x="1727482" y="3581400"/>
            <a:ext cx="2692118" cy="646331"/>
          </a:xfrm>
          <a:prstGeom prst="rect">
            <a:avLst/>
          </a:prstGeom>
          <a:noFill/>
        </p:spPr>
        <p:txBody>
          <a:bodyPr wrap="square" lIns="91440" tIns="45720" rIns="91440" bIns="45720" rtlCol="0">
            <a:spAutoFit/>
          </a:bodyPr>
          <a:lstStyle/>
          <a:p>
            <a:pPr algn="ctr">
              <a:spcBef>
                <a:spcPts val="300"/>
              </a:spcBef>
            </a:pPr>
            <a:r>
              <a:rPr lang="en-US" sz="3600" b="1" dirty="0">
                <a:solidFill>
                  <a:prstClr val="white">
                    <a:lumMod val="50000"/>
                  </a:prstClr>
                </a:solidFill>
                <a:cs typeface="Arial" pitchFamily="34" charset="0"/>
              </a:rPr>
              <a:t>250+</a:t>
            </a:r>
          </a:p>
        </p:txBody>
      </p:sp>
      <p:sp>
        <p:nvSpPr>
          <p:cNvPr id="21" name="TextBox 20"/>
          <p:cNvSpPr txBox="1"/>
          <p:nvPr/>
        </p:nvSpPr>
        <p:spPr>
          <a:xfrm>
            <a:off x="5064203" y="4371201"/>
            <a:ext cx="2267074" cy="276999"/>
          </a:xfrm>
          <a:prstGeom prst="rect">
            <a:avLst/>
          </a:prstGeom>
          <a:solidFill>
            <a:srgbClr val="92D050"/>
          </a:solidFill>
        </p:spPr>
        <p:txBody>
          <a:bodyPr wrap="square" lIns="91440" tIns="45720" rIns="91440" bIns="45720" rtlCol="0">
            <a:spAutoFit/>
          </a:bodyPr>
          <a:lstStyle/>
          <a:p>
            <a:pPr algn="ctr">
              <a:spcBef>
                <a:spcPts val="300"/>
              </a:spcBef>
            </a:pPr>
            <a:r>
              <a:rPr lang="en-US" sz="1200" dirty="0">
                <a:solidFill>
                  <a:srgbClr val="53565A"/>
                </a:solidFill>
                <a:cs typeface="Arial" pitchFamily="34" charset="0"/>
              </a:rPr>
              <a:t>Lower cost options available</a:t>
            </a:r>
          </a:p>
        </p:txBody>
      </p:sp>
      <p:sp>
        <p:nvSpPr>
          <p:cNvPr id="22" name="TextBox 21"/>
          <p:cNvSpPr txBox="1"/>
          <p:nvPr/>
        </p:nvSpPr>
        <p:spPr>
          <a:xfrm>
            <a:off x="1752602" y="4419425"/>
            <a:ext cx="2666998" cy="276999"/>
          </a:xfrm>
          <a:prstGeom prst="rect">
            <a:avLst/>
          </a:prstGeom>
          <a:solidFill>
            <a:schemeClr val="accent1"/>
          </a:solidFill>
        </p:spPr>
        <p:txBody>
          <a:bodyPr wrap="square" lIns="91440" tIns="45720" rIns="91440" bIns="45720" rtlCol="0">
            <a:spAutoFit/>
          </a:bodyPr>
          <a:lstStyle/>
          <a:p>
            <a:pPr algn="ctr">
              <a:spcBef>
                <a:spcPts val="300"/>
              </a:spcBef>
            </a:pPr>
            <a:r>
              <a:rPr lang="en-US" sz="1200" dirty="0">
                <a:solidFill>
                  <a:srgbClr val="53565A"/>
                </a:solidFill>
                <a:cs typeface="Arial" pitchFamily="34" charset="0"/>
              </a:rPr>
              <a:t>Aligns with high value strategy</a:t>
            </a:r>
          </a:p>
        </p:txBody>
      </p:sp>
    </p:spTree>
    <p:extLst>
      <p:ext uri="{BB962C8B-B14F-4D97-AF65-F5344CB8AC3E}">
        <p14:creationId xmlns:p14="http://schemas.microsoft.com/office/powerpoint/2010/main" val="3735095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1387" y="304801"/>
            <a:ext cx="8396863" cy="620358"/>
          </a:xfrm>
        </p:spPr>
        <p:txBody>
          <a:bodyPr/>
          <a:lstStyle/>
          <a:p>
            <a:r>
              <a:rPr lang="en-US" altLang="en-US" sz="3200" dirty="0"/>
              <a:t>PCCA Value Story</a:t>
            </a:r>
            <a:endParaRPr lang="en-US" dirty="0"/>
          </a:p>
        </p:txBody>
      </p:sp>
      <p:sp>
        <p:nvSpPr>
          <p:cNvPr id="3" name="Slide Number Placeholder 2"/>
          <p:cNvSpPr>
            <a:spLocks noGrp="1"/>
          </p:cNvSpPr>
          <p:nvPr>
            <p:ph type="sldNum" sz="quarter" idx="12"/>
          </p:nvPr>
        </p:nvSpPr>
        <p:spPr/>
        <p:txBody>
          <a:bodyPr/>
          <a:lstStyle/>
          <a:p>
            <a:fld id="{F18F5FCC-583C-47C6-9953-2F6AD74D46AE}" type="slidenum">
              <a:rPr>
                <a:solidFill>
                  <a:srgbClr val="55565A"/>
                </a:solidFill>
              </a:rPr>
              <a:pPr/>
              <a:t>25</a:t>
            </a:fld>
            <a:endParaRPr>
              <a:solidFill>
                <a:srgbClr val="55565A"/>
              </a:solidFill>
            </a:endParaRPr>
          </a:p>
        </p:txBody>
      </p:sp>
      <p:sp>
        <p:nvSpPr>
          <p:cNvPr id="7" name="TextBox 6"/>
          <p:cNvSpPr txBox="1"/>
          <p:nvPr/>
        </p:nvSpPr>
        <p:spPr>
          <a:xfrm>
            <a:off x="5867400" y="6215390"/>
            <a:ext cx="2971800" cy="253916"/>
          </a:xfrm>
          <a:prstGeom prst="rect">
            <a:avLst/>
          </a:prstGeom>
          <a:noFill/>
        </p:spPr>
        <p:txBody>
          <a:bodyPr wrap="square" lIns="91440" tIns="45720" rIns="91440" bIns="45720" rtlCol="0">
            <a:spAutoFit/>
          </a:bodyPr>
          <a:lstStyle/>
          <a:p>
            <a:pPr algn="r" fontAlgn="base">
              <a:spcBef>
                <a:spcPct val="0"/>
              </a:spcBef>
              <a:spcAft>
                <a:spcPct val="0"/>
              </a:spcAft>
            </a:pPr>
            <a:r>
              <a:rPr lang="en-US" sz="1050" dirty="0">
                <a:solidFill>
                  <a:srgbClr val="63666A"/>
                </a:solidFill>
              </a:rPr>
              <a:t>Annual  assumes twelve monthly treatments</a:t>
            </a:r>
          </a:p>
        </p:txBody>
      </p:sp>
      <p:sp>
        <p:nvSpPr>
          <p:cNvPr id="11" name="Rectangle 10"/>
          <p:cNvSpPr/>
          <p:nvPr/>
        </p:nvSpPr>
        <p:spPr>
          <a:xfrm>
            <a:off x="457200" y="5025375"/>
            <a:ext cx="8229600" cy="9913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dirty="0">
              <a:solidFill>
                <a:srgbClr val="FFFFFF"/>
              </a:solidFill>
            </a:endParaRPr>
          </a:p>
        </p:txBody>
      </p:sp>
      <p:graphicFrame>
        <p:nvGraphicFramePr>
          <p:cNvPr id="13" name="Chart 12"/>
          <p:cNvGraphicFramePr/>
          <p:nvPr>
            <p:extLst>
              <p:ext uri="{D42A27DB-BD31-4B8C-83A1-F6EECF244321}">
                <p14:modId xmlns:p14="http://schemas.microsoft.com/office/powerpoint/2010/main" val="1577928697"/>
              </p:ext>
            </p:extLst>
          </p:nvPr>
        </p:nvGraphicFramePr>
        <p:xfrm>
          <a:off x="457200" y="1229975"/>
          <a:ext cx="8229598" cy="3643745"/>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p:cNvSpPr/>
          <p:nvPr/>
        </p:nvSpPr>
        <p:spPr>
          <a:xfrm>
            <a:off x="2895600" y="5326455"/>
            <a:ext cx="1298753"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63666A">
                    <a:lumMod val="40000"/>
                    <a:lumOff val="60000"/>
                  </a:srgbClr>
                </a:solidFill>
              </a:rPr>
              <a:t>$</a:t>
            </a:r>
            <a:r>
              <a:rPr lang="en-US" sz="2400" b="1" dirty="0" smtClean="0">
                <a:solidFill>
                  <a:srgbClr val="63666A">
                    <a:lumMod val="40000"/>
                    <a:lumOff val="60000"/>
                  </a:srgbClr>
                </a:solidFill>
              </a:rPr>
              <a:t>16,000</a:t>
            </a:r>
            <a:endParaRPr lang="en-US" sz="2400" dirty="0">
              <a:solidFill>
                <a:srgbClr val="63666A">
                  <a:lumMod val="40000"/>
                  <a:lumOff val="60000"/>
                </a:srgbClr>
              </a:solidFill>
            </a:endParaRPr>
          </a:p>
        </p:txBody>
      </p:sp>
      <p:sp>
        <p:nvSpPr>
          <p:cNvPr id="15" name="Rectangle 14"/>
          <p:cNvSpPr/>
          <p:nvPr/>
        </p:nvSpPr>
        <p:spPr>
          <a:xfrm>
            <a:off x="457200" y="5102320"/>
            <a:ext cx="1524000" cy="83099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rgbClr val="FFFFFF"/>
                </a:solidFill>
              </a:rPr>
              <a:t>savings</a:t>
            </a:r>
            <a:r>
              <a:rPr lang="en-US" sz="2400" dirty="0" smtClean="0">
                <a:solidFill>
                  <a:srgbClr val="FFFFFF"/>
                </a:solidFill>
              </a:rPr>
              <a:t> </a:t>
            </a:r>
            <a:r>
              <a:rPr lang="en-US" sz="1200" dirty="0" smtClean="0">
                <a:solidFill>
                  <a:srgbClr val="FFFFFF"/>
                </a:solidFill>
              </a:rPr>
              <a:t/>
            </a:r>
            <a:br>
              <a:rPr lang="en-US" sz="1200" dirty="0" smtClean="0">
                <a:solidFill>
                  <a:srgbClr val="FFFFFF"/>
                </a:solidFill>
              </a:rPr>
            </a:br>
            <a:r>
              <a:rPr lang="en-US" sz="1200" dirty="0" smtClean="0">
                <a:solidFill>
                  <a:srgbClr val="FFFFFF"/>
                </a:solidFill>
              </a:rPr>
              <a:t>annual estimate </a:t>
            </a:r>
            <a:r>
              <a:rPr lang="en-US" sz="1200" dirty="0">
                <a:solidFill>
                  <a:srgbClr val="FFFFFF"/>
                </a:solidFill>
              </a:rPr>
              <a:t>per </a:t>
            </a:r>
            <a:r>
              <a:rPr lang="en-US" sz="1200" dirty="0" smtClean="0">
                <a:solidFill>
                  <a:srgbClr val="FFFFFF"/>
                </a:solidFill>
              </a:rPr>
              <a:t/>
            </a:r>
            <a:br>
              <a:rPr lang="en-US" sz="1200" dirty="0" smtClean="0">
                <a:solidFill>
                  <a:srgbClr val="FFFFFF"/>
                </a:solidFill>
              </a:rPr>
            </a:br>
            <a:r>
              <a:rPr lang="en-US" sz="1200" dirty="0" smtClean="0">
                <a:solidFill>
                  <a:srgbClr val="FFFFFF"/>
                </a:solidFill>
              </a:rPr>
              <a:t>utilizing </a:t>
            </a:r>
            <a:r>
              <a:rPr lang="en-US" sz="1200" dirty="0">
                <a:solidFill>
                  <a:srgbClr val="FFFFFF"/>
                </a:solidFill>
              </a:rPr>
              <a:t>member</a:t>
            </a:r>
            <a:endParaRPr lang="en-US" sz="1400" dirty="0">
              <a:solidFill>
                <a:srgbClr val="FFFFFF"/>
              </a:solidFill>
            </a:endParaRPr>
          </a:p>
        </p:txBody>
      </p:sp>
      <p:cxnSp>
        <p:nvCxnSpPr>
          <p:cNvPr id="16" name="Straight Connector 15"/>
          <p:cNvCxnSpPr/>
          <p:nvPr/>
        </p:nvCxnSpPr>
        <p:spPr>
          <a:xfrm>
            <a:off x="1981200" y="5271597"/>
            <a:ext cx="0" cy="51652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172200" y="5326455"/>
            <a:ext cx="1298753" cy="461665"/>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63666A">
                    <a:lumMod val="40000"/>
                    <a:lumOff val="60000"/>
                  </a:srgbClr>
                </a:solidFill>
              </a:rPr>
              <a:t>$35,000</a:t>
            </a:r>
            <a:endParaRPr lang="en-US" sz="2400" dirty="0">
              <a:solidFill>
                <a:srgbClr val="63666A">
                  <a:lumMod val="40000"/>
                  <a:lumOff val="60000"/>
                </a:srgbClr>
              </a:solidFill>
            </a:endParaRPr>
          </a:p>
        </p:txBody>
      </p:sp>
    </p:spTree>
    <p:extLst>
      <p:ext uri="{BB962C8B-B14F-4D97-AF65-F5344CB8AC3E}">
        <p14:creationId xmlns:p14="http://schemas.microsoft.com/office/powerpoint/2010/main" val="400369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1387" y="304801"/>
            <a:ext cx="8396863" cy="620358"/>
          </a:xfrm>
        </p:spPr>
        <p:txBody>
          <a:bodyPr>
            <a:normAutofit/>
          </a:bodyPr>
          <a:lstStyle/>
          <a:p>
            <a:r>
              <a:rPr lang="en-US" dirty="0"/>
              <a:t>Non-accepted Copay Cards/Preferred Options</a:t>
            </a:r>
          </a:p>
        </p:txBody>
      </p:sp>
      <p:sp>
        <p:nvSpPr>
          <p:cNvPr id="3" name="Slide Number Placeholder 2"/>
          <p:cNvSpPr>
            <a:spLocks noGrp="1"/>
          </p:cNvSpPr>
          <p:nvPr>
            <p:ph type="sldNum" sz="quarter" idx="12"/>
          </p:nvPr>
        </p:nvSpPr>
        <p:spPr/>
        <p:txBody>
          <a:bodyPr/>
          <a:lstStyle/>
          <a:p>
            <a:fld id="{F18F5FCC-583C-47C6-9953-2F6AD74D46AE}" type="slidenum">
              <a:rPr>
                <a:solidFill>
                  <a:srgbClr val="55565A"/>
                </a:solidFill>
              </a:rPr>
              <a:pPr/>
              <a:t>26</a:t>
            </a:fld>
            <a:endParaRPr>
              <a:solidFill>
                <a:srgbClr val="55565A"/>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90600"/>
            <a:ext cx="6656387" cy="5344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3600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26460" y="838200"/>
            <a:ext cx="8302626" cy="533400"/>
          </a:xfrm>
          <a:prstGeom prst="rect">
            <a:avLst/>
          </a:prstGeom>
          <a:solidFill>
            <a:schemeClr val="accent1"/>
          </a:solidFill>
          <a:ln>
            <a:noFill/>
          </a:ln>
          <a:effectLst/>
          <a:extLst/>
        </p:spPr>
        <p:txBody>
          <a:bodyPr vert="horz" wrap="square" lIns="274224" tIns="45704" rIns="274224" bIns="45704" numCol="1" rtlCol="0" anchor="ctr" anchorCtr="0" compatLnSpc="1">
            <a:prstTxWarp prst="textNoShape">
              <a:avLst/>
            </a:prstTxWarp>
          </a:bodyPr>
          <a:lstStyle/>
          <a:p>
            <a:pPr algn="ctr" defTabSz="457039">
              <a:spcAft>
                <a:spcPct val="75000"/>
              </a:spcAft>
              <a:defRPr/>
            </a:pPr>
            <a:r>
              <a:rPr lang="en-US" sz="1600" b="1" kern="0" dirty="0">
                <a:solidFill>
                  <a:srgbClr val="FFFFFF"/>
                </a:solidFill>
              </a:rPr>
              <a:t/>
            </a:r>
            <a:br>
              <a:rPr lang="en-US" sz="1600" b="1" kern="0" dirty="0">
                <a:solidFill>
                  <a:srgbClr val="FFFFFF"/>
                </a:solidFill>
              </a:rPr>
            </a:br>
            <a:r>
              <a:rPr lang="en-US" sz="1600" b="1" kern="0" dirty="0" smtClean="0">
                <a:solidFill>
                  <a:srgbClr val="FFFFFF"/>
                </a:solidFill>
              </a:rPr>
              <a:t>PCCA Potential </a:t>
            </a:r>
            <a:r>
              <a:rPr lang="en-US" sz="1600" b="1" kern="0" dirty="0">
                <a:solidFill>
                  <a:srgbClr val="FFFFFF"/>
                </a:solidFill>
              </a:rPr>
              <a:t>Program Savings</a:t>
            </a:r>
          </a:p>
          <a:p>
            <a:pPr defTabSz="457039">
              <a:spcAft>
                <a:spcPct val="75000"/>
              </a:spcAft>
              <a:defRPr/>
            </a:pPr>
            <a:endParaRPr lang="en-US" sz="1600" b="1" kern="0" baseline="30000" dirty="0">
              <a:solidFill>
                <a:srgbClr val="FFFFFF"/>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0" y="5181600"/>
            <a:ext cx="1524000" cy="1524000"/>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304" y="4572000"/>
            <a:ext cx="5208224" cy="804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426460" y="3922005"/>
            <a:ext cx="8302627" cy="533400"/>
          </a:xfrm>
          <a:prstGeom prst="rect">
            <a:avLst/>
          </a:prstGeom>
          <a:solidFill>
            <a:schemeClr val="accent1"/>
          </a:solidFill>
          <a:ln>
            <a:noFill/>
          </a:ln>
          <a:effectLst/>
          <a:extLst/>
        </p:spPr>
        <p:txBody>
          <a:bodyPr vert="horz" wrap="square" lIns="274224" tIns="45704" rIns="274224" bIns="45704" numCol="1" rtlCol="0" anchor="ctr" anchorCtr="0" compatLnSpc="1">
            <a:prstTxWarp prst="textNoShape">
              <a:avLst/>
            </a:prstTxWarp>
          </a:bodyPr>
          <a:lstStyle/>
          <a:p>
            <a:pPr algn="ctr" defTabSz="457039">
              <a:spcAft>
                <a:spcPct val="75000"/>
              </a:spcAft>
              <a:defRPr/>
            </a:pPr>
            <a:r>
              <a:rPr lang="en-US" sz="1600" b="1" kern="0" dirty="0">
                <a:solidFill>
                  <a:srgbClr val="FFFFFF"/>
                </a:solidFill>
              </a:rPr>
              <a:t/>
            </a:r>
            <a:br>
              <a:rPr lang="en-US" sz="1600" b="1" kern="0" dirty="0">
                <a:solidFill>
                  <a:srgbClr val="FFFFFF"/>
                </a:solidFill>
              </a:rPr>
            </a:br>
            <a:r>
              <a:rPr lang="en-US" sz="1600" b="1" kern="0" dirty="0" smtClean="0">
                <a:solidFill>
                  <a:srgbClr val="FFFFFF"/>
                </a:solidFill>
              </a:rPr>
              <a:t>CCAA Potential </a:t>
            </a:r>
            <a:r>
              <a:rPr lang="en-US" sz="1600" b="1" kern="0" dirty="0">
                <a:solidFill>
                  <a:srgbClr val="FFFFFF"/>
                </a:solidFill>
              </a:rPr>
              <a:t>Program Savings</a:t>
            </a:r>
          </a:p>
          <a:p>
            <a:pPr defTabSz="457039">
              <a:spcAft>
                <a:spcPct val="75000"/>
              </a:spcAft>
              <a:defRPr/>
            </a:pPr>
            <a:endParaRPr lang="en-US" sz="1600" b="1" kern="0" baseline="30000" dirty="0">
              <a:solidFill>
                <a:srgbClr val="FFFFFF"/>
              </a:solidFill>
            </a:endParaRP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460" y="1600200"/>
            <a:ext cx="8302627"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494799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ctrTitle" idx="4294967295"/>
          </p:nvPr>
        </p:nvSpPr>
        <p:spPr>
          <a:xfrm>
            <a:off x="381001" y="4648200"/>
            <a:ext cx="8114609" cy="757130"/>
          </a:xfrm>
        </p:spPr>
        <p:txBody>
          <a:bodyPr/>
          <a:lstStyle/>
          <a:p>
            <a:pPr algn="ctr"/>
            <a:r>
              <a:rPr lang="en-US" sz="4800" dirty="0" smtClean="0">
                <a:latin typeface="+mj-lt"/>
              </a:rPr>
              <a:t>Questions?</a:t>
            </a:r>
            <a:endParaRPr lang="en-US" sz="2800" dirty="0">
              <a:latin typeface="+mj-lt"/>
            </a:endParaRPr>
          </a:p>
        </p:txBody>
      </p:sp>
    </p:spTree>
    <p:extLst>
      <p:ext uri="{BB962C8B-B14F-4D97-AF65-F5344CB8AC3E}">
        <p14:creationId xmlns:p14="http://schemas.microsoft.com/office/powerpoint/2010/main" val="1789157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1" y="1425243"/>
            <a:ext cx="4966929" cy="2135716"/>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1400" b="0" kern="1200">
                <a:solidFill>
                  <a:schemeClr val="tx1"/>
                </a:solidFill>
                <a:latin typeface="Arial" pitchFamily="34" charset="0"/>
                <a:ea typeface="+mj-ea"/>
                <a:cs typeface="Arial" pitchFamily="34" charset="0"/>
              </a:defRPr>
            </a:lvl1pPr>
          </a:lstStyle>
          <a:p>
            <a:r>
              <a:rPr lang="en-US" sz="3600" dirty="0">
                <a:solidFill>
                  <a:srgbClr val="53565A"/>
                </a:solidFill>
              </a:rPr>
              <a:t>9</a:t>
            </a:r>
            <a:r>
              <a:rPr lang="en-US" sz="3600" dirty="0" smtClean="0">
                <a:solidFill>
                  <a:srgbClr val="53565A"/>
                </a:solidFill>
              </a:rPr>
              <a:t>. Appendix</a:t>
            </a:r>
          </a:p>
        </p:txBody>
      </p:sp>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6038" y="2994026"/>
            <a:ext cx="2785205" cy="1033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021863"/>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506412"/>
            <a:ext cx="8077200" cy="505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2" y="584200"/>
            <a:ext cx="8324756" cy="493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2336337"/>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IO_SHAPETYPES_TEXTELEMENT" val="MIO_FOOTNOTE"/>
  <p:tag name="MIO_GUID" val="a157cc83-2741-44ad-8ec9-61ce4e2c7685"/>
  <p:tag name="MIO_EK" val="1974"/>
  <p:tag name="MIO_EKGUID" val="223db9e2-7894-4255-a9d1-abc236716965"/>
  <p:tag name="MIO_UPDATE" val="True"/>
  <p:tag name="MIO_VERSION" val="05.04.2018 15:19:03"/>
  <p:tag name="MIO_DBID" val="105C9A49-0F00-47E0-A9B9-86E2A99454C8"/>
  <p:tag name="MIO_LASTDOWNLOADED" val="09.04.2018 11:26:49"/>
  <p:tag name="MIO_OBJECTNAME" val="Source"/>
  <p:tag name="MIO_LASTEDITORNAME" val="Charlotte Bartholomew"/>
</p:tagLst>
</file>

<file path=ppt/theme/theme1.xml><?xml version="1.0" encoding="utf-8"?>
<a:theme xmlns:a="http://schemas.openxmlformats.org/drawingml/2006/main" name="OPTUMRxColorPaletteTheme">
  <a:themeElements>
    <a:clrScheme name="Optum Ted">
      <a:dk1>
        <a:srgbClr val="53565A"/>
      </a:dk1>
      <a:lt1>
        <a:sysClr val="window" lastClr="FFFFFF"/>
      </a:lt1>
      <a:dk2>
        <a:srgbClr val="EAAA00"/>
      </a:dk2>
      <a:lt2>
        <a:srgbClr val="B1B3B3"/>
      </a:lt2>
      <a:accent1>
        <a:srgbClr val="E87722"/>
      </a:accent1>
      <a:accent2>
        <a:srgbClr val="008770"/>
      </a:accent2>
      <a:accent3>
        <a:srgbClr val="00549F"/>
      </a:accent3>
      <a:accent4>
        <a:srgbClr val="888B8D"/>
      </a:accent4>
      <a:accent5>
        <a:srgbClr val="7396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OptumRx_Standard">
  <a:themeElements>
    <a:clrScheme name="Optum Sept 2016">
      <a:dk1>
        <a:srgbClr val="55565A"/>
      </a:dk1>
      <a:lt1>
        <a:srgbClr val="FFFFFF"/>
      </a:lt1>
      <a:dk2>
        <a:srgbClr val="E87722"/>
      </a:dk2>
      <a:lt2>
        <a:srgbClr val="EAEAEA"/>
      </a:lt2>
      <a:accent1>
        <a:srgbClr val="E87722"/>
      </a:accent1>
      <a:accent2>
        <a:srgbClr val="F2B411"/>
      </a:accent2>
      <a:accent3>
        <a:srgbClr val="63666A"/>
      </a:accent3>
      <a:accent4>
        <a:srgbClr val="888B8D"/>
      </a:accent4>
      <a:accent5>
        <a:srgbClr val="B1B3B3"/>
      </a:accent5>
      <a:accent6>
        <a:srgbClr val="D0D0CE"/>
      </a:accent6>
      <a:hlink>
        <a:srgbClr val="00549F"/>
      </a:hlink>
      <a:folHlink>
        <a:srgbClr val="00549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6.xml><?xml version="1.0" encoding="utf-8"?>
<a:theme xmlns:a="http://schemas.openxmlformats.org/drawingml/2006/main" name="6_Optum">
  <a:themeElements>
    <a:clrScheme name="Optum Ted">
      <a:dk1>
        <a:srgbClr val="53565A"/>
      </a:dk1>
      <a:lt1>
        <a:sysClr val="window" lastClr="FFFFFF"/>
      </a:lt1>
      <a:dk2>
        <a:srgbClr val="EAAA00"/>
      </a:dk2>
      <a:lt2>
        <a:srgbClr val="B1B3B3"/>
      </a:lt2>
      <a:accent1>
        <a:srgbClr val="E87722"/>
      </a:accent1>
      <a:accent2>
        <a:srgbClr val="008770"/>
      </a:accent2>
      <a:accent3>
        <a:srgbClr val="00549F"/>
      </a:accent3>
      <a:accent4>
        <a:srgbClr val="888B8D"/>
      </a:accent4>
      <a:accent5>
        <a:srgbClr val="7396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65A"/>
        </a:solidFill>
        <a:ln>
          <a:noFill/>
        </a:ln>
      </a:spPr>
      <a:bodyPr lIns="91440" tIns="45720" rIns="91440" b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1440" tIns="45720" rIns="91440" bIns="45720" rtlCol="0">
        <a:spAutoFit/>
      </a:bodyPr>
      <a:lstStyle>
        <a:defPPr algn="l">
          <a:spcBef>
            <a:spcPts val="300"/>
          </a:spcBef>
          <a:defRPr sz="1800" b="0" dirty="0" err="1" smtClean="0">
            <a:solidFill>
              <a:srgbClr val="53565A"/>
            </a:solidFill>
            <a:latin typeface="Arial" pitchFamily="34" charset="0"/>
            <a:cs typeface="Arial" pitchFamily="34" charset="0"/>
          </a:defRPr>
        </a:defPPr>
      </a:lstStyle>
    </a:txDef>
  </a:objectDefaults>
  <a:extraClrSchemeLst/>
</a:theme>
</file>

<file path=ppt/theme/theme7.xml><?xml version="1.0" encoding="utf-8"?>
<a:theme xmlns:a="http://schemas.openxmlformats.org/drawingml/2006/main" name="7_Optum">
  <a:themeElements>
    <a:clrScheme name="Optum Ted">
      <a:dk1>
        <a:srgbClr val="53565A"/>
      </a:dk1>
      <a:lt1>
        <a:sysClr val="window" lastClr="FFFFFF"/>
      </a:lt1>
      <a:dk2>
        <a:srgbClr val="EAAA00"/>
      </a:dk2>
      <a:lt2>
        <a:srgbClr val="B1B3B3"/>
      </a:lt2>
      <a:accent1>
        <a:srgbClr val="E87722"/>
      </a:accent1>
      <a:accent2>
        <a:srgbClr val="008770"/>
      </a:accent2>
      <a:accent3>
        <a:srgbClr val="00549F"/>
      </a:accent3>
      <a:accent4>
        <a:srgbClr val="888B8D"/>
      </a:accent4>
      <a:accent5>
        <a:srgbClr val="7396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3565A"/>
        </a:solidFill>
        <a:ln>
          <a:noFill/>
        </a:ln>
      </a:spPr>
      <a:bodyPr lIns="91440" tIns="45720" rIns="91440" b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1440" tIns="45720" rIns="91440" bIns="45720" rtlCol="0">
        <a:spAutoFit/>
      </a:bodyPr>
      <a:lstStyle>
        <a:defPPr algn="l">
          <a:spcBef>
            <a:spcPts val="300"/>
          </a:spcBef>
          <a:defRPr sz="1800" b="0" dirty="0" err="1" smtClean="0">
            <a:solidFill>
              <a:srgbClr val="53565A"/>
            </a:solidFill>
            <a:latin typeface="Arial" pitchFamily="34" charset="0"/>
            <a:cs typeface="Arial" pitchFamily="34" charset="0"/>
          </a:defRPr>
        </a:defPPr>
      </a:lstStyle>
    </a:txDef>
  </a:objectDefaults>
  <a:extraClrSchemeLst/>
</a:theme>
</file>

<file path=ppt/theme/theme8.xml><?xml version="1.0" encoding="utf-8"?>
<a:theme xmlns:a="http://schemas.openxmlformats.org/drawingml/2006/main" name="3_OptumRx_Standard">
  <a:themeElements>
    <a:clrScheme name="Optum Sept 2016">
      <a:dk1>
        <a:srgbClr val="55565A"/>
      </a:dk1>
      <a:lt1>
        <a:srgbClr val="FFFFFF"/>
      </a:lt1>
      <a:dk2>
        <a:srgbClr val="E87722"/>
      </a:dk2>
      <a:lt2>
        <a:srgbClr val="EAEAEA"/>
      </a:lt2>
      <a:accent1>
        <a:srgbClr val="E87722"/>
      </a:accent1>
      <a:accent2>
        <a:srgbClr val="F2B411"/>
      </a:accent2>
      <a:accent3>
        <a:srgbClr val="63666A"/>
      </a:accent3>
      <a:accent4>
        <a:srgbClr val="888B8D"/>
      </a:accent4>
      <a:accent5>
        <a:srgbClr val="B1B3B3"/>
      </a:accent5>
      <a:accent6>
        <a:srgbClr val="D0D0CE"/>
      </a:accent6>
      <a:hlink>
        <a:srgbClr val="00549F"/>
      </a:hlink>
      <a:folHlink>
        <a:srgbClr val="00549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9.xml><?xml version="1.0" encoding="utf-8"?>
<a:theme xmlns:a="http://schemas.openxmlformats.org/drawingml/2006/main" name="4_OptumRx_Standard">
  <a:themeElements>
    <a:clrScheme name="Optum Sept 2016">
      <a:dk1>
        <a:srgbClr val="55565A"/>
      </a:dk1>
      <a:lt1>
        <a:srgbClr val="FFFFFF"/>
      </a:lt1>
      <a:dk2>
        <a:srgbClr val="E87722"/>
      </a:dk2>
      <a:lt2>
        <a:srgbClr val="EAEAEA"/>
      </a:lt2>
      <a:accent1>
        <a:srgbClr val="E87722"/>
      </a:accent1>
      <a:accent2>
        <a:srgbClr val="F2B411"/>
      </a:accent2>
      <a:accent3>
        <a:srgbClr val="63666A"/>
      </a:accent3>
      <a:accent4>
        <a:srgbClr val="888B8D"/>
      </a:accent4>
      <a:accent5>
        <a:srgbClr val="B1B3B3"/>
      </a:accent5>
      <a:accent6>
        <a:srgbClr val="D0D0CE"/>
      </a:accent6>
      <a:hlink>
        <a:srgbClr val="00549F"/>
      </a:hlink>
      <a:folHlink>
        <a:srgbClr val="00549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10.xml><?xml version="1.0" encoding="utf-8"?>
<a:theme xmlns:a="http://schemas.openxmlformats.org/drawingml/2006/main" name="5_OptumRx_Standard">
  <a:themeElements>
    <a:clrScheme name="Optum Sept 2016">
      <a:dk1>
        <a:srgbClr val="55565A"/>
      </a:dk1>
      <a:lt1>
        <a:srgbClr val="FFFFFF"/>
      </a:lt1>
      <a:dk2>
        <a:srgbClr val="E87722"/>
      </a:dk2>
      <a:lt2>
        <a:srgbClr val="EAEAEA"/>
      </a:lt2>
      <a:accent1>
        <a:srgbClr val="E87722"/>
      </a:accent1>
      <a:accent2>
        <a:srgbClr val="F2B411"/>
      </a:accent2>
      <a:accent3>
        <a:srgbClr val="63666A"/>
      </a:accent3>
      <a:accent4>
        <a:srgbClr val="888B8D"/>
      </a:accent4>
      <a:accent5>
        <a:srgbClr val="B1B3B3"/>
      </a:accent5>
      <a:accent6>
        <a:srgbClr val="D0D0CE"/>
      </a:accent6>
      <a:hlink>
        <a:srgbClr val="00549F"/>
      </a:hlink>
      <a:folHlink>
        <a:srgbClr val="00549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11.xml><?xml version="1.0" encoding="utf-8"?>
<a:theme xmlns:a="http://schemas.openxmlformats.org/drawingml/2006/main" name="6_OptumRx_Standard">
  <a:themeElements>
    <a:clrScheme name="Optum Sept 2016">
      <a:dk1>
        <a:srgbClr val="55565A"/>
      </a:dk1>
      <a:lt1>
        <a:srgbClr val="FFFFFF"/>
      </a:lt1>
      <a:dk2>
        <a:srgbClr val="E87722"/>
      </a:dk2>
      <a:lt2>
        <a:srgbClr val="EAEAEA"/>
      </a:lt2>
      <a:accent1>
        <a:srgbClr val="E87722"/>
      </a:accent1>
      <a:accent2>
        <a:srgbClr val="F2B411"/>
      </a:accent2>
      <a:accent3>
        <a:srgbClr val="63666A"/>
      </a:accent3>
      <a:accent4>
        <a:srgbClr val="888B8D"/>
      </a:accent4>
      <a:accent5>
        <a:srgbClr val="B1B3B3"/>
      </a:accent5>
      <a:accent6>
        <a:srgbClr val="D0D0CE"/>
      </a:accent6>
      <a:hlink>
        <a:srgbClr val="00549F"/>
      </a:hlink>
      <a:folHlink>
        <a:srgbClr val="00549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12.xml><?xml version="1.0" encoding="utf-8"?>
<a:theme xmlns:a="http://schemas.openxmlformats.org/drawingml/2006/main" name="Main">
  <a:themeElements>
    <a:clrScheme name="Main 1">
      <a:dk1>
        <a:srgbClr val="63666A"/>
      </a:dk1>
      <a:lt1>
        <a:srgbClr val="FFFFFF"/>
      </a:lt1>
      <a:dk2>
        <a:srgbClr val="63666A"/>
      </a:dk2>
      <a:lt2>
        <a:srgbClr val="0D776E"/>
      </a:lt2>
      <a:accent1>
        <a:srgbClr val="D45D00"/>
      </a:accent1>
      <a:accent2>
        <a:srgbClr val="D19000"/>
      </a:accent2>
      <a:accent3>
        <a:srgbClr val="FFFFFF"/>
      </a:accent3>
      <a:accent4>
        <a:srgbClr val="535659"/>
      </a:accent4>
      <a:accent5>
        <a:srgbClr val="E6B6AA"/>
      </a:accent5>
      <a:accent6>
        <a:srgbClr val="BD8200"/>
      </a:accent6>
      <a:hlink>
        <a:srgbClr val="96172E"/>
      </a:hlink>
      <a:folHlink>
        <a:srgbClr val="8E9300"/>
      </a:folHlink>
    </a:clrScheme>
    <a:fontScheme name="Main">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bodyPr>
      <a:lstStyle>
        <a:defPPr marL="168275" marR="0" indent="-168275" algn="l" defTabSz="914400" rtl="0" eaLnBrk="1" fontAlgn="base" latinLnBrk="0" hangingPunct="1">
          <a:lnSpc>
            <a:spcPct val="95000"/>
          </a:lnSpc>
          <a:spcBef>
            <a:spcPct val="0"/>
          </a:spcBef>
          <a:spcAft>
            <a:spcPct val="35000"/>
          </a:spcAft>
          <a:buClr>
            <a:schemeClr val="accent1"/>
          </a:buClr>
          <a:buSzTx/>
          <a:buFontTx/>
          <a:buChar char="•"/>
          <a:tabLst/>
          <a:defRPr kumimoji="0" lang="en-US" sz="2000" b="0" i="0" u="none" strike="noStrike" cap="none" normalizeH="0" baseline="0" smtClean="0">
            <a:ln>
              <a:noFill/>
            </a:ln>
            <a:solidFill>
              <a:schemeClr val="tx1"/>
            </a:solidFill>
            <a:effectLst/>
            <a:latin typeface="Arial" pitchFamily="34" charset="0"/>
            <a:ea typeface="Arial Unicode MS" pitchFamily="34" charset="-128"/>
            <a:cs typeface="Arial Unicode MS" pitchFamily="34" charset="-128"/>
          </a:defRPr>
        </a:defPPr>
      </a:lstStyle>
    </a:spDef>
    <a:lnDef>
      <a:spPr bwMode="auto">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bwMode="auto">
        <a:noFill/>
        <a:ln w="12700">
          <a:noFill/>
          <a:miter lim="800000"/>
          <a:headEnd/>
          <a:tailEnd/>
        </a:ln>
      </a:spPr>
      <a:bodyPr wrap="square" rtlCol="0" anchor="ctr">
        <a:spAutoFit/>
      </a:bodyPr>
      <a:lstStyle>
        <a:defPPr marL="0" marR="0" indent="0" algn="ctr" defTabSz="914400" eaLnBrk="1" fontAlgn="auto" latinLnBrk="0" hangingPunct="1">
          <a:lnSpc>
            <a:spcPct val="100000"/>
          </a:lnSpc>
          <a:spcBef>
            <a:spcPts val="0"/>
          </a:spcBef>
          <a:spcAft>
            <a:spcPts val="0"/>
          </a:spcAft>
          <a:buClrTx/>
          <a:buSzTx/>
          <a:buFontTx/>
          <a:buNone/>
          <a:tabLst/>
          <a:defRPr kumimoji="0" sz="1200" b="1" i="0" u="none" strike="noStrike" kern="0" cap="none" spc="0" normalizeH="0" baseline="0" noProof="0" dirty="0" smtClean="0">
            <a:ln>
              <a:noFill/>
            </a:ln>
            <a:solidFill>
              <a:srgbClr val="000000"/>
            </a:solidFill>
            <a:effectLst/>
            <a:uLnTx/>
            <a:uFillTx/>
          </a:defRPr>
        </a:defPPr>
      </a:lstStyle>
    </a:txDef>
  </a:objectDefaults>
  <a:extraClrSchemeLst>
    <a:extraClrScheme>
      <a:clrScheme name="Main 1">
        <a:dk1>
          <a:srgbClr val="63666A"/>
        </a:dk1>
        <a:lt1>
          <a:srgbClr val="FFFFFF"/>
        </a:lt1>
        <a:dk2>
          <a:srgbClr val="63666A"/>
        </a:dk2>
        <a:lt2>
          <a:srgbClr val="0D776E"/>
        </a:lt2>
        <a:accent1>
          <a:srgbClr val="D45D00"/>
        </a:accent1>
        <a:accent2>
          <a:srgbClr val="D19000"/>
        </a:accent2>
        <a:accent3>
          <a:srgbClr val="FFFFFF"/>
        </a:accent3>
        <a:accent4>
          <a:srgbClr val="535659"/>
        </a:accent4>
        <a:accent5>
          <a:srgbClr val="E6B6AA"/>
        </a:accent5>
        <a:accent6>
          <a:srgbClr val="BD8200"/>
        </a:accent6>
        <a:hlink>
          <a:srgbClr val="96172E"/>
        </a:hlink>
        <a:folHlink>
          <a:srgbClr val="8E9300"/>
        </a:folHlink>
      </a:clrScheme>
      <a:clrMap bg1="lt1" tx1="dk1" bg2="lt2" tx2="dk2" accent1="accent1" accent2="accent2" accent3="accent3" accent4="accent4" accent5="accent5" accent6="accent6" hlink="hlink" folHlink="folHlink"/>
    </a:extraClrScheme>
    <a:extraClrScheme>
      <a:clrScheme name="Main 2">
        <a:dk1>
          <a:srgbClr val="53565A"/>
        </a:dk1>
        <a:lt1>
          <a:srgbClr val="FFFFFF"/>
        </a:lt1>
        <a:dk2>
          <a:srgbClr val="63666A"/>
        </a:dk2>
        <a:lt2>
          <a:srgbClr val="0D776E"/>
        </a:lt2>
        <a:accent1>
          <a:srgbClr val="D45D00"/>
        </a:accent1>
        <a:accent2>
          <a:srgbClr val="D19000"/>
        </a:accent2>
        <a:accent3>
          <a:srgbClr val="FFFFFF"/>
        </a:accent3>
        <a:accent4>
          <a:srgbClr val="46484C"/>
        </a:accent4>
        <a:accent5>
          <a:srgbClr val="E6B6AA"/>
        </a:accent5>
        <a:accent6>
          <a:srgbClr val="BD8200"/>
        </a:accent6>
        <a:hlink>
          <a:srgbClr val="96172E"/>
        </a:hlink>
        <a:folHlink>
          <a:srgbClr val="8E93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OPTUMRxColorPaletteTheme">
  <a:themeElements>
    <a:clrScheme name="Optum Ted">
      <a:dk1>
        <a:srgbClr val="53565A"/>
      </a:dk1>
      <a:lt1>
        <a:sysClr val="window" lastClr="FFFFFF"/>
      </a:lt1>
      <a:dk2>
        <a:srgbClr val="EAAA00"/>
      </a:dk2>
      <a:lt2>
        <a:srgbClr val="B1B3B3"/>
      </a:lt2>
      <a:accent1>
        <a:srgbClr val="E87722"/>
      </a:accent1>
      <a:accent2>
        <a:srgbClr val="008770"/>
      </a:accent2>
      <a:accent3>
        <a:srgbClr val="00549F"/>
      </a:accent3>
      <a:accent4>
        <a:srgbClr val="888B8D"/>
      </a:accent4>
      <a:accent5>
        <a:srgbClr val="739600"/>
      </a:accent5>
      <a:accent6>
        <a:srgbClr val="E87722"/>
      </a:accent6>
      <a:hlink>
        <a:srgbClr val="F2A900"/>
      </a:hlink>
      <a:folHlink>
        <a:srgbClr val="9E7722"/>
      </a:folHlink>
    </a:clrScheme>
    <a:fontScheme name="Optum">
      <a:majorFont>
        <a:latin typeface="Arial"/>
        <a:ea typeface=""/>
        <a:cs typeface=""/>
      </a:majorFont>
      <a:minorFont>
        <a:latin typeface="Arial"/>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45720" rIns="45720"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latin typeface="Arial" pitchFamily="34" charset="0"/>
            <a:cs typeface="Arial" pitchFamily="34" charset="0"/>
          </a:defRPr>
        </a:defPPr>
      </a:lstStyle>
    </a:tx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OPTUMRxColorPaletteTheme</Template>
  <TotalTime>3030</TotalTime>
  <Words>1561</Words>
  <Application>Microsoft Office PowerPoint</Application>
  <PresentationFormat>On-screen Show (4:3)</PresentationFormat>
  <Paragraphs>285</Paragraphs>
  <Slides>31</Slides>
  <Notes>19</Notes>
  <HiddenSlides>0</HiddenSlides>
  <MMClips>0</MMClips>
  <ScaleCrop>false</ScaleCrop>
  <HeadingPairs>
    <vt:vector size="6" baseType="variant">
      <vt:variant>
        <vt:lpstr>Fonts Used</vt:lpstr>
      </vt:variant>
      <vt:variant>
        <vt:i4>8</vt:i4>
      </vt:variant>
      <vt:variant>
        <vt:lpstr>Theme</vt:lpstr>
      </vt:variant>
      <vt:variant>
        <vt:i4>13</vt:i4>
      </vt:variant>
      <vt:variant>
        <vt:lpstr>Slide Titles</vt:lpstr>
      </vt:variant>
      <vt:variant>
        <vt:i4>31</vt:i4>
      </vt:variant>
    </vt:vector>
  </HeadingPairs>
  <TitlesOfParts>
    <vt:vector size="52" baseType="lpstr">
      <vt:lpstr>Arial Unicode MS</vt:lpstr>
      <vt:lpstr>굴림</vt:lpstr>
      <vt:lpstr>Arial</vt:lpstr>
      <vt:lpstr>Arial Black</vt:lpstr>
      <vt:lpstr>Calibri</vt:lpstr>
      <vt:lpstr>Franklin Gothic Book</vt:lpstr>
      <vt:lpstr>Franklin Gothic Medium</vt:lpstr>
      <vt:lpstr>Segoe UI</vt:lpstr>
      <vt:lpstr>OPTUMRxColorPaletteTheme</vt:lpstr>
      <vt:lpstr>Office Theme</vt:lpstr>
      <vt:lpstr>1_Office Theme</vt:lpstr>
      <vt:lpstr>2_Office Theme</vt:lpstr>
      <vt:lpstr>7_OptumRx_Standard</vt:lpstr>
      <vt:lpstr>6_Optum</vt:lpstr>
      <vt:lpstr>7_Optum</vt:lpstr>
      <vt:lpstr>3_OptumRx_Standard</vt:lpstr>
      <vt:lpstr>4_OptumRx_Standard</vt:lpstr>
      <vt:lpstr>5_OptumRx_Standard</vt:lpstr>
      <vt:lpstr>6_OptumRx_Standard</vt:lpstr>
      <vt:lpstr>Main</vt:lpstr>
      <vt:lpstr>1_OPTUMRxColorPaletteTheme</vt:lpstr>
      <vt:lpstr>Plumbers &amp; Steamfitters Local 486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Opportunity/  Diabetes Management</vt:lpstr>
      <vt:lpstr>Controlling diabetes</vt:lpstr>
      <vt:lpstr>OptumRx Diabetes Management Program</vt:lpstr>
      <vt:lpstr>Diabetes Management Program </vt:lpstr>
      <vt:lpstr>Medication adherence monitoring  </vt:lpstr>
      <vt:lpstr>One-on-one counseling </vt:lpstr>
      <vt:lpstr>RDUR gaps in care</vt:lpstr>
      <vt:lpstr>PowerPoint Presentation</vt:lpstr>
      <vt:lpstr>PowerPoint Presentation</vt:lpstr>
      <vt:lpstr>PowerPoint Presentation</vt:lpstr>
      <vt:lpstr>PowerPoint Presentation</vt:lpstr>
      <vt:lpstr>2018 BriovaRx initiatives</vt:lpstr>
      <vt:lpstr>Copay Cards Industry</vt:lpstr>
      <vt:lpstr>Accumulator</vt:lpstr>
      <vt:lpstr>PowerPoint Presentation</vt:lpstr>
      <vt:lpstr>Preferred Copay Card Acceptance Program</vt:lpstr>
      <vt:lpstr>PCCA Value Story</vt:lpstr>
      <vt:lpstr>Non-accepted Copay Cards/Preferred Options</vt:lpstr>
      <vt:lpstr>PowerPoint Presentation</vt:lpstr>
      <vt:lpstr>Questions?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QPR ppt Q2 2018 v1</dc:title>
  <dc:creator>jonathan.cherney@optum.com</dc:creator>
  <cp:keywords>QPR Template</cp:keywords>
  <cp:lastModifiedBy>Dawn Welch</cp:lastModifiedBy>
  <cp:revision>67</cp:revision>
  <cp:lastPrinted>2015-10-01T16:40:05Z</cp:lastPrinted>
  <dcterms:created xsi:type="dcterms:W3CDTF">2015-09-02T17:51:49Z</dcterms:created>
  <dcterms:modified xsi:type="dcterms:W3CDTF">2019-05-07T21:23:00Z</dcterms:modified>
</cp:coreProperties>
</file>